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语文</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33045" y="152400"/>
            <a:ext cx="11726545" cy="65525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《古诗十九首》是乐府古诗文人化的显著标志</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它是东汉末年一批文人诗作的选辑，最早见于南朝梁代萧统所编的《昭明文选》</a:t>
            </a:r>
            <a:r>
              <a:rPr 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南朝徐陵编选的《玉台新咏》，是继《诗经》《楚辞》之后中国古代的第三部诗歌总集</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全书收录作品上至西汉、下迄南朝梁代，收诗</a:t>
            </a:r>
            <a:r>
              <a:rPr lang="en-US" altLang="zh-CN" sz="2800">
                <a:latin typeface="宋体" panose="02010600030101010101" pitchFamily="2" charset="-122"/>
                <a:ea typeface="宋体" panose="02010600030101010101" pitchFamily="2" charset="-122"/>
                <a:cs typeface="宋体" panose="02010600030101010101" pitchFamily="2" charset="-122"/>
              </a:rPr>
              <a:t>769</a:t>
            </a:r>
            <a:r>
              <a:rPr lang="zh-CN" altLang="en-US" sz="2800">
                <a:latin typeface="宋体" panose="02010600030101010101" pitchFamily="2" charset="-122"/>
                <a:ea typeface="宋体" panose="02010600030101010101" pitchFamily="2" charset="-122"/>
                <a:cs typeface="宋体" panose="02010600030101010101" pitchFamily="2" charset="-122"/>
              </a:rPr>
              <a:t>首，内容多为男女闺情之作</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《孔雀东南飞》选自该集</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此篇与《木兰诗》</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被称为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乐府双璧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，加上《秦妇吟》合称为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乐府三绝</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《文心雕龙》是我国第一部系统地阐述文学理论的专著，</a:t>
            </a:r>
            <a:r>
              <a:rPr lang="zh-CN" altLang="en-US" sz="2800">
                <a:latin typeface="宋体" panose="02010600030101010101" pitchFamily="2" charset="-122"/>
                <a:ea typeface="宋体" panose="02010600030101010101" pitchFamily="2" charset="-122"/>
                <a:cs typeface="宋体" panose="02010600030101010101" pitchFamily="2" charset="-122"/>
              </a:rPr>
              <a:t>是南朝人刘勰所著。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曹操，字孟德，东汉末年政治家、军事家、诗人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与其子曹丕、曹植并称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。代表作有《短歌行》《燕歌行》</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33045" y="152400"/>
            <a:ext cx="11726545" cy="65525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诸葛亮，字孔明，三国时期著名政治家、军事家。他的《出师表》是伐魏临行前呈递刘禅的奏章。杜甫的七律《蜀相》以他为题材，诗云：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三顾频烦天下计，两朝开济老臣心，出师未捷身先死，长使英雄泪满襟</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李密，晋初散文家，写有《陈情表》，</a:t>
            </a:r>
            <a:r>
              <a:rPr lang="zh-CN" altLang="en-US" sz="2800">
                <a:latin typeface="宋体" panose="02010600030101010101" pitchFamily="2" charset="-122"/>
                <a:ea typeface="宋体" panose="02010600030101010101" pitchFamily="2" charset="-122"/>
                <a:cs typeface="宋体" panose="02010600030101010101" pitchFamily="2" charset="-122"/>
              </a:rPr>
              <a:t>被认为中国文学史上抒情文的代表作之一。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我国古代诗歌分为诗</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词、曲</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诗分为古体诗和近体诗，近体诗分为绝句和律诗</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其中律诗有八句四联，分别是首联、</a:t>
            </a:r>
            <a:r>
              <a:rPr lang="zh-CN" altLang="en-US" sz="2800">
                <a:latin typeface="宋体" panose="02010600030101010101" pitchFamily="2" charset="-122"/>
                <a:ea typeface="宋体" panose="02010600030101010101" pitchFamily="2" charset="-122"/>
                <a:cs typeface="宋体" panose="02010600030101010101" pitchFamily="2" charset="-122"/>
              </a:rPr>
              <a:t>颔联、颈联、尾联。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陶渊明，字元亮，名潜，号五柳先生，世称靖节先生。东晋时期著名诗人，</a:t>
            </a:r>
            <a:r>
              <a:rPr lang="zh-CN" altLang="en-US" sz="2800">
                <a:latin typeface="宋体" panose="02010600030101010101" pitchFamily="2" charset="-122"/>
                <a:ea typeface="宋体" panose="02010600030101010101" pitchFamily="2" charset="-122"/>
                <a:cs typeface="宋体" panose="02010600030101010101" pitchFamily="2" charset="-122"/>
              </a:rPr>
              <a:t>田园诗鼻祖。</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21005" y="617855"/>
            <a:ext cx="11186160" cy="562229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初唐四杰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是指诗人王勃、杨炯、卢照邻、骆宾王。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海内存知己，</a:t>
            </a:r>
            <a:r>
              <a:rPr lang="zh-CN" altLang="en-US" sz="2800">
                <a:latin typeface="宋体" panose="02010600030101010101" pitchFamily="2" charset="-122"/>
                <a:ea typeface="宋体" panose="02010600030101010101" pitchFamily="2" charset="-122"/>
                <a:cs typeface="宋体" panose="02010600030101010101" pitchFamily="2" charset="-122"/>
              </a:rPr>
              <a:t>天涯若比邻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是王勃的名句。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盛唐的山水田园诗人主要有王维</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孟浩然；边塞派诗人主要有岑参</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高适；被后世称为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七绝圣手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的王昌龄也是边塞诗人，</a:t>
            </a:r>
            <a:r>
              <a:rPr lang="zh-CN" altLang="en-US" sz="2800">
                <a:latin typeface="宋体" panose="02010600030101010101" pitchFamily="2" charset="-122"/>
                <a:ea typeface="宋体" panose="02010600030101010101" pitchFamily="2" charset="-122"/>
                <a:cs typeface="宋体" panose="02010600030101010101" pitchFamily="2" charset="-122"/>
              </a:rPr>
              <a:t>脍炙人口的诗句有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洛阳亲友如相问，</a:t>
            </a:r>
            <a:r>
              <a:rPr lang="zh-CN" altLang="en-US" sz="2800">
                <a:latin typeface="宋体" panose="02010600030101010101" pitchFamily="2" charset="-122"/>
                <a:ea typeface="宋体" panose="02010600030101010101" pitchFamily="2" charset="-122"/>
                <a:cs typeface="宋体" panose="02010600030101010101" pitchFamily="2" charset="-122"/>
              </a:rPr>
              <a:t>一片冰心在玉壶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李白，字太白，号青莲居士，人称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谪仙人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，是继屈原之后的第二位伟大的浪漫主义诗人</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安能摧眉折腰事权贵，</a:t>
            </a:r>
            <a:r>
              <a:rPr lang="zh-CN" altLang="en-US" sz="2800">
                <a:latin typeface="宋体" panose="02010600030101010101" pitchFamily="2" charset="-122"/>
                <a:ea typeface="宋体" panose="02010600030101010101" pitchFamily="2" charset="-122"/>
                <a:cs typeface="宋体" panose="02010600030101010101" pitchFamily="2" charset="-122"/>
              </a:rPr>
              <a:t>使我不得开心颜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是《梦游天姥吟留别》中的名句。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33045" y="152400"/>
            <a:ext cx="11726545" cy="65525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杜甫，字子美，自称少陵野老，世称杜少陵、杜拾遗、杜工部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与李白齐名，人称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，是我国伟大的现实主义诗人，代表作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（《石壕吏》《潼关吏》《新安吏》）和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（《新婚别》《无家别》</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《垂老别》</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韩愈，字退之</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世称韩昌黎，唐朝古文运动倡导者</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与柳宗元并称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韩柳</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。宋代苏轼称他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文起八代之衰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，明人列他为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唐宋八大家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《师说》是第一篇关于教师问题的论说文，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师者，所以传道受业解惑也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无贵无贱，无长无少，道之所存，</a:t>
            </a:r>
            <a:r>
              <a:rPr lang="zh-CN" altLang="en-US" sz="2800">
                <a:latin typeface="宋体" panose="02010600030101010101" pitchFamily="2" charset="-122"/>
                <a:ea typeface="宋体" panose="02010600030101010101" pitchFamily="2" charset="-122"/>
                <a:cs typeface="宋体" panose="02010600030101010101" pitchFamily="2" charset="-122"/>
              </a:rPr>
              <a:t>师之所存也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等观点都具有深远意义。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33045" y="152400"/>
            <a:ext cx="11726545" cy="65525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柳宗元，字子厚，人称柳柳州、柳河东，唐朝著名文学家，</a:t>
            </a:r>
            <a:r>
              <a:rPr lang="zh-CN" altLang="en-US" sz="2800">
                <a:latin typeface="宋体" panose="02010600030101010101" pitchFamily="2" charset="-122"/>
                <a:ea typeface="宋体" panose="02010600030101010101" pitchFamily="2" charset="-122"/>
                <a:cs typeface="宋体" panose="02010600030101010101" pitchFamily="2" charset="-122"/>
              </a:rPr>
              <a:t>唐朝古文运动倡导者。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白居易，字乐天，号香山居士，是中唐著名诗人。新乐府运动由他进一步完善成熟，提出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文章合为时而著，歌诗合为事而作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的文学主张</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与元稹合称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元白</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。《琵琶行》是他贬谪江州司马后感伤身世的诗篇，千古名句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同是天涯沦落人，</a:t>
            </a:r>
            <a:r>
              <a:rPr lang="zh-CN" altLang="en-US" sz="2800">
                <a:latin typeface="宋体" panose="02010600030101010101" pitchFamily="2" charset="-122"/>
                <a:ea typeface="宋体" panose="02010600030101010101" pitchFamily="2" charset="-122"/>
                <a:cs typeface="宋体" panose="02010600030101010101" pitchFamily="2" charset="-122"/>
              </a:rPr>
              <a:t>相逢何必曾相识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令人唏嘘。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刘禹锡，字梦得，有中唐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之称，著有名篇《陋室铭》等</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自古逢秋悲寂寥，我言秋日胜春朝</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晴空一鹤排云上，便引诗情到碧霄</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（《秋词》），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东边日出西边雨，道是无晴却有晴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（《竹枝词》）</a:t>
            </a:r>
            <a:r>
              <a:rPr lang="zh-CN" altLang="en-US" sz="2800">
                <a:latin typeface="宋体" panose="02010600030101010101" pitchFamily="2" charset="-122"/>
                <a:ea typeface="宋体" panose="02010600030101010101" pitchFamily="2" charset="-122"/>
                <a:cs typeface="宋体" panose="02010600030101010101" pitchFamily="2" charset="-122"/>
              </a:rPr>
              <a:t>都是他的名句。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33045" y="152400"/>
            <a:ext cx="11726545" cy="65525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李贺，字长吉，人称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诗鬼</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。留下了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黑云压城城欲摧</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一声天下白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天若有情天亦老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等千古佳句。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杜牧，字牧之，号樊川，晚唐著名诗人，与李商隐并称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小李杜</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。他的《阿房宫赋》以秦朝的奢逸亡国为戒，发出警告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后人哀之而不鉴之，亦使后人而复哀后人也</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一骑红尘妃子笑，无人知是荔枝来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出自绝句《过华清宫》</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温庭筠，字飞卿</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工诗，与李商隐齐名，时称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温李</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。其诗辞藻华丽，秾艳精致，内容多写闺情</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其词艺术成就在晚唐诸词人之上，为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花间派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首要词人，对词的发展影响较大。在词史上，与韦庄齐名，并称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温韦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33045" y="152400"/>
            <a:ext cx="11689715" cy="6552565"/>
          </a:xfrm>
          <a:prstGeom prst="rect">
            <a:avLst/>
          </a:prstGeom>
          <a:noFill/>
        </p:spPr>
        <p:txBody>
          <a:bodyPr wrap="square" rtlCol="0">
            <a:noAutofit/>
          </a:bodyPr>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词，又称曲子词、长短句、诗余等</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。产生于唐代，兴盛于宋代</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根据字数的多少可分为小令、中调、长调。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李煜，南唐最后一位国君，人称南唐后主、李后主</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在书法、绘画、音律、诗文方面均有造诣，尤以词的成就最高，被誉为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千古词帝</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问君能有几多愁，恰似一江春水向东流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（《虞美人》），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剪不断，理还乱，是离愁</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别是一番滋味在心头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（《相见欢》）</a:t>
            </a:r>
            <a:r>
              <a:rPr lang="zh-CN" altLang="en-US" sz="2800">
                <a:latin typeface="宋体" panose="02010600030101010101" pitchFamily="2" charset="-122"/>
                <a:ea typeface="宋体" panose="02010600030101010101" pitchFamily="2" charset="-122"/>
                <a:cs typeface="宋体" panose="02010600030101010101" pitchFamily="2" charset="-122"/>
              </a:rPr>
              <a:t>皆为其名句。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柳永，北宋时期婉约派词人，字耆卿，原名三变，世称柳屯田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其词多描绘城市风光和歌妓生活，尤长于抒写羁旅行役之情。作品集为《乐章集》</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《雨霖铃》是其代表作，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念去去千里烟波，暮霭沉沉楚天阔</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今宵酒醒何处？杨柳岸、晓风残月</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从字数看这首词属于长调，从风格看属于婉约</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对潇潇暮雨洒江天，一番洗清秋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出自《八声甘州》</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40690" y="730885"/>
            <a:ext cx="11309985" cy="539623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周邦彦，字美成，号清真居士，北宋词人，精通音律，曾创作过不少新词调</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作品多写闺情、羁旅、咏物</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格律谨严，著有作品集《清真集》</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秦观，字少游，号淮海居士。文辞为苏轼所赏识，是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苏门四学士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之一，另三位是黄庭坚、晁补之、张耒</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其词风格婉约含蓄，清新淡雅，著有作品集《淮海集》</a:t>
            </a:r>
            <a:r>
              <a:rPr 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黄庭坚，字鲁直，号山谷道人，江西修水人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是北宋颇有影响的诗人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书法家，</a:t>
            </a:r>
            <a:r>
              <a:rPr lang="zh-CN" altLang="en-US" sz="2800">
                <a:latin typeface="宋体" panose="02010600030101010101" pitchFamily="2" charset="-122"/>
                <a:ea typeface="宋体" panose="02010600030101010101" pitchFamily="2" charset="-122"/>
                <a:cs typeface="宋体" panose="02010600030101010101" pitchFamily="2" charset="-122"/>
              </a:rPr>
              <a:t>江西诗派的开创者。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40690" y="1374775"/>
            <a:ext cx="11309985" cy="447992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欧阳修，字永叔，号醉翁，晚年自号六一居士，北宋时期文学家、史学家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他的政论性散文多有鲜明的政治态度，如《伶官传序》论述国家盛衰之理在于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，其中名句有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夫祸患常积于忽微，而智勇多困于所溺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忧劳可以兴国，逸豫可以亡身</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苏洵，字明允，号老泉，其名篇《六国论》以古讽今，指出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弊在赂秦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是六国破灭的关键原因，</a:t>
            </a:r>
            <a:r>
              <a:rPr lang="zh-CN" altLang="en-US" sz="2800">
                <a:latin typeface="宋体" panose="02010600030101010101" pitchFamily="2" charset="-122"/>
                <a:ea typeface="宋体" panose="02010600030101010101" pitchFamily="2" charset="-122"/>
                <a:cs typeface="宋体" panose="02010600030101010101" pitchFamily="2" charset="-122"/>
              </a:rPr>
              <a:t>暗示北宋统治者的不当之举。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40690" y="466090"/>
            <a:ext cx="11309985" cy="596900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苏轼，字子瞻，号东坡居士，他的诗词文及书法</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绘画均有很高成就</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散文《石钟山记》体现景、情、理的统一，得出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事不目见耳闻，而臆断其有无，可乎？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的反问</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词的艺术性更强，开创豪放一派，</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《念奴娇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赤壁怀古》以雄奇的想象，烘托建功立业的古代英雄，寄托自我理想：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大江东去，浪淘尽，千古风流人物</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《水调歌头》寄情中秋明月，感叹世间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，道出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但愿人长久，千里共婵娟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的心曲。</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苏辙，字子由，与其父兄并称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三苏</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使其中坦然，不以物伤性，将何适而非快？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是《黄州快哉亭记》中的哲理佳句。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20980" y="202565"/>
            <a:ext cx="11750040" cy="64528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王安石，字介甫，号半山，世称王荆公</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宋朝著名的政治家和文学家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著有名篇《桂枝香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金陵怀古》《答司马谏议书》</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唐宋八大家是唐宋时期八位散文作家的合称，即韩愈、柳宗元、</a:t>
            </a:r>
            <a:r>
              <a:rPr lang="zh-CN" altLang="en-US" sz="2800">
                <a:latin typeface="宋体" panose="02010600030101010101" pitchFamily="2" charset="-122"/>
                <a:ea typeface="宋体" panose="02010600030101010101" pitchFamily="2" charset="-122"/>
                <a:cs typeface="宋体" panose="02010600030101010101" pitchFamily="2" charset="-122"/>
              </a:rPr>
              <a:t>苏洵、苏轼、苏辙、欧阳修、王安石、曾巩。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司马光，字君实，谥号文正</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《训俭示康》中以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众人皆以奢靡为荣，吾心独以俭素为美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表达个人对物质生活的态度，劝告子孙保持廉洁</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俭，德之共也；侈，</a:t>
            </a:r>
            <a:r>
              <a:rPr lang="zh-CN" altLang="en-US" sz="2800">
                <a:latin typeface="宋体" panose="02010600030101010101" pitchFamily="2" charset="-122"/>
                <a:ea typeface="宋体" panose="02010600030101010101" pitchFamily="2" charset="-122"/>
                <a:cs typeface="宋体" panose="02010600030101010101" pitchFamily="2" charset="-122"/>
              </a:rPr>
              <a:t>恶之大也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更是从为人、治国角度强调奢靡的危害。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《资治通鉴》由北宋时期司马光编撰，所记史事上起东周，下迄五代，共</a:t>
            </a:r>
            <a:r>
              <a:rPr lang="en-US" altLang="zh-CN" sz="2800">
                <a:latin typeface="宋体" panose="02010600030101010101" pitchFamily="2" charset="-122"/>
                <a:ea typeface="宋体" panose="02010600030101010101" pitchFamily="2" charset="-122"/>
                <a:cs typeface="宋体" panose="02010600030101010101" pitchFamily="2" charset="-122"/>
              </a:rPr>
              <a:t>1362</a:t>
            </a:r>
            <a:r>
              <a:rPr lang="zh-CN" altLang="en-US" sz="2800">
                <a:latin typeface="宋体" panose="02010600030101010101" pitchFamily="2" charset="-122"/>
                <a:ea typeface="宋体" panose="02010600030101010101" pitchFamily="2" charset="-122"/>
                <a:cs typeface="宋体" panose="02010600030101010101" pitchFamily="2" charset="-122"/>
              </a:rPr>
              <a:t>年，按年叙事，是我国古代最长的一部编年体通史，书名的意思是</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鉴于往事有资于治道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，与《史记》合称为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史学双璧</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94665" y="1046480"/>
            <a:ext cx="11169015" cy="47650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李清照，号易安居士，南宋时期著名婉约派女词人，在词坛上独树一帜，倡导词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别是一家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说。《声声慢》中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寻寻觅觅，冷冷清清，凄凄惨惨戚戚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流露寂寞孤愁，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这次第，怎一个愁字了得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是篇末点睛之笔。这首词选自其作品集《漱玉词》，</a:t>
            </a:r>
            <a:r>
              <a:rPr lang="zh-CN" altLang="en-US" sz="2800">
                <a:latin typeface="宋体" panose="02010600030101010101" pitchFamily="2" charset="-122"/>
                <a:ea typeface="宋体" panose="02010600030101010101" pitchFamily="2" charset="-122"/>
                <a:cs typeface="宋体" panose="02010600030101010101" pitchFamily="2" charset="-122"/>
              </a:rPr>
              <a:t>是李清照后期作品。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陆游，字务观，号放翁，南宋时期爱国文人</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夜阑卧听风吹雨，</a:t>
            </a:r>
            <a:r>
              <a:rPr lang="zh-CN" altLang="en-US" sz="2800">
                <a:latin typeface="宋体" panose="02010600030101010101" pitchFamily="2" charset="-122"/>
                <a:ea typeface="宋体" panose="02010600030101010101" pitchFamily="2" charset="-122"/>
                <a:cs typeface="宋体" panose="02010600030101010101" pitchFamily="2" charset="-122"/>
              </a:rPr>
              <a:t>铁马冰河入梦来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将自己卧病在床壮志不改的衷心表达无遗。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64820" y="1073150"/>
            <a:ext cx="11261725" cy="47123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辛弃疾，字幼安，号稼轩，南宋时期爱国词人，风格以豪放为主</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与苏轼并称为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苏辛</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蛾儿雪柳黄金缕，笑语盈盈暗香去</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众里寻他千百度，蓦然回首，那人却在，灯火阑珊处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（《青玉案》），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稻花香里说丰年，听取蛙声一片</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（《西江月》），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把吴钩看了，栏杆拍遍，无人会，登临意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倩何人唤取，红巾翠袖，掘英雄泪！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（《水龙吟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登建康赏心亭》）皆为其名句。《清平乐》描绘农家欢乐图，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最喜小儿无赖，溪头卧剥莲蓬</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73075" y="455295"/>
            <a:ext cx="11246485" cy="594741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杨万里，南宋时期诗人，作品《晓出净慈寺送林子方》中</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毕竟西湖六月中，风光不与四时同</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接天莲叶无穷碧，映日荷花别样红</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将当时西湖风光描摹得准确生动。</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姜</a:t>
            </a:r>
            <a:r>
              <a:rPr lang="zh-CN" altLang="en-US" sz="2800">
                <a:latin typeface="宋体" panose="02010600030101010101" pitchFamily="2" charset="-122"/>
                <a:ea typeface="宋体" panose="02010600030101010101" pitchFamily="2" charset="-122"/>
                <a:cs typeface="宋体" panose="02010600030101010101" pitchFamily="2" charset="-122"/>
              </a:rPr>
              <a:t>夔，字尧章，号白石道人，宋代婉约派词人。与辛弃疾并峙为词坛领袖，在文学史上有一定地位。浙西派词人把他奉为宋词中的第一作家，</a:t>
            </a:r>
            <a:r>
              <a:rPr lang="zh-CN" altLang="en-US" sz="2800">
                <a:latin typeface="宋体" panose="02010600030101010101" pitchFamily="2" charset="-122"/>
                <a:ea typeface="宋体" panose="02010600030101010101" pitchFamily="2" charset="-122"/>
                <a:cs typeface="宋体" panose="02010600030101010101" pitchFamily="2" charset="-122"/>
              </a:rPr>
              <a:t>比为词中老杜。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文天祥，字履善、宋瑞，自号文山、浮休道人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南宋时期政治家、文学家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〈指南录〉后序》表达了誓死南归、一心救国的忠义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《过零丁洋》中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人生自古谁无死，</a:t>
            </a:r>
            <a:r>
              <a:rPr lang="zh-CN" altLang="en-US" sz="2800">
                <a:latin typeface="宋体" panose="02010600030101010101" pitchFamily="2" charset="-122"/>
                <a:ea typeface="宋体" panose="02010600030101010101" pitchFamily="2" charset="-122"/>
                <a:cs typeface="宋体" panose="02010600030101010101" pitchFamily="2" charset="-122"/>
              </a:rPr>
              <a:t>留取丹心照汗青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更是励志名言。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23545" y="793115"/>
            <a:ext cx="11345545" cy="52717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元曲包括杂剧和散曲，杂剧结构通常是四折加一个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楔子</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用固定的一种宫调决定音调高低，采用不同曲牌表现唱词内容</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是宫调，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滚绣球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是曲牌。关汉卿，著名的戏剧家，代表作《窦娥冤》是杰出的古典悲剧</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他和马致远、白朴、郑光祖并称为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元曲四大家</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。后三位的代表作分别是《汉宫秋》《梧桐雨》《倩女离魂》</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1958</a:t>
            </a:r>
            <a:r>
              <a:rPr lang="zh-CN" altLang="en-US" sz="2800">
                <a:latin typeface="宋体" panose="02010600030101010101" pitchFamily="2" charset="-122"/>
                <a:ea typeface="宋体" panose="02010600030101010101" pitchFamily="2" charset="-122"/>
                <a:cs typeface="宋体" panose="02010600030101010101" pitchFamily="2" charset="-122"/>
              </a:rPr>
              <a:t>年田汉为纪念他编写了历史剧《关汉卿》</a:t>
            </a:r>
            <a:r>
              <a:rPr 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元杂剧四大悲剧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：《窦娥冤》《汉宫秋》《梧桐雨》《赵氏孤儿》</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23545" y="793115"/>
            <a:ext cx="11345545" cy="52717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散曲分为小令和套曲两种形式</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每首散曲都有曲牌，且属于一定的宫调</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从形式上看，《</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双调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寿阳曲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远浦帆归》是小令，其中</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双调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是宫调，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寿阳曲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是曲牌名，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远浦帆归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是题目</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这首曲的作者是马致远，</a:t>
            </a:r>
            <a:r>
              <a:rPr lang="zh-CN" altLang="en-US" sz="2800">
                <a:latin typeface="宋体" panose="02010600030101010101" pitchFamily="2" charset="-122"/>
                <a:ea typeface="宋体" panose="02010600030101010101" pitchFamily="2" charset="-122"/>
                <a:cs typeface="宋体" panose="02010600030101010101" pitchFamily="2" charset="-122"/>
              </a:rPr>
              <a:t>号东篱。</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王实甫，名德信，大都人，元代著名杂剧作家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代表作《西厢记》是元曲四大爱情剧之一，根据唐代作家</a:t>
            </a:r>
            <a:r>
              <a:rPr lang="zh-CN" altLang="en-US" sz="2800">
                <a:latin typeface="宋体" panose="02010600030101010101" pitchFamily="2" charset="-122"/>
                <a:ea typeface="宋体" panose="02010600030101010101" pitchFamily="2" charset="-122"/>
                <a:cs typeface="宋体" panose="02010600030101010101" pitchFamily="2" charset="-122"/>
              </a:rPr>
              <a:t>元稹的传奇《莺莺传》创作。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施耐庵，元末明初小说家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代表作《水浒传》，</a:t>
            </a:r>
            <a:r>
              <a:rPr lang="zh-CN" altLang="en-US" sz="2800">
                <a:latin typeface="宋体" panose="02010600030101010101" pitchFamily="2" charset="-122"/>
                <a:ea typeface="宋体" panose="02010600030101010101" pitchFamily="2" charset="-122"/>
                <a:cs typeface="宋体" panose="02010600030101010101" pitchFamily="2" charset="-122"/>
              </a:rPr>
              <a:t>是我国文学史上第一部以农民起义为题材的优秀长篇小说。</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23545" y="521335"/>
            <a:ext cx="11345545" cy="581533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罗贯中，名本，字贯中，元末明初小说家，是中国章回小说的鼻祖，代表作《三国演义》</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归有光，字熙甫，号震川，明朝散文家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散文名篇《项脊轩志》借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百年老屋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兴废，怀念家人亲友，</a:t>
            </a:r>
            <a:r>
              <a:rPr lang="zh-CN" altLang="en-US" sz="2800">
                <a:latin typeface="宋体" panose="02010600030101010101" pitchFamily="2" charset="-122"/>
                <a:ea typeface="宋体" panose="02010600030101010101" pitchFamily="2" charset="-122"/>
                <a:cs typeface="宋体" panose="02010600030101010101" pitchFamily="2" charset="-122"/>
              </a:rPr>
              <a:t>感情真挚。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蒲松龄，字留仙，号柳泉居士，清朝著名文学家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小说集《聊斋志异》</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是文言短篇小说的高峰。作者在文末评论时自称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异史氏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袁枚，字子才，号简斋、仓山居士、随园主人、随园老人，清朝文学家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《黄生借书说》中提出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书非借不能读也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的观点，勉励青年人努力为自己创造条件，</a:t>
            </a:r>
            <a:r>
              <a:rPr lang="zh-CN" altLang="en-US" sz="2800">
                <a:latin typeface="宋体" panose="02010600030101010101" pitchFamily="2" charset="-122"/>
                <a:ea typeface="宋体" panose="02010600030101010101" pitchFamily="2" charset="-122"/>
                <a:cs typeface="宋体" panose="02010600030101010101" pitchFamily="2" charset="-122"/>
              </a:rPr>
              <a:t>发奋学习。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23545" y="450850"/>
            <a:ext cx="11345545" cy="59556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方苞、姚鼐等人都是清朝安徽桐城人，故以他们为主要代表的散文流派称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桐城派</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。姚鼐的《登泰山记》抒发了与友人登山远眺饱览大好河山的激情。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曹雪芹，名</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霑</a:t>
            </a:r>
            <a:r>
              <a:rPr lang="zh-CN" altLang="en-US" sz="2800">
                <a:latin typeface="宋体" panose="02010600030101010101" pitchFamily="2" charset="-122"/>
                <a:ea typeface="宋体" panose="02010600030101010101" pitchFamily="2" charset="-122"/>
                <a:cs typeface="宋体" panose="02010600030101010101" pitchFamily="2" charset="-122"/>
              </a:rPr>
              <a:t>，字梦阮，号雪芹（又号芹圃、芹溪），清代著名小说家。《红楼梦》曾名《石头记》，通过描写贾、王、史、薛四大家族的兴衰，展现真实的社会历史面貌，为我国古代白话小说的高峰、伟大的现实主义巨著，</a:t>
            </a:r>
            <a:r>
              <a:rPr lang="zh-CN" altLang="en-US" sz="2800">
                <a:latin typeface="宋体" panose="02010600030101010101" pitchFamily="2" charset="-122"/>
                <a:ea typeface="宋体" panose="02010600030101010101" pitchFamily="2" charset="-122"/>
                <a:cs typeface="宋体" panose="02010600030101010101" pitchFamily="2" charset="-122"/>
              </a:rPr>
              <a:t>被誉为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封建社会的百科全书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我国古典小说四大名著为施耐庵写的《水浒传》</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罗贯中写的《三国演义》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吴承恩、写的《西游记》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曹雪芹写的《红楼梦》</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22910" y="1364615"/>
            <a:ext cx="11345545" cy="425069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是散文的一种体裁，可叙事，可写景，目的是抒发情怀和抱负，阐述作者观点，如柳宗元的《小石潭记》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陶渊明的《桃花源记》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魏学洢的《核舟记》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范仲淹的《岳阳楼记》、龚自珍的《病梅馆记》</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和苏轼的《石钟山记》等。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《四库全书》由清代永瑢、纪昀等人编写，是清代官修的一部规模庞大的丛书</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内容分经、史、子、集四部。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53465" y="530860"/>
            <a:ext cx="632523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二）中国现当代作家作品</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088380" y="6572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15620" y="1699895"/>
            <a:ext cx="11160760" cy="459105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鲁迅，原名周树人，字豫才，浙江绍兴人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现代伟大的文学家、思想家、革命家。主要作品有：小说集《呐喊》《彷徨》《故事新编》，杂文集《而已集》《二心集》《华盖集》《华盖集续编》《且介亭杂文》等，散文集《朝花夕拾》，散文诗集《野草》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《狂人日记》是中国最早的现代白话小说。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朱自清，江苏扬州人，原名自华，字佩弦</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现代散文家、诗人、学者</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他的散文名篇有《背影》《春》《荷塘月色》。</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93850" y="2275205"/>
            <a:ext cx="9265285" cy="2306955"/>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四节</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文学常识和名句名篇</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2" name="文本框 1"/>
          <p:cNvSpPr txBox="1"/>
          <p:nvPr/>
        </p:nvSpPr>
        <p:spPr>
          <a:xfrm>
            <a:off x="11871325" y="-20193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77215" y="563245"/>
            <a:ext cx="11036935" cy="573214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郁达夫，原名郁文，现代著名小说家、散文家。他的小说集《沉沦》是中国现代文学史上的第一部小说集</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其名篇还有《故都的秋》</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徐志摩，新月派代表诗人、现代散文家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作品集《志摩的诗》《猛虎集》《云游集》</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其代表作有《再别康桥》</a:t>
            </a:r>
            <a:r>
              <a:rPr 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戴望舒，中国现代著名诗人，现代诗派代表诗人。因成名作《雨巷》，人称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雨巷诗人</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闻一多，现代诗人、学者、民主战士</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有诗集《红烛》《死水》</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77215" y="563245"/>
            <a:ext cx="11036935" cy="573214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老舍，现代小说家、剧作家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原名舒庆春，字舍予，他以小说、剧作著称于世，呈现出浓郁的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京味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，代表作有小说《骆驼祥子》《四世同堂》，话剧《茶馆》《龙须沟》</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散文《想北平》是其怀乡之作，表达了自己对故土深切的热爱和眷恋，</a:t>
            </a:r>
            <a:r>
              <a:rPr lang="zh-CN" altLang="en-US" sz="2800">
                <a:latin typeface="宋体" panose="02010600030101010101" pitchFamily="2" charset="-122"/>
                <a:ea typeface="宋体" panose="02010600030101010101" pitchFamily="2" charset="-122"/>
                <a:cs typeface="宋体" panose="02010600030101010101" pitchFamily="2" charset="-122"/>
              </a:rPr>
              <a:t>读来令人动容。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夏衍，现代作家，电影艺术家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他所写的《包身工》是中国现代文学史上第一部报告文学作品。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钱钟书，现代文学研究家、作家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代表作品有学术论著《谈艺录》《管锥编》，散文集《写在人生边上》，</a:t>
            </a:r>
            <a:r>
              <a:rPr lang="zh-CN" altLang="en-US" sz="2800">
                <a:latin typeface="宋体" panose="02010600030101010101" pitchFamily="2" charset="-122"/>
                <a:ea typeface="宋体" panose="02010600030101010101" pitchFamily="2" charset="-122"/>
                <a:cs typeface="宋体" panose="02010600030101010101" pitchFamily="2" charset="-122"/>
              </a:rPr>
              <a:t>短篇小说《人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鬼》和长篇小说《围城》</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11150" y="563245"/>
            <a:ext cx="11570335" cy="587184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萧红，原名张乃莹，黑龙江呼兰人，现代作家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有小说《生死场》《呼兰河传》</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 </a:t>
            </a:r>
            <a:r>
              <a:rPr lang="zh-CN" altLang="en-US" sz="2800">
                <a:latin typeface="宋体" panose="02010600030101010101" pitchFamily="2" charset="-122"/>
                <a:ea typeface="宋体" panose="02010600030101010101" pitchFamily="2" charset="-122"/>
                <a:cs typeface="宋体" panose="02010600030101010101" pitchFamily="2" charset="-122"/>
              </a:rPr>
              <a:t>沈从文，原名沈岳焕，湖南凤凰人，现代作家，京派小说代表人物</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其众多作品中，</a:t>
            </a:r>
            <a:r>
              <a:rPr lang="zh-CN" altLang="en-US" sz="2800">
                <a:latin typeface="宋体" panose="02010600030101010101" pitchFamily="2" charset="-122"/>
                <a:ea typeface="宋体" panose="02010600030101010101" pitchFamily="2" charset="-122"/>
                <a:cs typeface="宋体" panose="02010600030101010101" pitchFamily="2" charset="-122"/>
              </a:rPr>
              <a:t>尤以湘西为背景的小说《边城》成就最高。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巴金，原名李尧棠，字芾甘，四川成都人，现代著名作家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著有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爱情三部曲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《雾》《雨》《电》，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激流三部曲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《家》《春》《秋》，中篇小说《寒夜》《憩园》等。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曹禺，原名万家宝，现代剧作家，被誉为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中国的莎士比亚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，代表作有《雷雨》《日出》《原野》《北京人》等。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22250" y="124460"/>
            <a:ext cx="11747500" cy="6608445"/>
          </a:xfrm>
          <a:prstGeom prst="rect">
            <a:avLst/>
          </a:prstGeom>
          <a:noFill/>
        </p:spPr>
        <p:txBody>
          <a:bodyPr wrap="square" rtlCol="0">
            <a:noAutofit/>
          </a:bodyPr>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孙犁，现代小说家、散文家</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荷花淀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派创始人。作品以小说散文集</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《白洋淀纪事》为代表。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舒婷，当代女诗人，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朦胧诗派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代表诗人，典型的浪漫主义风格</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代表诗作有《致橡树》《双桅船》</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海子，当代诗人，代表诗作《面朝大海，春暖花开》</a:t>
            </a:r>
            <a:r>
              <a:rPr 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汪曾祺，现当代作家，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京派小说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代表作有小说《受戒》《大淖记事》等。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贾平凹，</a:t>
            </a:r>
            <a:r>
              <a:rPr lang="zh-CN" altLang="en-US" sz="2800">
                <a:latin typeface="宋体" panose="02010600030101010101" pitchFamily="2" charset="-122"/>
                <a:ea typeface="宋体" panose="02010600030101010101" pitchFamily="2" charset="-122"/>
                <a:cs typeface="宋体" panose="02010600030101010101" pitchFamily="2" charset="-122"/>
              </a:rPr>
              <a:t>当代作家。著有小说《浮躁》《废都》《秦腔》等。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史铁生，北京人，当代著名作家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作品有散文《我与地坛》《合欢树》《我的遥远的清平湾》等。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铁凝，当代作家，中国作家协会主席</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著有短篇小说《哦，香雪》</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53465" y="530860"/>
            <a:ext cx="448627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三）外国作家作品</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725670" y="6572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61950" y="1495425"/>
            <a:ext cx="11503025" cy="509968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《伊索寓言》原名《埃索波斯故事集成》，是世界上最早的寓言故事集</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相传为公元前六世纪古希腊被释奴隶所编，搜集有古希腊民间故事，并加入印度、阿拉伯及基督教故事，</a:t>
            </a:r>
            <a:r>
              <a:rPr lang="zh-CN" altLang="en-US" sz="2800">
                <a:latin typeface="宋体" panose="02010600030101010101" pitchFamily="2" charset="-122"/>
                <a:ea typeface="宋体" panose="02010600030101010101" pitchFamily="2" charset="-122"/>
                <a:cs typeface="宋体" panose="02010600030101010101" pitchFamily="2" charset="-122"/>
              </a:rPr>
              <a:t>共</a:t>
            </a:r>
            <a:r>
              <a:rPr lang="en-US" altLang="zh-CN" sz="2800">
                <a:latin typeface="宋体" panose="02010600030101010101" pitchFamily="2" charset="-122"/>
                <a:ea typeface="宋体" panose="02010600030101010101" pitchFamily="2" charset="-122"/>
                <a:cs typeface="宋体" panose="02010600030101010101" pitchFamily="2" charset="-122"/>
              </a:rPr>
              <a:t>350</a:t>
            </a:r>
            <a:r>
              <a:rPr lang="zh-CN" altLang="en-US" sz="2800">
                <a:latin typeface="宋体" panose="02010600030101010101" pitchFamily="2" charset="-122"/>
                <a:ea typeface="宋体" panose="02010600030101010101" pitchFamily="2" charset="-122"/>
                <a:cs typeface="宋体" panose="02010600030101010101" pitchFamily="2" charset="-122"/>
              </a:rPr>
              <a:t>余篇。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塞万提斯，文艺复兴时期西班牙小说家、剧作家、诗人，他的小说《唐吉诃德》是世界文学瑰宝。</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莎士比亚，英国著名戏剧家，主要作品有：历史剧《亨利四世》，喜剧《仲夏夜之梦》《威尼斯商人》，四大悲剧《哈姆莱特》《奥赛罗》《李尔王》《麦克白》。马克思赞誉他是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人类最伟大的戏剧天才</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61950" y="220345"/>
            <a:ext cx="11503025" cy="641731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莫里哀，法国现实主义喜剧的首创者</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代表作有《悭吝人》等。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契诃夫，俄国批判现实主义作家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代表作有《装在套子里的人》《变色龙》《第六病室》。与法国的莫泊桑、美国的欧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亨利并称为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短篇小说三巨匠</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卢梭，法国思想家、文学家</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18</a:t>
            </a:r>
            <a:r>
              <a:rPr lang="zh-CN" altLang="en-US" sz="2800">
                <a:latin typeface="宋体" panose="02010600030101010101" pitchFamily="2" charset="-122"/>
                <a:ea typeface="宋体" panose="02010600030101010101" pitchFamily="2" charset="-122"/>
                <a:cs typeface="宋体" panose="02010600030101010101" pitchFamily="2" charset="-122"/>
              </a:rPr>
              <a:t>世纪欧洲启蒙运动的杰出代表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代表作有《爱弥尔》、小说《忏悔录》等。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普希金，</a:t>
            </a:r>
            <a:r>
              <a:rPr lang="en-US" altLang="zh-CN" sz="2800">
                <a:latin typeface="宋体" panose="02010600030101010101" pitchFamily="2" charset="-122"/>
                <a:ea typeface="宋体" panose="02010600030101010101" pitchFamily="2" charset="-122"/>
                <a:cs typeface="宋体" panose="02010600030101010101" pitchFamily="2" charset="-122"/>
              </a:rPr>
              <a:t>19</a:t>
            </a:r>
            <a:r>
              <a:rPr lang="zh-CN" altLang="en-US" sz="2800">
                <a:latin typeface="宋体" panose="02010600030101010101" pitchFamily="2" charset="-122"/>
                <a:ea typeface="宋体" panose="02010600030101010101" pitchFamily="2" charset="-122"/>
                <a:cs typeface="宋体" panose="02010600030101010101" pitchFamily="2" charset="-122"/>
              </a:rPr>
              <a:t>世纪俄国伟大的民族诗人，俄国浪漫主义文学和俄国现实主义文学的奠基人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高尔基称誉他是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俄国文学之始祖</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巴尔扎克，</a:t>
            </a:r>
            <a:r>
              <a:rPr lang="en-US" altLang="zh-CN" sz="2800">
                <a:latin typeface="宋体" panose="02010600030101010101" pitchFamily="2" charset="-122"/>
                <a:ea typeface="宋体" panose="02010600030101010101" pitchFamily="2" charset="-122"/>
                <a:cs typeface="宋体" panose="02010600030101010101" pitchFamily="2" charset="-122"/>
              </a:rPr>
              <a:t>19</a:t>
            </a:r>
            <a:r>
              <a:rPr lang="zh-CN" altLang="en-US" sz="2800">
                <a:latin typeface="宋体" panose="02010600030101010101" pitchFamily="2" charset="-122"/>
                <a:ea typeface="宋体" panose="02010600030101010101" pitchFamily="2" charset="-122"/>
                <a:cs typeface="宋体" panose="02010600030101010101" pitchFamily="2" charset="-122"/>
              </a:rPr>
              <a:t>世纪法国杰出批判现实主义作家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他创作的《人间喜剧》被称为社会的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百科全书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44170" y="469265"/>
            <a:ext cx="11503025" cy="59194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雨果，</a:t>
            </a:r>
            <a:r>
              <a:rPr lang="en-US" altLang="zh-CN" sz="2800">
                <a:latin typeface="宋体" panose="02010600030101010101" pitchFamily="2" charset="-122"/>
                <a:ea typeface="宋体" panose="02010600030101010101" pitchFamily="2" charset="-122"/>
                <a:cs typeface="宋体" panose="02010600030101010101" pitchFamily="2" charset="-122"/>
              </a:rPr>
              <a:t>19</a:t>
            </a:r>
            <a:r>
              <a:rPr lang="zh-CN" altLang="en-US" sz="2800">
                <a:latin typeface="宋体" panose="02010600030101010101" pitchFamily="2" charset="-122"/>
                <a:ea typeface="宋体" panose="02010600030101010101" pitchFamily="2" charset="-122"/>
                <a:cs typeface="宋体" panose="02010600030101010101" pitchFamily="2" charset="-122"/>
              </a:rPr>
              <a:t>世纪法国浪漫主义文学的杰出代表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有长篇小说《悲惨世界》《巴黎圣母院》《笑面人》《九三年》等。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莫泊桑，</a:t>
            </a:r>
            <a:r>
              <a:rPr lang="en-US" altLang="zh-CN" sz="2800">
                <a:latin typeface="宋体" panose="02010600030101010101" pitchFamily="2" charset="-122"/>
                <a:ea typeface="宋体" panose="02010600030101010101" pitchFamily="2" charset="-122"/>
                <a:cs typeface="宋体" panose="02010600030101010101" pitchFamily="2" charset="-122"/>
              </a:rPr>
              <a:t>19</a:t>
            </a:r>
            <a:r>
              <a:rPr lang="zh-CN" altLang="en-US" sz="2800">
                <a:latin typeface="宋体" panose="02010600030101010101" pitchFamily="2" charset="-122"/>
                <a:ea typeface="宋体" panose="02010600030101010101" pitchFamily="2" charset="-122"/>
                <a:cs typeface="宋体" panose="02010600030101010101" pitchFamily="2" charset="-122"/>
              </a:rPr>
              <a:t>世纪后期法国批判现实主义作家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著有长篇小说《一生》《漂亮朋友》。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果戈里，俄国批判现实主义文学的奠基人。著有著名喜剧《钦差大臣》</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小说《死魂灵》等。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列夫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托尔斯泰，</a:t>
            </a:r>
            <a:r>
              <a:rPr lang="en-US" altLang="zh-CN" sz="2800">
                <a:latin typeface="宋体" panose="02010600030101010101" pitchFamily="2" charset="-122"/>
                <a:ea typeface="宋体" panose="02010600030101010101" pitchFamily="2" charset="-122"/>
                <a:cs typeface="宋体" panose="02010600030101010101" pitchFamily="2" charset="-122"/>
              </a:rPr>
              <a:t>19</a:t>
            </a:r>
            <a:r>
              <a:rPr lang="zh-CN" altLang="en-US" sz="2800">
                <a:latin typeface="宋体" panose="02010600030101010101" pitchFamily="2" charset="-122"/>
                <a:ea typeface="宋体" panose="02010600030101010101" pitchFamily="2" charset="-122"/>
                <a:cs typeface="宋体" panose="02010600030101010101" pitchFamily="2" charset="-122"/>
              </a:rPr>
              <a:t>世纪后期俄国最伟大的批判现实主义作家，代表作有《战争与和平》《安娜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卡列尼娜》《复活》等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奥地利著名作家茨威格曾写过散文《世间最美的坟墓》纪念他。</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195580" y="469265"/>
            <a:ext cx="11800205" cy="59194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查尔斯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狄更斯，</a:t>
            </a:r>
            <a:r>
              <a:rPr lang="en-US" altLang="zh-CN" sz="2800">
                <a:latin typeface="宋体" panose="02010600030101010101" pitchFamily="2" charset="-122"/>
                <a:ea typeface="宋体" panose="02010600030101010101" pitchFamily="2" charset="-122"/>
                <a:cs typeface="宋体" panose="02010600030101010101" pitchFamily="2" charset="-122"/>
              </a:rPr>
              <a:t>19</a:t>
            </a:r>
            <a:r>
              <a:rPr lang="zh-CN" altLang="en-US" sz="2800">
                <a:latin typeface="宋体" panose="02010600030101010101" pitchFamily="2" charset="-122"/>
                <a:ea typeface="宋体" panose="02010600030101010101" pitchFamily="2" charset="-122"/>
                <a:cs typeface="宋体" panose="02010600030101010101" pitchFamily="2" charset="-122"/>
              </a:rPr>
              <a:t>世纪英国伟大的现实主义小说家，</a:t>
            </a:r>
            <a:r>
              <a:rPr lang="zh-CN" altLang="en-US" sz="2800">
                <a:latin typeface="宋体" panose="02010600030101010101" pitchFamily="2" charset="-122"/>
                <a:ea typeface="宋体" panose="02010600030101010101" pitchFamily="2" charset="-122"/>
                <a:cs typeface="宋体" panose="02010600030101010101" pitchFamily="2" charset="-122"/>
              </a:rPr>
              <a:t>代表作有</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《匹克威克外传》《雾都孤儿》《艰难时世》《远大前程》《双城记》等。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屠格涅夫，</a:t>
            </a:r>
            <a:r>
              <a:rPr lang="en-US" altLang="zh-CN" sz="2800">
                <a:latin typeface="宋体" panose="02010600030101010101" pitchFamily="2" charset="-122"/>
                <a:ea typeface="宋体" panose="02010600030101010101" pitchFamily="2" charset="-122"/>
                <a:cs typeface="宋体" panose="02010600030101010101" pitchFamily="2" charset="-122"/>
              </a:rPr>
              <a:t>19</a:t>
            </a:r>
            <a:r>
              <a:rPr lang="zh-CN" altLang="en-US" sz="2800">
                <a:latin typeface="宋体" panose="02010600030101010101" pitchFamily="2" charset="-122"/>
                <a:ea typeface="宋体" panose="02010600030101010101" pitchFamily="2" charset="-122"/>
                <a:cs typeface="宋体" panose="02010600030101010101" pitchFamily="2" charset="-122"/>
              </a:rPr>
              <a:t>世纪俄国著名的批判现实主义作家，</a:t>
            </a:r>
            <a:r>
              <a:rPr lang="zh-CN" altLang="en-US" sz="2800">
                <a:latin typeface="宋体" panose="02010600030101010101" pitchFamily="2" charset="-122"/>
                <a:ea typeface="宋体" panose="02010600030101010101" pitchFamily="2" charset="-122"/>
                <a:cs typeface="宋体" panose="02010600030101010101" pitchFamily="2" charset="-122"/>
              </a:rPr>
              <a:t>代表作有《前夜》《父与子》《猎人笔记》等。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弗兰茨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卡夫卡，奥地利小说家，现代派文学的奠基人。他善于运用象征、夸张、变形的艺术手法，揭示现代社会所面临的困境和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现代人的困惑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。作品的情节荒诞不经，却蕴含深意。代表作为《变形记》</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川端康成，日本新感觉派作家，</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1968</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年获得诺贝尔文学奖</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代表作有《雪国》《伊豆的舞女》《千只鹤》等。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44170" y="234950"/>
            <a:ext cx="11503025" cy="638810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马克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吐温，</a:t>
            </a:r>
            <a:r>
              <a:rPr lang="en-US" altLang="zh-CN" sz="2800">
                <a:latin typeface="宋体" panose="02010600030101010101" pitchFamily="2" charset="-122"/>
                <a:ea typeface="宋体" panose="02010600030101010101" pitchFamily="2" charset="-122"/>
                <a:cs typeface="宋体" panose="02010600030101010101" pitchFamily="2" charset="-122"/>
              </a:rPr>
              <a:t>19</a:t>
            </a:r>
            <a:r>
              <a:rPr lang="zh-CN" altLang="en-US" sz="2800">
                <a:latin typeface="宋体" panose="02010600030101010101" pitchFamily="2" charset="-122"/>
                <a:ea typeface="宋体" panose="02010600030101010101" pitchFamily="2" charset="-122"/>
                <a:cs typeface="宋体" panose="02010600030101010101" pitchFamily="2" charset="-122"/>
              </a:rPr>
              <a:t>世纪末美国现实主义文学的杰出作家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创作以幽默讽刺见长</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著名作品有短篇小说《百万英镑》《竞选州长》，</a:t>
            </a:r>
            <a:r>
              <a:rPr lang="zh-CN" altLang="en-US" sz="2800">
                <a:latin typeface="宋体" panose="02010600030101010101" pitchFamily="2" charset="-122"/>
                <a:ea typeface="宋体" panose="02010600030101010101" pitchFamily="2" charset="-122"/>
                <a:cs typeface="宋体" panose="02010600030101010101" pitchFamily="2" charset="-122"/>
              </a:rPr>
              <a:t>长篇小说《镀金时代》《哈克贝利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费恩历险记》《汤姆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索亚历险记》等。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亨利被誉为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美国生活的幽默百科全书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。著有短篇小说《最后的常春藤叶》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另有名篇《警察与赞美诗》《麦琪的礼物》等。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海明威，美国现代作家，是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迷惘的一代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作家中的代表人物</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 1954</a:t>
            </a:r>
            <a:r>
              <a:rPr lang="zh-CN" altLang="en-US" sz="2800">
                <a:latin typeface="宋体" panose="02010600030101010101" pitchFamily="2" charset="-122"/>
                <a:ea typeface="宋体" panose="02010600030101010101" pitchFamily="2" charset="-122"/>
                <a:cs typeface="宋体" panose="02010600030101010101" pitchFamily="2" charset="-122"/>
              </a:rPr>
              <a:t>年，凭借小说《老人与海》获得诺贝尔文学奖</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著有长篇小说《太阳照常升起》《永别了，</a:t>
            </a:r>
            <a:r>
              <a:rPr lang="zh-CN" altLang="en-US" sz="2800">
                <a:latin typeface="宋体" panose="02010600030101010101" pitchFamily="2" charset="-122"/>
                <a:ea typeface="宋体" panose="02010600030101010101" pitchFamily="2" charset="-122"/>
                <a:cs typeface="宋体" panose="02010600030101010101" pitchFamily="2" charset="-122"/>
              </a:rPr>
              <a:t>武器》《丧钟为谁而鸣》等。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泰戈尔，印度伟大诗人、作家，</a:t>
            </a:r>
            <a:r>
              <a:rPr lang="en-US" altLang="zh-CN" sz="2800">
                <a:latin typeface="宋体" panose="02010600030101010101" pitchFamily="2" charset="-122"/>
                <a:ea typeface="宋体" panose="02010600030101010101" pitchFamily="2" charset="-122"/>
                <a:cs typeface="宋体" panose="02010600030101010101" pitchFamily="2" charset="-122"/>
              </a:rPr>
              <a:t>1931</a:t>
            </a:r>
            <a:r>
              <a:rPr lang="zh-CN" altLang="en-US" sz="2800">
                <a:latin typeface="宋体" panose="02010600030101010101" pitchFamily="2" charset="-122"/>
                <a:ea typeface="宋体" panose="02010600030101010101" pitchFamily="2" charset="-122"/>
                <a:cs typeface="宋体" panose="02010600030101010101" pitchFamily="2" charset="-122"/>
              </a:rPr>
              <a:t>年诺贝尔文学奖获得者。著有诗集《吉檀迦利》《飞鸟集》《园丁集》《新月集》等。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780030" y="2964815"/>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名篇名句</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2411095"/>
            <a:ext cx="6647180" cy="2306955"/>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文学常识和文化常识</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530860"/>
            <a:ext cx="402463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一）情境式默写</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986530" y="6572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61950" y="2489200"/>
            <a:ext cx="11503025" cy="17024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a:t>
            </a:r>
            <a:r>
              <a:rPr lang="zh-CN" altLang="en-US" sz="2800">
                <a:latin typeface="宋体" panose="02010600030101010101" pitchFamily="2" charset="-122"/>
                <a:ea typeface="宋体" panose="02010600030101010101" pitchFamily="2" charset="-122"/>
                <a:cs typeface="宋体" panose="02010600030101010101" pitchFamily="2" charset="-122"/>
              </a:rPr>
              <a:t>杜甫《茅屋为秋风所破歌》中表现诗人宁愿冻死以换取天下劳苦大众的温暖的名句是</a:t>
            </a:r>
            <a:r>
              <a:rPr lang="en-US" altLang="zh-CN" sz="2800">
                <a:latin typeface="宋体" panose="02010600030101010101" pitchFamily="2" charset="-122"/>
                <a:ea typeface="宋体" panose="02010600030101010101" pitchFamily="2" charset="-122"/>
                <a:cs typeface="宋体" panose="02010600030101010101" pitchFamily="2" charset="-122"/>
              </a:rPr>
              <a:t>“_____________</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83005" y="1655445"/>
            <a:ext cx="455549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抓住情语，</a:t>
            </a:r>
            <a:r>
              <a:rPr lang="zh-CN" altLang="en-US" sz="3200" b="1" dirty="0">
                <a:solidFill>
                  <a:srgbClr val="E81818"/>
                </a:solidFill>
                <a:latin typeface="黑体" panose="02010609060101010101" charset="-122"/>
                <a:ea typeface="黑体" panose="02010609060101010101" charset="-122"/>
                <a:cs typeface="黑体" panose="02010609060101010101" charset="-122"/>
              </a:rPr>
              <a:t>以情定句</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61950" y="4288155"/>
            <a:ext cx="11503025" cy="20834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宁愿冻死以换取天下劳苦大众的温暖</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是从诗句的情感角度提示的，能体现这种情感的语句应是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何时眼前突兀见此屋</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，吾</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庐独破受冻死亦足</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18465" y="1118235"/>
            <a:ext cx="11447145" cy="219329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a:t>
            </a:r>
            <a:r>
              <a:rPr lang="zh-CN" altLang="en-US" sz="2800">
                <a:latin typeface="宋体" panose="02010600030101010101" pitchFamily="2" charset="-122"/>
                <a:ea typeface="宋体" panose="02010600030101010101" pitchFamily="2" charset="-122"/>
                <a:cs typeface="宋体" panose="02010600030101010101" pitchFamily="2" charset="-122"/>
              </a:rPr>
              <a:t>生命是什么？生命是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（杜甫《望岳》）的雄心壮志，也是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（龚自珍《己亥杂诗》）</a:t>
            </a:r>
            <a:r>
              <a:rPr lang="zh-CN" altLang="en-US" sz="2800">
                <a:latin typeface="宋体" panose="02010600030101010101" pitchFamily="2" charset="-122"/>
                <a:ea typeface="宋体" panose="02010600030101010101" pitchFamily="2" charset="-122"/>
                <a:cs typeface="宋体" panose="02010600030101010101" pitchFamily="2" charset="-122"/>
              </a:rPr>
              <a:t>的无私奉献。</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17830" y="3851910"/>
            <a:ext cx="11355070" cy="20834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《望岳》中体现杜甫的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雄心壮志</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的应是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会当凌绝顶，一览众山小</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。《己亥杂诗》中能体现龚自珍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无私奉献</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的应是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落红不是无情物，化作春泥更护花</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18465" y="1318895"/>
            <a:ext cx="11447145" cy="16643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a:t>
            </a:r>
            <a:r>
              <a:rPr lang="zh-CN" altLang="en-US" sz="2800">
                <a:latin typeface="宋体" panose="02010600030101010101" pitchFamily="2" charset="-122"/>
                <a:ea typeface="宋体" panose="02010600030101010101" pitchFamily="2" charset="-122"/>
                <a:cs typeface="宋体" panose="02010600030101010101" pitchFamily="2" charset="-122"/>
              </a:rPr>
              <a:t>杜甫在《登高》中把心中重重悲情和眼前秋景紧密联系在一起的名句是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17830" y="3745865"/>
            <a:ext cx="11355070" cy="153352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要抓住</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心中重重悲情</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和</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眼前秋景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的提示，联想借景抒情的诗句，应为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万里悲秋常作客，百年多病独登台</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61950" y="2001520"/>
            <a:ext cx="11503025" cy="17024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a:t>
            </a:r>
            <a:r>
              <a:rPr lang="zh-CN" altLang="en-US" sz="2800">
                <a:latin typeface="宋体" panose="02010600030101010101" pitchFamily="2" charset="-122"/>
                <a:ea typeface="宋体" panose="02010600030101010101" pitchFamily="2" charset="-122"/>
                <a:cs typeface="宋体" panose="02010600030101010101" pitchFamily="2" charset="-122"/>
              </a:rPr>
              <a:t>《游山西村》中描绘南宋初年的农村风俗画卷的诗句是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_____________</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83005" y="697230"/>
            <a:ext cx="455549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抓住景语，</a:t>
            </a:r>
            <a:r>
              <a:rPr lang="zh-CN" altLang="en-US" sz="3200" b="1" dirty="0">
                <a:solidFill>
                  <a:srgbClr val="E81818"/>
                </a:solidFill>
                <a:latin typeface="黑体" panose="02010609060101010101" charset="-122"/>
                <a:ea typeface="黑体" panose="02010609060101010101" charset="-122"/>
                <a:cs typeface="黑体" panose="02010609060101010101" charset="-122"/>
              </a:rPr>
              <a:t>以景定句</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61950" y="4184015"/>
            <a:ext cx="11503025" cy="165989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农村风俗画卷</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是从诗句描绘的情景角度提示的，可以联想到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箫鼓追随春社近，</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衣冠简朴古风存</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17830" y="301625"/>
            <a:ext cx="11447145" cy="153860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a:t>
            </a:r>
            <a:r>
              <a:rPr lang="zh-CN" altLang="en-US" sz="2800">
                <a:latin typeface="宋体" panose="02010600030101010101" pitchFamily="2" charset="-122"/>
                <a:ea typeface="宋体" panose="02010600030101010101" pitchFamily="2" charset="-122"/>
                <a:cs typeface="宋体" panose="02010600030101010101" pitchFamily="2" charset="-122"/>
              </a:rPr>
              <a:t>唐朝诗人王维《使至塞上》中描绘</a:t>
            </a:r>
            <a:r>
              <a:rPr lang="zh-CN" altLang="en-US" sz="2800">
                <a:latin typeface="宋体" panose="02010600030101010101" pitchFamily="2" charset="-122"/>
                <a:ea typeface="宋体" panose="02010600030101010101" pitchFamily="2" charset="-122"/>
                <a:cs typeface="宋体" panose="02010600030101010101" pitchFamily="2" charset="-122"/>
              </a:rPr>
              <a:t>边陲大漠中壮阔雄奇景象的一联诗句是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18465" y="1840230"/>
            <a:ext cx="11355070" cy="153352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边</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陲大漠中壮阔雄奇景象</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是从景物的特色角度提示的，联想《使至塞上》，可知是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大漠孤烟直，</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长河落日圆</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17830" y="3373755"/>
            <a:ext cx="11447145" cy="210248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a:t>
            </a:r>
            <a:r>
              <a:rPr lang="zh-CN" altLang="en-US" sz="2800">
                <a:latin typeface="宋体" panose="02010600030101010101" pitchFamily="2" charset="-122"/>
                <a:ea typeface="宋体" panose="02010600030101010101" pitchFamily="2" charset="-122"/>
                <a:cs typeface="宋体" panose="02010600030101010101" pitchFamily="2" charset="-122"/>
              </a:rPr>
              <a:t>范仲淹《岳阳楼记》中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两句写月光与水波一起荡漾，闪烁着金光，月亮的倒影沉浸在水底，</a:t>
            </a:r>
            <a:r>
              <a:rPr lang="zh-CN" altLang="en-US" sz="2800">
                <a:latin typeface="宋体" panose="02010600030101010101" pitchFamily="2" charset="-122"/>
                <a:ea typeface="宋体" panose="02010600030101010101" pitchFamily="2" charset="-122"/>
                <a:cs typeface="宋体" panose="02010600030101010101" pitchFamily="2" charset="-122"/>
              </a:rPr>
              <a:t>宛如一块美玉。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18465" y="5394960"/>
            <a:ext cx="11355070" cy="13474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月光与水波一起荡漾，闪烁着金光，月亮的倒影沉浸在水底</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是从描写的景物特点角度提示的，应为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浮光跃金，静影沉璧</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47650" y="1843405"/>
            <a:ext cx="11696700" cy="20186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a:t>
            </a:r>
            <a:r>
              <a:rPr lang="zh-CN" altLang="en-US" sz="2800">
                <a:latin typeface="宋体" panose="02010600030101010101" pitchFamily="2" charset="-122"/>
                <a:ea typeface="宋体" panose="02010600030101010101" pitchFamily="2" charset="-122"/>
                <a:cs typeface="宋体" panose="02010600030101010101" pitchFamily="2" charset="-122"/>
              </a:rPr>
              <a:t>白居易《琵琶行》中通过环境描写来烘托琵琶女高超的技艺和惊心动魄的音乐感染力的诗句是</a:t>
            </a:r>
            <a:r>
              <a:rPr lang="en-US" altLang="zh-CN" sz="2800">
                <a:latin typeface="宋体" panose="02010600030101010101" pitchFamily="2" charset="-122"/>
                <a:ea typeface="宋体" panose="02010600030101010101" pitchFamily="2" charset="-122"/>
                <a:cs typeface="宋体" panose="02010600030101010101" pitchFamily="2" charset="-122"/>
              </a:rPr>
              <a:t>“_____________</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_____________</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。一曲虽终，</a:t>
            </a:r>
            <a:r>
              <a:rPr lang="zh-CN" altLang="en-US" sz="2800">
                <a:latin typeface="宋体" panose="02010600030101010101" pitchFamily="2" charset="-122"/>
                <a:ea typeface="宋体" panose="02010600030101010101" pitchFamily="2" charset="-122"/>
                <a:cs typeface="宋体" panose="02010600030101010101" pitchFamily="2" charset="-122"/>
              </a:rPr>
              <a:t>但回味无穷。</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30935" y="696595"/>
            <a:ext cx="455549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领会含意，</a:t>
            </a:r>
            <a:r>
              <a:rPr lang="zh-CN" altLang="en-US" sz="3200" b="1" dirty="0">
                <a:solidFill>
                  <a:srgbClr val="E81818"/>
                </a:solidFill>
                <a:latin typeface="黑体" panose="02010609060101010101" charset="-122"/>
                <a:ea typeface="黑体" panose="02010609060101010101" charset="-122"/>
                <a:cs typeface="黑体" panose="02010609060101010101" charset="-122"/>
              </a:rPr>
              <a:t>以意定句</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65430" y="4184015"/>
            <a:ext cx="11678920" cy="213042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要注意从能体现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通过环境描写来烘托琵琶女高超的技艺和惊心动魄的音乐感染力</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这个意思的角度搜寻《琵琶行》中的有关诗句，应为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东船西舫</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悄无言，</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唯见江心秋月白</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328295"/>
            <a:ext cx="402463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二）上下句填空</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046220" y="4191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61950" y="1308735"/>
            <a:ext cx="11503025" cy="14090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上下句填空是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默写常见的名句名篇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考查的传统形式，解答这类题目，</a:t>
            </a:r>
            <a:r>
              <a:rPr lang="zh-CN" altLang="en-US" sz="2800">
                <a:latin typeface="宋体" panose="02010600030101010101" pitchFamily="2" charset="-122"/>
                <a:ea typeface="宋体" panose="02010600030101010101" pitchFamily="2" charset="-122"/>
                <a:cs typeface="宋体" panose="02010600030101010101" pitchFamily="2" charset="-122"/>
              </a:rPr>
              <a:t>要注意七个方面。</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033145" y="2890520"/>
            <a:ext cx="35128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记住生僻难写字</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61950" y="3529330"/>
            <a:ext cx="11503025" cy="319087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有些名句中，有生僻字和笔画繁难的字，这些字往往成为名句默写的绊脚石，需要平时多记多写</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舞幽壑之潜蛟，泣孤舟之</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嫠</a:t>
            </a:r>
            <a:r>
              <a:rPr lang="zh-CN" altLang="en-US" sz="2800">
                <a:latin typeface="宋体" panose="02010600030101010101" pitchFamily="2" charset="-122"/>
                <a:ea typeface="宋体" panose="02010600030101010101" pitchFamily="2" charset="-122"/>
                <a:cs typeface="宋体" panose="02010600030101010101" pitchFamily="2" charset="-122"/>
              </a:rPr>
              <a:t>妇</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苏轼《赤壁赋》）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字的写法比较繁难，需要写清笔画，避免造成错字；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字不常用，也不常见，</a:t>
            </a:r>
            <a:r>
              <a:rPr lang="zh-CN" altLang="en-US" sz="2800">
                <a:latin typeface="宋体" panose="02010600030101010101" pitchFamily="2" charset="-122"/>
                <a:ea typeface="宋体" panose="02010600030101010101" pitchFamily="2" charset="-122"/>
                <a:cs typeface="宋体" panose="02010600030101010101" pitchFamily="2" charset="-122"/>
              </a:rPr>
              <a:t>往往写错。</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1464945" y="953770"/>
            <a:ext cx="35128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区分同音异义字</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766445" y="2159635"/>
            <a:ext cx="10658475" cy="338899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默写出错多数是由于未准确区分同音异义字</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辨清同音异义字的形义区别，有利于加深理解、记忆，是突破这一默写瓶颈的良方</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遥想公瑾当年，小乔初嫁了</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（苏轼《念奴娇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赤壁怀古》）</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初嫁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，刚刚出嫁</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因此不能写成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出嫁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256030" y="753110"/>
            <a:ext cx="35128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区别同音形近字</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510540" y="1889125"/>
            <a:ext cx="11171555" cy="386905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默写出错，也有不少是因为同音形近字</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但同音形近字只是形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，毕竟有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，因此须发现字形的不同点，再联系意思进行区别，</a:t>
            </a:r>
            <a:r>
              <a:rPr lang="zh-CN" altLang="en-US" sz="2800">
                <a:latin typeface="宋体" panose="02010600030101010101" pitchFamily="2" charset="-122"/>
                <a:ea typeface="宋体" panose="02010600030101010101" pitchFamily="2" charset="-122"/>
                <a:cs typeface="宋体" panose="02010600030101010101" pitchFamily="2" charset="-122"/>
              </a:rPr>
              <a:t>这一问题就可解决。例如：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银瓶乍破水浆迸，铁骑突出刀枪鸣</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白居易《琵琶行》）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，汁液；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，船棹</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水浆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不能写成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256030" y="589280"/>
            <a:ext cx="35128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辨清音近义近字</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510540" y="1595120"/>
            <a:ext cx="11171555" cy="458660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有些同音、近音字，意思相近、相同，其字形不同</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默写时，还得依从原样书写，不得以同音、近音的近义字替代</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在平时复习时，</a:t>
            </a:r>
            <a:r>
              <a:rPr lang="zh-CN" altLang="en-US" sz="2800">
                <a:latin typeface="宋体" panose="02010600030101010101" pitchFamily="2" charset="-122"/>
                <a:ea typeface="宋体" panose="02010600030101010101" pitchFamily="2" charset="-122"/>
                <a:cs typeface="宋体" panose="02010600030101010101" pitchFamily="2" charset="-122"/>
              </a:rPr>
              <a:t>可对比识记。例如：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故不积跬步，无以至千里</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（《荀子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劝学》）</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假舆马者，非利足也，而致千里</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（《荀子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劝学》）</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这两句中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至千里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致千里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意思相同，但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不同，可联系语境，</a:t>
            </a:r>
            <a:r>
              <a:rPr lang="zh-CN" altLang="en-US" sz="2800">
                <a:latin typeface="宋体" panose="02010600030101010101" pitchFamily="2" charset="-122"/>
                <a:ea typeface="宋体" panose="02010600030101010101" pitchFamily="2" charset="-122"/>
                <a:cs typeface="宋体" panose="02010600030101010101" pitchFamily="2" charset="-122"/>
              </a:rPr>
              <a:t>对比识记。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53465" y="530860"/>
            <a:ext cx="549846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（一）中国古代文化常识</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603875" y="6572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15620" y="1699895"/>
            <a:ext cx="11160760" cy="459105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《诗经》是我国第一部诗歌总集，共</a:t>
            </a:r>
            <a:r>
              <a:rPr lang="en-US" altLang="zh-CN" sz="2800">
                <a:latin typeface="宋体" panose="02010600030101010101" pitchFamily="2" charset="-122"/>
                <a:ea typeface="宋体" panose="02010600030101010101" pitchFamily="2" charset="-122"/>
                <a:cs typeface="宋体" panose="02010600030101010101" pitchFamily="2" charset="-122"/>
              </a:rPr>
              <a:t>305</a:t>
            </a:r>
            <a:r>
              <a:rPr lang="zh-CN" altLang="en-US" sz="2800">
                <a:latin typeface="宋体" panose="02010600030101010101" pitchFamily="2" charset="-122"/>
                <a:ea typeface="宋体" panose="02010600030101010101" pitchFamily="2" charset="-122"/>
                <a:cs typeface="宋体" panose="02010600030101010101" pitchFamily="2" charset="-122"/>
              </a:rPr>
              <a:t>篇，是我国古典诗歌现实主义优良传统的源头</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它从内容上分为风</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雅、颂三类，其中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成就最大；《诗经》的表现手法有赋</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比</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兴，</a:t>
            </a:r>
            <a:r>
              <a:rPr lang="zh-CN" altLang="en-US" sz="2800">
                <a:latin typeface="宋体" panose="02010600030101010101" pitchFamily="2" charset="-122"/>
                <a:ea typeface="宋体" panose="02010600030101010101" pitchFamily="2" charset="-122"/>
                <a:cs typeface="宋体" panose="02010600030101010101" pitchFamily="2" charset="-122"/>
              </a:rPr>
              <a:t>它们与前三类合称为《诗经》的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六义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是《大学》《中庸》《论语》《孟子》的合称。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五经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是儒家经典的合称，</a:t>
            </a:r>
            <a:r>
              <a:rPr lang="zh-CN" altLang="en-US" sz="2800">
                <a:latin typeface="宋体" panose="02010600030101010101" pitchFamily="2" charset="-122"/>
                <a:ea typeface="宋体" panose="02010600030101010101" pitchFamily="2" charset="-122"/>
                <a:cs typeface="宋体" panose="02010600030101010101" pitchFamily="2" charset="-122"/>
              </a:rPr>
              <a:t>指《诗》《书》《礼》《易》《春秋》</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256030" y="387350"/>
            <a:ext cx="35128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5.</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留意古今通假字</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495300" y="1106805"/>
            <a:ext cx="11354435" cy="215138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古诗文中，有不少通假字。在默写时，要按照古人的写法写</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君子生非异也，善假于物也</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（《荀子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劝学》）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默写时不能写成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56030" y="3429000"/>
            <a:ext cx="31559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6.</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延续词序句序</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95300" y="4095750"/>
            <a:ext cx="11354435" cy="25533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还有一些词序句序问题，现在看来似乎这样说可以，那样说也不错，但是我们要尊重古人用字造句的习惯，依照原作默写</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高低冥迷，不知西东</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杜牧《阿房宫赋》）</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句中的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西东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不能写成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东西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256030" y="798195"/>
            <a:ext cx="35128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7.</a:t>
            </a:r>
            <a:r>
              <a:rPr lang="zh-CN" altLang="en-US" sz="3200" b="1" dirty="0">
                <a:solidFill>
                  <a:srgbClr val="E81818"/>
                </a:solidFill>
                <a:latin typeface="黑体" panose="02010609060101010101" charset="-122"/>
                <a:ea typeface="黑体" panose="02010609060101010101" charset="-122"/>
                <a:cs typeface="黑体" panose="02010609060101010101" charset="-122"/>
                <a:sym typeface="+mn-ea"/>
              </a:rPr>
              <a:t>不要漏、换虚词</a:t>
            </a:r>
            <a:endParaRPr lang="zh-CN" altLang="en-US" sz="3200" b="1" dirty="0">
              <a:solidFill>
                <a:srgbClr val="E81818"/>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510540" y="1786890"/>
            <a:ext cx="11153140" cy="395351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文言文中有大量的虚词，由于虚词在意义方面表现不出来，背诵不熟练或只记住大致意思的语句，默写时往往出现漏、换虚词的情况，</a:t>
            </a:r>
            <a:r>
              <a:rPr lang="zh-CN" altLang="en-US" sz="2800">
                <a:latin typeface="宋体" panose="02010600030101010101" pitchFamily="2" charset="-122"/>
                <a:ea typeface="宋体" panose="02010600030101010101" pitchFamily="2" charset="-122"/>
                <a:cs typeface="宋体" panose="02010600030101010101" pitchFamily="2" charset="-122"/>
              </a:rPr>
              <a:t>需要注意。例如：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君子博学而日参省乎己，则知明而行无过矣</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（《荀子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劝学》）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在这两句中，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字常被遗漏，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也有不少考生写成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语文课件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15620" y="515620"/>
            <a:ext cx="11160760" cy="582739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《楚辞》是战国末期楚国屈原等人吸收南方民歌的艺术形式创作出来的新体诗</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屈原名平，字原，是我国伟大的爱国主义诗人，其诗开浪漫主义先河</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他的代表作《离骚》是一首长篇政治抒情诗，其中名句有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路漫漫其修远兮，吾将上下而求索</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风骚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指《诗经》里的《国风》，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指《离骚》，</a:t>
            </a:r>
            <a:r>
              <a:rPr lang="zh-CN" altLang="en-US" sz="2800">
                <a:latin typeface="宋体" panose="02010600030101010101" pitchFamily="2" charset="-122"/>
                <a:ea typeface="宋体" panose="02010600030101010101" pitchFamily="2" charset="-122"/>
                <a:cs typeface="宋体" panose="02010600030101010101" pitchFamily="2" charset="-122"/>
              </a:rPr>
              <a:t>分别是中国诗歌史上现实主义和浪漫主义两大传统的源头。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《春秋》相传为孔子所编撰，后由鲁国史官左丘明为之作传，全名《春秋左氏传》，简称《左传》</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它记录了鲁隐公元年至鲁哀公二十七年历史大事，</a:t>
            </a:r>
            <a:r>
              <a:rPr lang="zh-CN" altLang="en-US" sz="2800">
                <a:latin typeface="宋体" panose="02010600030101010101" pitchFamily="2" charset="-122"/>
                <a:ea typeface="宋体" panose="02010600030101010101" pitchFamily="2" charset="-122"/>
                <a:cs typeface="宋体" panose="02010600030101010101" pitchFamily="2" charset="-122"/>
              </a:rPr>
              <a:t>是我国第一部编年体史书。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33045" y="457835"/>
            <a:ext cx="11726545" cy="594169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《论语》是一部记录春秋末年孔子及其弟子言行的语录体著作，</a:t>
            </a:r>
            <a:r>
              <a:rPr lang="zh-CN" altLang="en-US" sz="2800">
                <a:latin typeface="宋体" panose="02010600030101010101" pitchFamily="2" charset="-122"/>
                <a:ea typeface="宋体" panose="02010600030101010101" pitchFamily="2" charset="-122"/>
                <a:cs typeface="宋体" panose="02010600030101010101" pitchFamily="2" charset="-122"/>
              </a:rPr>
              <a:t>是有关儒家思想最重要的经典著作。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《孟子》是记载战国时期思想家孟轲言行的书，</a:t>
            </a:r>
            <a:r>
              <a:rPr lang="zh-CN" altLang="en-US" sz="2800">
                <a:latin typeface="宋体" panose="02010600030101010101" pitchFamily="2" charset="-122"/>
                <a:ea typeface="宋体" panose="02010600030101010101" pitchFamily="2" charset="-122"/>
                <a:cs typeface="宋体" panose="02010600030101010101" pitchFamily="2" charset="-122"/>
              </a:rPr>
              <a:t>书中提出了系统的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仁政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学说和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性善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荀子，名况，是战国时期的思想家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文学家，</a:t>
            </a:r>
            <a:r>
              <a:rPr lang="zh-CN" altLang="en-US" sz="2800">
                <a:latin typeface="宋体" panose="02010600030101010101" pitchFamily="2" charset="-122"/>
                <a:ea typeface="宋体" panose="02010600030101010101" pitchFamily="2" charset="-122"/>
                <a:cs typeface="宋体" panose="02010600030101010101" pitchFamily="2" charset="-122"/>
              </a:rPr>
              <a:t>儒家学派之集大成者。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韩非，战国末期韩国贵族，荀子的学生，</a:t>
            </a:r>
            <a:r>
              <a:rPr lang="zh-CN" altLang="en-US" sz="2800">
                <a:latin typeface="宋体" panose="02010600030101010101" pitchFamily="2" charset="-122"/>
                <a:ea typeface="宋体" panose="02010600030101010101" pitchFamily="2" charset="-122"/>
                <a:cs typeface="宋体" panose="02010600030101010101" pitchFamily="2" charset="-122"/>
              </a:rPr>
              <a:t>先秦法家思想集大成者。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老子，春秋末期著名的思想家、哲学家。《老子》又名《道德经》，是老子用韵文写成的一部哲理诗，是道家的主要经典著作。《老子》的核心思想是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道常无为，而无不为</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41325" y="753110"/>
            <a:ext cx="11309350" cy="54508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《庄子》又称《南华经》，是道家经典之一</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作者庄子，名周，战国时期哲学家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他继承并发展了老子的思想，与其并称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老庄</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《国语》是我国最早的一部国别体史书；西汉编定的《战国策》</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是另一部重要的国别体史书，</a:t>
            </a:r>
            <a:r>
              <a:rPr lang="zh-CN" altLang="en-US" sz="2800">
                <a:latin typeface="宋体" panose="02010600030101010101" pitchFamily="2" charset="-122"/>
                <a:ea typeface="宋体" panose="02010600030101010101" pitchFamily="2" charset="-122"/>
                <a:cs typeface="宋体" panose="02010600030101010101" pitchFamily="2" charset="-122"/>
              </a:rPr>
              <a:t>共十二国策</a:t>
            </a:r>
            <a:r>
              <a:rPr lang="en-US" altLang="zh-CN" sz="2800">
                <a:latin typeface="宋体" panose="02010600030101010101" pitchFamily="2" charset="-122"/>
                <a:ea typeface="宋体" panose="02010600030101010101" pitchFamily="2" charset="-122"/>
                <a:cs typeface="宋体" panose="02010600030101010101" pitchFamily="2" charset="-122"/>
              </a:rPr>
              <a:t>33</a:t>
            </a:r>
            <a:r>
              <a:rPr lang="zh-CN" altLang="en-US" sz="2800">
                <a:latin typeface="宋体" panose="02010600030101010101" pitchFamily="2" charset="-122"/>
                <a:ea typeface="宋体" panose="02010600030101010101" pitchFamily="2" charset="-122"/>
                <a:cs typeface="宋体" panose="02010600030101010101" pitchFamily="2" charset="-122"/>
              </a:rPr>
              <a:t>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《史记》是我国第一部纪传体通史，记载了从黄帝到汉武帝太初年间</a:t>
            </a:r>
            <a:r>
              <a:rPr lang="en-US" altLang="zh-CN" sz="2800">
                <a:latin typeface="宋体" panose="02010600030101010101" pitchFamily="2" charset="-122"/>
                <a:ea typeface="宋体" panose="02010600030101010101" pitchFamily="2" charset="-122"/>
                <a:cs typeface="宋体" panose="02010600030101010101" pitchFamily="2" charset="-122"/>
              </a:rPr>
              <a:t>3000</a:t>
            </a:r>
            <a:r>
              <a:rPr lang="zh-CN" altLang="en-US" sz="2800">
                <a:latin typeface="宋体" panose="02010600030101010101" pitchFamily="2" charset="-122"/>
                <a:ea typeface="宋体" panose="02010600030101010101" pitchFamily="2" charset="-122"/>
                <a:cs typeface="宋体" panose="02010600030101010101" pitchFamily="2" charset="-122"/>
              </a:rPr>
              <a:t>多年的历史。全书由本纪、世家、列传、表、书五部分组成，其中以列传最为出彩</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作者司马迁本人把修《史记》概括为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究天人之际，通古今之变，成一家之言</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33045" y="457835"/>
            <a:ext cx="11726545" cy="594169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《史记》和《汉书》《后汉书》《三国志》并称为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前四史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。鲁迅先生评价《史记》是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史家之绝唱，无韵之离骚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。《廉颇相如列传》《鸿门宴》选自《史记》</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《汉书》是我国第一部纪传体断代史，体例上比《史记》少了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世家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，共四个部分组成</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作者是东汉著名史学家班固。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贾谊，西汉时期杰出的政治家、文学家，世称贾生</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其作品开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汉赋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之先河，上承楚辞下启汉赋，</a:t>
            </a:r>
            <a:r>
              <a:rPr lang="zh-CN" altLang="en-US" sz="2800">
                <a:latin typeface="宋体" panose="02010600030101010101" pitchFamily="2" charset="-122"/>
                <a:ea typeface="宋体" panose="02010600030101010101" pitchFamily="2" charset="-122"/>
                <a:cs typeface="宋体" panose="02010600030101010101" pitchFamily="2" charset="-122"/>
              </a:rPr>
              <a:t>影响很大。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《水经注》是北魏郦道元据《水经》作注，</a:t>
            </a:r>
            <a:r>
              <a:rPr lang="zh-CN" altLang="en-US" sz="2800">
                <a:latin typeface="宋体" panose="02010600030101010101" pitchFamily="2" charset="-122"/>
                <a:ea typeface="宋体" panose="02010600030101010101" pitchFamily="2" charset="-122"/>
                <a:cs typeface="宋体" panose="02010600030101010101" pitchFamily="2" charset="-122"/>
              </a:rPr>
              <a:t>是我国第一部记述河道水系的专著。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13209</Words>
  <Application>WPS 演示</Application>
  <PresentationFormat>宽屏</PresentationFormat>
  <Paragraphs>275</Paragraphs>
  <Slides>53</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53</vt:i4>
      </vt:variant>
    </vt:vector>
  </HeadingPairs>
  <TitlesOfParts>
    <vt:vector size="63" baseType="lpstr">
      <vt:lpstr>Arial</vt:lpstr>
      <vt:lpstr>宋体</vt:lpstr>
      <vt:lpstr>Wingdings</vt:lpstr>
      <vt:lpstr>Wingdings</vt:lpstr>
      <vt:lpstr>微软雅黑</vt:lpstr>
      <vt:lpstr>方正粗黑宋简体</vt:lpstr>
      <vt:lpstr>黑体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Doris</dc:creator>
  <cp:lastModifiedBy>Freshhh®</cp:lastModifiedBy>
  <cp:revision>162</cp:revision>
  <dcterms:created xsi:type="dcterms:W3CDTF">2019-06-19T02:08:00Z</dcterms:created>
  <dcterms:modified xsi:type="dcterms:W3CDTF">2025-09-04T07:38:30Z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ICV">
    <vt:lpwstr>440817FABCB340C7BA1E974F8F3CD855_11</vt:lpwstr>
  </property>
</Properties>
</file>