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7" r:id="rId20"/>
    <p:sldId id="276" r:id="rId21"/>
    <p:sldId id="280" r:id="rId22"/>
    <p:sldId id="281" r:id="rId23"/>
    <p:sldId id="28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4"/>
        <p:guide pos="38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语文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（二）分段阅读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分层理解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51561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33985" y="1539240"/>
            <a:ext cx="11923395" cy="4725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概括段意层意。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把握论证思路（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提出问题、分析问题、解决问题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理清论证结构（并列式、递进式、总分式、对照式）。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分析句间关系（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并列、递进、转折、因果、条件、目的、解说、假设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三）思考三类关系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31038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46430" y="2243455"/>
            <a:ext cx="10899775" cy="15290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在阅读过程中，思考文本中的一些概念之间的关系，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注意它们的自身内涵以及与其他概念之间的区别。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08735" y="1644015"/>
            <a:ext cx="473392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思考概念间的逻辑关系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8735" y="4053205"/>
            <a:ext cx="473392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思考句与句之间的关系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6430" y="4601210"/>
            <a:ext cx="10955020" cy="2256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在阅读文本时，注意语句之间存在的因果、转折、条件、并列等各种关系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特别要注意的是因果关系，在信息类文本中，以果求因、以因推果是常见的思维模式，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含有因果关系的语句比较密集。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0390" y="1696720"/>
            <a:ext cx="10955020" cy="4557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文本的结构思路是沿着逻辑思维展开的。段与段之间有清晰的逻辑关系，有的是并列关系，有的是递进关系，还有的是纵横结合的逻辑关系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段与段之间的关系常有一些标志性的语句，如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首先、其次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等引领的语句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如果没有这样的语句，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可这样处理：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重要语句内，词与词比较，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把握重要词语。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各语段之内，句与句比较，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筛出重要语句。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连缀重要词句，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把握语段大意和文章思路。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62075" y="926465"/>
            <a:ext cx="473392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思考段与段之间的关系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（四）阅读要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三抓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endParaRPr lang="en-US" altLang="zh-CN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49775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63880" y="2172335"/>
            <a:ext cx="11165205" cy="1371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首先要对全文、全段有大体的了解，知道每一层次到底说的是什么，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先从整体上把握全文或全段的内容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才有可能弄清其内部层次。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52855" y="1517015"/>
            <a:ext cx="526224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从内容入手，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抓文章整体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2855" y="3912870"/>
            <a:ext cx="526224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从层次入手，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抓逻辑关系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635" y="4537710"/>
            <a:ext cx="11028045" cy="1907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从高考考查来看，往往是在注重整体的情况下，就文章的一段或几段出题，或划分层次，或阐述层意等，这就要求在注重整体的情况下，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依据试题的范围去分析材料。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63245" y="2719070"/>
            <a:ext cx="10972165" cy="2193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开头具有统领全文、提纲挈领、引出下文、欲扬先抑等作用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过渡具有承上启下、由转述转向议论等作用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结尾则有卒章显志、总结全文、点明中心、深化主题、照应开头等作用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61110" y="1556385"/>
            <a:ext cx="526224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从位置入手，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抓结构作用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642110" y="2513965"/>
            <a:ext cx="873188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熟知论述类文本阅读题目选项错误类型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98679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二、熟知论述类文本阅读题目选项错误类型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9796780" y="1139190"/>
            <a:ext cx="857885" cy="0"/>
          </a:xfrm>
          <a:prstGeom prst="line">
            <a:avLst/>
          </a:prstGeom>
          <a:ln w="19050">
            <a:solidFill>
              <a:srgbClr val="F4C5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6200000">
            <a:off x="10131425" y="938530"/>
            <a:ext cx="744220" cy="0"/>
          </a:xfrm>
          <a:prstGeom prst="line">
            <a:avLst/>
          </a:prstGeom>
          <a:ln w="19050">
            <a:solidFill>
              <a:srgbClr val="F4C5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1666240"/>
            <a:ext cx="10955020" cy="1542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论述类文本阅读选项的错误，大多表现为理解文本内容的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不准确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不严密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。常见的设错类型如下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6990" y="353314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以偏概全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635" y="4405630"/>
            <a:ext cx="10955020" cy="1542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主要包括：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以部分之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概整体之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以个别之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概一般之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。③以特殊之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概普遍之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-401955" y="-469900"/>
            <a:ext cx="15104745" cy="8954770"/>
            <a:chOff x="-633" y="-740"/>
            <a:chExt cx="23787" cy="14102"/>
          </a:xfrm>
        </p:grpSpPr>
        <p:sp>
          <p:nvSpPr>
            <p:cNvPr id="10" name="椭圆 9"/>
            <p:cNvSpPr/>
            <p:nvPr/>
          </p:nvSpPr>
          <p:spPr>
            <a:xfrm rot="5400000">
              <a:off x="-661" y="-711"/>
              <a:ext cx="1926" cy="1869"/>
            </a:xfrm>
            <a:prstGeom prst="ellipse">
              <a:avLst/>
            </a:prstGeom>
            <a:pattFill prst="wd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5656978">
              <a:off x="18251" y="10435"/>
              <a:ext cx="1926" cy="1869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5656978">
              <a:off x="17402" y="8979"/>
              <a:ext cx="1229" cy="1157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5656978">
              <a:off x="16328" y="10347"/>
              <a:ext cx="1738" cy="168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5656978">
              <a:off x="18462" y="7235"/>
              <a:ext cx="2159" cy="2032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5656978">
              <a:off x="16479" y="8368"/>
              <a:ext cx="556" cy="524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5656978">
              <a:off x="20317" y="10525"/>
              <a:ext cx="2880" cy="2794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15656978">
              <a:off x="20618" y="8858"/>
              <a:ext cx="1229" cy="1157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2"/>
              </p:custDataLst>
            </p:nvPr>
          </p:nvSpPr>
          <p:spPr>
            <a:xfrm>
              <a:off x="2059" y="1187"/>
              <a:ext cx="3631" cy="86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3200" b="1" dirty="0">
                  <a:solidFill>
                    <a:srgbClr val="E81818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2.</a:t>
              </a:r>
              <a:r>
                <a:rPr lang="zh-CN" altLang="en-US" sz="3200" b="1" dirty="0">
                  <a:solidFill>
                    <a:srgbClr val="E81818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混淆时态</a:t>
              </a:r>
              <a:endPara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914" y="2438"/>
              <a:ext cx="17454" cy="13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   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主要包括：</a:t>
              </a:r>
              <a:r>
                <a:rPr lang="en-US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①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混淆已然与未然</a:t>
              </a:r>
              <a:r>
                <a:rPr 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</a:t>
              </a:r>
              <a:r>
                <a:rPr lang="en-US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②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混淆或然与必然。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2059" y="5280"/>
              <a:ext cx="3631" cy="86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3200" b="1" dirty="0">
                  <a:solidFill>
                    <a:srgbClr val="E81818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3.</a:t>
              </a:r>
              <a:r>
                <a:rPr lang="zh-CN" altLang="en-US" sz="3200" b="1" dirty="0">
                  <a:solidFill>
                    <a:srgbClr val="E81818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关系失当</a:t>
              </a:r>
              <a:endPara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01" y="6535"/>
              <a:ext cx="17252" cy="34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   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主要包括：</a:t>
              </a:r>
              <a:r>
                <a:rPr lang="en-US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①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因果关系：强加因果、因果错位、原因错误</a:t>
              </a:r>
              <a:r>
                <a:rPr 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</a:t>
              </a:r>
              <a:r>
                <a:rPr lang="en-US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②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目的关系：目的错位、强加目的</a:t>
              </a:r>
              <a:r>
                <a:rPr 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</a:t>
              </a:r>
              <a:r>
                <a:rPr lang="en-US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③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条件关系：增减条件、充分必要</a:t>
              </a:r>
              <a:r>
                <a:rPr 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</a:t>
              </a:r>
              <a:r>
                <a:rPr lang="en-US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④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主次关系：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强加主次、颠倒主次。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3526155"/>
            <a:ext cx="10955020" cy="768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原文没有，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选项捏造。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75410" y="69723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偷换概念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84860" y="1452880"/>
            <a:ext cx="10955020" cy="7156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改变原文概念的修饰语、适用范围、所指对象等。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75410" y="281241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无中生有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375410" y="486410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张冠李戴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860" y="5582920"/>
            <a:ext cx="10955020" cy="768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将此事物的某种属性、特征等，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故意说成是彼事物所有。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-401955" y="-469900"/>
            <a:ext cx="15104745" cy="8954770"/>
            <a:chOff x="-633" y="-740"/>
            <a:chExt cx="23787" cy="14102"/>
          </a:xfrm>
        </p:grpSpPr>
        <p:sp>
          <p:nvSpPr>
            <p:cNvPr id="10" name="椭圆 9"/>
            <p:cNvSpPr/>
            <p:nvPr/>
          </p:nvSpPr>
          <p:spPr>
            <a:xfrm rot="5400000">
              <a:off x="-661" y="-711"/>
              <a:ext cx="1926" cy="1869"/>
            </a:xfrm>
            <a:prstGeom prst="ellipse">
              <a:avLst/>
            </a:prstGeom>
            <a:pattFill prst="wd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5656978">
              <a:off x="18251" y="10435"/>
              <a:ext cx="1926" cy="1869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5656978">
              <a:off x="17402" y="8979"/>
              <a:ext cx="1229" cy="1157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5656978">
              <a:off x="16328" y="10347"/>
              <a:ext cx="1738" cy="168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5656978">
              <a:off x="18462" y="7235"/>
              <a:ext cx="2159" cy="2032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5656978">
              <a:off x="16479" y="8368"/>
              <a:ext cx="556" cy="524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5656978">
              <a:off x="20317" y="10525"/>
              <a:ext cx="2880" cy="2794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15656978">
              <a:off x="20618" y="8858"/>
              <a:ext cx="1229" cy="1157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2"/>
              </p:custDataLst>
            </p:nvPr>
          </p:nvSpPr>
          <p:spPr>
            <a:xfrm>
              <a:off x="2292" y="1693"/>
              <a:ext cx="3631" cy="86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3200" b="1" dirty="0">
                  <a:solidFill>
                    <a:srgbClr val="E81818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7.</a:t>
              </a:r>
              <a:r>
                <a:rPr lang="zh-CN" altLang="en-US" sz="3200" b="1" dirty="0">
                  <a:solidFill>
                    <a:srgbClr val="E81818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曲解原意</a:t>
              </a:r>
              <a:endPara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1237" y="2981"/>
              <a:ext cx="17454" cy="130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   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选项在某个方面误解了原文本的意思。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2292" y="5859"/>
              <a:ext cx="3631" cy="86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3200" b="1" dirty="0">
                  <a:solidFill>
                    <a:srgbClr val="E81818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8.</a:t>
              </a:r>
              <a:r>
                <a:rPr lang="zh-CN" altLang="en-US" sz="3200" b="1" dirty="0">
                  <a:solidFill>
                    <a:srgbClr val="E81818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程度范围</a:t>
              </a:r>
              <a:endPara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36" y="7229"/>
              <a:ext cx="17252" cy="23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   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将原文事物的属性、数量、程度、主次等扩大或者缩小、强化或者弱化。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285365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达标训练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3850" y="2355215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第二节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现代文阅读</a:t>
            </a:r>
            <a:endParaRPr lang="zh-CN" altLang="en-US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8350" y="4247515"/>
            <a:ext cx="108134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专题一</a:t>
            </a:r>
            <a:r>
              <a:rPr lang="en-US" altLang="zh-CN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论述类文本阅读</a:t>
            </a:r>
            <a:endParaRPr lang="zh-CN" altLang="en-US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91790" y="3068320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论述文阅读方法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（一）标关键词，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抓重点句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73278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2105025"/>
            <a:ext cx="10518140" cy="4620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1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（1）论点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圈点文中体现统摄全篇或作者观点的语句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这类句子一般在文章的开头，有时在文章的结尾。归纳全文、篇末点题的写法，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大多有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总而言之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归根结底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等表总结性的词语。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圈点文中的重要句子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比如结构复杂难以理解的句子、内涵较为丰富的句子、揭示文本脉络层次的句子等。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28115" y="1404620"/>
            <a:ext cx="30886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1.勾画论点论据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196975" y="1967230"/>
            <a:ext cx="9929495" cy="2922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1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论据</a:t>
            </a:r>
            <a:endParaRPr lang="en-US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圈注含有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人名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书名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的句子把握事实论据。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圈注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表比较、对比、引述等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的句子把握理论论据。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1550670"/>
            <a:ext cx="11028045" cy="4620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1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有助于理解文章内容、提示信息的词语。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表示范围的词，如大多数、几乎、仅仅、基本、凡是、所有、都、全、总共等。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表示程度的词，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如根本、更、更加、尤其、最、十分、非常等。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表示已然未然的词（如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迄今为止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到目前为止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现在所见的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等），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或然必然的词如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或许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53490" y="570865"/>
            <a:ext cx="30886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.圈注关键词语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1660" y="1760855"/>
            <a:ext cx="11028045" cy="33369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某些指代词，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⑤表示时间、结果的关键词，文中反复出现的词，过渡词，含有肯定和否定意义的词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⑥重点阐述的名词术语，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重要问题及概念前后的修饰语、限制语以及有指代意义的词语。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87680" y="487045"/>
            <a:ext cx="11217275" cy="59893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1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有助于厘清文章思路，梳理逻辑关系的词语。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表分类分层的词语，如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，其次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表因果关系的词语，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的原因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表转折关系的词语，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其实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表并列或递进关系的词语，如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表举例子的词语，如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⑥表解说的词语，如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换句话说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也就是说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705.1,&quot;left&quot;:-31.6,&quot;top&quot;:-37,&quot;width&quot;:1189.3}"/>
</p:tagLst>
</file>

<file path=ppt/tags/tag64.xml><?xml version="1.0" encoding="utf-8"?>
<p:tagLst xmlns:p="http://schemas.openxmlformats.org/presentationml/2006/main">
  <p:tag name="KSO_WM_DIAGRAM_VIRTUALLY_FRAME" val="{&quot;height&quot;:705.1,&quot;left&quot;:-31.65,&quot;top&quot;:-37,&quot;width&quot;:1189.35}"/>
</p:tagLst>
</file>

<file path=ppt/tags/tag65.xml><?xml version="1.0" encoding="utf-8"?>
<p:tagLst xmlns:p="http://schemas.openxmlformats.org/presentationml/2006/main">
  <p:tag name="KSO_WM_DIAGRAM_VIRTUALLY_FRAME" val="{&quot;height&quot;:705.1,&quot;left&quot;:-31.65,&quot;top&quot;:-37,&quot;width&quot;:1189.35}"/>
</p:tagLst>
</file>

<file path=ppt/tags/tag66.xml><?xml version="1.0" encoding="utf-8"?>
<p:tagLst xmlns:p="http://schemas.openxmlformats.org/presentationml/2006/main">
  <p:tag name="KSO_WM_DIAGRAM_VIRTUALLY_FRAME" val="{&quot;height&quot;:705.1,&quot;left&quot;:-31.65,&quot;top&quot;:-37,&quot;width&quot;:1189.35}"/>
</p:tagLst>
</file>

<file path=ppt/tags/tag67.xml><?xml version="1.0" encoding="utf-8"?>
<p:tagLst xmlns:p="http://schemas.openxmlformats.org/presentationml/2006/main">
  <p:tag name="KSO_WM_DIAGRAM_VIRTUALLY_FRAME" val="{&quot;height&quot;:473.05,&quot;left&quot;:44.4,&quot;top&quot;:33.75,&quot;width&quot;:1025.6}"/>
</p:tagLst>
</file>

<file path=ppt/tags/tag68.xml><?xml version="1.0" encoding="utf-8"?>
<p:tagLst xmlns:p="http://schemas.openxmlformats.org/presentationml/2006/main">
  <p:tag name="KSO_WM_DIAGRAM_VIRTUALLY_FRAME" val="{&quot;height&quot;:473.05,&quot;left&quot;:44.4,&quot;top&quot;:33.75,&quot;width&quot;:1025.6}"/>
</p:tagLst>
</file>

<file path=ppt/tags/tag69.xml><?xml version="1.0" encoding="utf-8"?>
<p:tagLst xmlns:p="http://schemas.openxmlformats.org/presentationml/2006/main">
  <p:tag name="KSO_WM_DIAGRAM_VIRTUALLY_FRAME" val="{&quot;height&quot;:473.05,&quot;left&quot;:44.4,&quot;top&quot;:33.75,&quot;width&quot;:1025.6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82.4,&quot;left&quot;:44.4,&quot;top&quot;:33.75,&quot;width&quot;:862.6}"/>
</p:tagLst>
</file>

<file path=ppt/tags/tag71.xml><?xml version="1.0" encoding="utf-8"?>
<p:tagLst xmlns:p="http://schemas.openxmlformats.org/presentationml/2006/main">
  <p:tag name="KSO_WM_DIAGRAM_VIRTUALLY_FRAME" val="{&quot;height&quot;:705.1,&quot;left&quot;:-31.6,&quot;top&quot;:-37,&quot;width&quot;:1189.3}"/>
</p:tagLst>
</file>

<file path=ppt/tags/tag72.xml><?xml version="1.0" encoding="utf-8"?>
<p:tagLst xmlns:p="http://schemas.openxmlformats.org/presentationml/2006/main">
  <p:tag name="KSO_WM_DIAGRAM_VIRTUALLY_FRAME" val="{&quot;height&quot;:705.1,&quot;left&quot;:-31.6,&quot;top&quot;:-37,&quot;width&quot;:1189.3}"/>
</p:tagLst>
</file>

<file path=ppt/tags/tag73.xml><?xml version="1.0" encoding="utf-8"?>
<p:tagLst xmlns:p="http://schemas.openxmlformats.org/presentationml/2006/main">
  <p:tag name="KSO_WM_DIAGRAM_VIRTUALLY_FRAME" val="{&quot;height&quot;:705.1,&quot;left&quot;:-31.6,&quot;top&quot;:-37,&quot;width&quot;:1189.3}"/>
</p:tagLst>
</file>

<file path=ppt/tags/tag74.xml><?xml version="1.0" encoding="utf-8"?>
<p:tagLst xmlns:p="http://schemas.openxmlformats.org/presentationml/2006/main">
  <p:tag name="KSO_WM_DIAGRAM_VIRTUALLY_FRAME" val="{&quot;height&quot;:705.1,&quot;left&quot;:-31.6,&quot;top&quot;:-37,&quot;width&quot;:1189.3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2179</Words>
  <Application>WPS 演示</Application>
  <PresentationFormat>宽屏</PresentationFormat>
  <Paragraphs>146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Wingdings</vt:lpstr>
      <vt:lpstr>微软雅黑</vt:lpstr>
      <vt:lpstr>方正粗黑宋简体</vt:lpstr>
      <vt:lpstr>黑体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160</cp:revision>
  <dcterms:created xsi:type="dcterms:W3CDTF">2019-06-19T02:08:00Z</dcterms:created>
  <dcterms:modified xsi:type="dcterms:W3CDTF">2025-09-01T02:57:08Z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2052-11.8.2.10393</vt:lpwstr>
  </property>
  <property fmtid="{D5CDD505-2E9C-101B-9397-08002B2CF9AE}" pid="3" name="ICV">
    <vt:lpwstr>7445282C8EAE44A685FAC363D4968590_11</vt:lpwstr>
  </property>
</Properties>
</file>