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9"/>
        <p:guide pos="38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语文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221615"/>
            <a:ext cx="5841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二）分析局部段落的作用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4360" y="36766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8945" y="1283335"/>
            <a:ext cx="10878820" cy="1221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问法：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某段文字在文中具有怎样的作用？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答法：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6985" y="2675890"/>
            <a:ext cx="251523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开头作用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635" y="3442970"/>
            <a:ext cx="10878820" cy="3234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一般开头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开门见山，点明题旨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；引出下文，为后面情节作铺垫，埋伏笔；交代故事发生的时间、地点、背景环境；前后照应，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首尾呼应。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倒叙式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把结局放到开头来写，制造悬念，引人注意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（引起读者兴趣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56590" y="2407285"/>
            <a:ext cx="10878820" cy="27736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设疑法（悬念法、欲扬先抑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设置悬念，引出下文；引发思考，激起阅读兴趣；揭示文章的主题。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写景法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交代故事发生的环境，渲染气氛，烘托人物心情、形象，奠定情感基调。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56590" y="2032635"/>
            <a:ext cx="10878820" cy="3515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比较短的段落。作用：承上启下（过渡），前后呼应；照应开头，呼应结尾；全文内容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思路的转折点；引领、引起下文（物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情，事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理，叙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议，正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反等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比较长的段落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作用：描写的往往是主要物象，其作用为拓展思路，丰富内涵，具体展示，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深化主题或照应前文。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9055" y="1057275"/>
            <a:ext cx="299212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中间段作用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72770" y="1208405"/>
            <a:ext cx="10878820" cy="2256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与上下文构成虚实相映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正反对照、层进烘托、总分关系。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对全文中心起强化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在结构上宕开一笔，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形成波澜。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9225" y="424180"/>
            <a:ext cx="299212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插入段作用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6225" y="3702050"/>
            <a:ext cx="299212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结尾作用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770" y="4460875"/>
            <a:ext cx="10878820" cy="2256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总括全文，总结全文；首尾呼应，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照应标题。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表现人物，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突出人物的品质。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2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揭示、突出、升华、深化、暗示主旨，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卒章显志。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40080" y="830580"/>
            <a:ext cx="10878820" cy="5838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出人意料的结局。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亨利式结局（突转）：意料之外情理之中；戏剧化效果，增添曲折性、可读性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从结构安排上看，它使平淡的故事情节陡然生出波澜，产生震撼人心的力量；从表现手法上看，与前文的伏笔（铺垫）或者标题相照应，使人觉得在情理之中；从主题上看，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能更好地深化主题。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令人伤感的悲剧结局。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从主题上看，更好地深化主题；从人物性格上看，更好地塑造人物性格；从情感表达上看，令人感动（震撼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9055" y="282575"/>
            <a:ext cx="23145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特殊作用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40080" y="509905"/>
            <a:ext cx="10878820" cy="5838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戛然而止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留下空白的结尾。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文字更含蓄蕴藉，留下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给读者想象，让读者进行艺术再创造，令人回味，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引人思考。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写景的结尾。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渲染气氛，烘托人物心情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形象，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暗示主旨。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⑤反复出现的句子的结尾。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在内容上，有突出主旨、强化感情等作用；在结构上，有交代线索、前后呼应等作用；在表达效果上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用了反复的修辞手法，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有强化或一唱三叹之效。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53690" y="2513965"/>
            <a:ext cx="66471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鉴赏散文形象的两种题型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49350" y="367665"/>
            <a:ext cx="6958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三、鉴赏散文形象的两种题型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249795" y="5168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0080" y="1325880"/>
            <a:ext cx="10878820" cy="5201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问法：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请概括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（人物）的性格特点，并加以分析。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文中的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（人物）是一个什么样的形象？作者描写这一形象有什么作用？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根据全文，概括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（物象）在文中的意义。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文章多次写到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（物象），有什么艺术效果？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物象）对表现文章的主旨有什么作用？请简要分析。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答法：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0080" y="100330"/>
            <a:ext cx="10878820" cy="6758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【人物形象】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掌握人物形象分类，准确把握作者情感。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从时间上分，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有历史之人、追忆之人、现实之人等。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从身份上分，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有功成名就之人、对作者产生重要影响之人、生活中的平凡之人等。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从作者态度上分，有作者敬仰之人、批判之人、同情之人等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散文写人，重在表达某种思想感情，如写功成名就之人，写作者敬仰之人，作者的思想感情除了敬仰之外，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更重要的是对这一人物所具有的精神品质的推崇。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掌握分析人物的手法，概括人物的性格、品质、精神等。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散文分析人物的方法同小说一样，即抓住正面描写（语言、动作、心理、外貌等）和侧面描写（正衬、反衬等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09930" y="472440"/>
            <a:ext cx="10878820" cy="5913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【鉴赏物象】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抓住散文类别特点，了解物象出现的场合。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写景散文特点：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写景散文以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自然景观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历史人文景观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为描写对象，分析物象就是分析这些景观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景观是写景散文的主角和灵魂，它在使文章血肉丰满的同时，也承载着作者的情感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分析写景散文中的物象，要始终将其与作者的情感结合起来。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32155" y="1130300"/>
            <a:ext cx="10727055" cy="4598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状物散文特点：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状物散文一般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以具体事物为描写对象，文章围绕着某一具体事物展开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这一事物就是我们要研究的物象。状物散文往往会从物象的外观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特性、用途等说起，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然后发散到其所代表的精神、品质、价值观等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作者往往言在此而意在彼，事物的本身意义仅仅是一个引子，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其抽象意义才是文章的重点。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98170" y="797560"/>
            <a:ext cx="10995025" cy="5397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偶感散文特点：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情缘物起，有一些偶感散文，虽然主要是在抒发某种情感或阐述某种思考，但引发这种情感或思考的，却是具体事物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有时，我们也需要分析这类散文中的物象，那么此刻的物象则是下文的情感或思考的触发点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从内容上说，物象可能是文章中的情感或思考的一个例证；从结构上说，物象往往起到引起下文、为下文作铺垫的作用。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09930" y="83185"/>
            <a:ext cx="10878820" cy="669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抓住外形特征，分析内在品质。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作者对生活中的某些事物有所感触，必须借助于描写所托之物的外形特征来表达，这类事物往往外形特征比较鲜明，只要找准描写其外在形象的部分，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就可以分析出它的内在品质。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仔细品读文本，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提炼所言之志。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一般说来，作者所描绘的事物不一定是他最终所要赞美的对象，真正赞美的对象常常隐藏在文中，这就需要我们认真品读文章，理解作者的写作意图，感受作者的情感脉搏，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找出所托之物与所赞美的对象之间的相似点。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从三个方面入手：一是物象的外在特征或特点，包括形态、声音、色彩、气味等；二是物象的内在品质（内涵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本质、精神）；三是物象中所蕴含的作者的思想感情。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53690" y="2513965"/>
            <a:ext cx="66471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散文归纳概括的两类题型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221615"/>
            <a:ext cx="3421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）局部概括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32175" y="36766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40080" y="1223645"/>
            <a:ext cx="10878820" cy="5297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问法：某段写了什么内容？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简要概况。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答法：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第一步，审读题干，明确方向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首先明确是概括原因还是概括特点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如果是原因，看清是什么原因；如果是特点，分清是人物特点还是景物特点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从原文中找出题眼。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第二步，阅读原文，确定区域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题干中的关键词出现在原文中的区域往往是答题要点所在的区域。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第三步，根据确定区域内的文字，抓住本质，分类概括。</a:t>
            </a:r>
            <a:endParaRPr lang="zh-CN" altLang="en-US" sz="28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221615"/>
            <a:ext cx="3502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）全文概括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32175" y="36766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8465" y="1229995"/>
            <a:ext cx="11355070" cy="5297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问法：文章的主旨是什么？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请结合全文简要分析。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答法：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【情感概括】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情感观点变化类题型，可采用因文索情法。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学作品中，自然要或明或暗地流露出作者的某种情感，而且随着事情的发展，作者的情感还会不断地变化。对于这种题型，最好的办法就是因文索情，即先沿着作者的情感线索读下去，在读的过程中标出体现作者情感变化的关键语句，然后根据这些关键语句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概括分析。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8465" y="250825"/>
            <a:ext cx="11355070" cy="6400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情感观点梳理类题型，可采用分类归纳法。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作者在文学作品中传达的思想感情，因人、因事、因物往往不同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对于涉及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哪些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情感之类的题干指向，最好的办法是先圈定和摘录出所涉及的带有明显感情色彩的词语，然后根据词语所体现的感情倾向，分门别类，逐一感受体味，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即可比较准确地获取答案。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情感观点认定类题型，可采用语境感悟法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就是针对题干所涉及的语境，或全文，或句段，进行理解和感悟。先分析大致的意思，后理解主要内容，再设身处地地感受，最后领悟其中的感情倾向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这种方法的重点对象是关键语句，即感情色彩极为浓厚的语句，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应注意对这类语句的深入理解和体悟。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8465" y="444500"/>
            <a:ext cx="11355070" cy="5968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【主旨概括】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解读题目法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很多题目直接点明了主旨，是对文章中心意思最精练的概括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有的题目即使没有点明主旨，也往往与中心意思有着千丝万缕的联系，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是最佳的思考切入点。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分析首尾法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很多文章的首尾往往暗含或揭示中心意思，所以一定要对首尾的语句进行重点品读，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这样往往有助于理解文章的主旨。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5410" y="169545"/>
            <a:ext cx="11981815" cy="6518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联系背景法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对于不少文章，只有了解它产生的背景，才有可能深切地理解其内容的由来和作者的意图，准确地概括出它的中心意思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除了对作者和作品的写作年代予以关注外，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还要特别注意在文后出现的注释等说明性文字。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因文而异法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人叙事类散文要对人物作出评价，或揭示事件的意义，或借人物、事件发出对人生等问题的感悟和认识；写景状物类散文则是借景、物抒发作者对社会、人生的某种感悟，思想认识也更有深度，更富于理趣；哲理散文的主旨，往往是作者对人生或生活的尖锐的揭示或率直的评价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这类散文颇有论文的味道。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33095" y="538480"/>
            <a:ext cx="10902315" cy="5781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【总结】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第一步，审清题目，明确概括方向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对情感的概括题型多样，对主旨的问法也因题而异，审准题目的设问角度，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是准确答题的前提。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第二步，定向读文，寻找答题依据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如果是对散文情感的概括，要重点把握散文中的抒情句、段；如果是对散文主旨的概括，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要关注散文的题目、内容以及写作背景、创作意图等。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第三步，因题作答，提高要点意识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无论是对散文情感的概括还是对主旨的概括，都要尽量用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抒发了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表明了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等句式以及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等序号标志。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0" y="235521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第二节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现代文阅读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8350" y="4247515"/>
            <a:ext cx="10813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专题三</a:t>
            </a:r>
            <a:r>
              <a:rPr lang="en-US" alt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散文阅读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53690" y="2513965"/>
            <a:ext cx="66471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鉴赏散文的表达技巧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5855" y="608330"/>
            <a:ext cx="3421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结构技巧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40480" y="7531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5855" y="2110740"/>
            <a:ext cx="9940925" cy="3168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开门见山；首尾呼应；卒章显志；伏笔照应，层层深入，过渡铺垫，设置线索（时间、空间、情、理、物等）；结构严密，完整匀称；烘托铺垫，前后照应；设置悬念，制造波澜；主次详略得当；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材料典型、真实、新颖、有力等。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5855" y="608330"/>
            <a:ext cx="3421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二）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艺术特征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40480" y="7531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5855" y="1802765"/>
            <a:ext cx="9940925" cy="1821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抑扬顿挫、虚实相生、动静结合、有张有弛、详略得当、波澜起伏等。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5855" y="4100830"/>
            <a:ext cx="3421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</a:t>
            </a:r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构思技巧</a:t>
            </a:r>
            <a:endParaRPr lang="zh-CN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40480" y="4261485"/>
            <a:ext cx="857885" cy="744220"/>
            <a:chOff x="7070753" y="3387873"/>
            <a:chExt cx="1692247" cy="107950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1125855" y="5128260"/>
            <a:ext cx="9940925" cy="703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以小见大、线索、点面结合、悬念、意外等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53690" y="2964815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意蕴探究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5855" y="608330"/>
            <a:ext cx="3421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语句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99105" y="7531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4860" y="1717675"/>
            <a:ext cx="10624185" cy="4538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哲理意义：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哲理意义是指文中简练的警句所表现出来的深刻含意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它们是作者人生经验的总结，具有很强的思辨性和启发性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分析句子哲理，必须紧紧抓住这个句子所处的语言环境，即产生该句的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土壤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隐喻意义：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隐喻意义就是作者使用比喻、象征、双关等手法时句子产生的临时含意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分析句子的隐喻意义，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必须抓住喻体、象征体等与本体的关系来进行。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5855" y="608330"/>
            <a:ext cx="3421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标题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99105" y="7531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4860" y="3220085"/>
            <a:ext cx="10624185" cy="2863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第一步，理解标题的本义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标题的本义一般指的是其字面义或常用义，在理解其本义的基础上，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再考虑它的引申义。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第二步，明确标题的语境义。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要明确标题的语境义，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必须找到相应的关键句。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7645" y="2084705"/>
            <a:ext cx="329057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标题内涵探究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3590" y="1141095"/>
            <a:ext cx="10624185" cy="4575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第三步，探究标题的中心义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标题的比喻义和象征义常常是文章所要揭示的中心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答题前首先要对该文所表达的主题进行推敲，确定作者的写作意图；然后就可以在把握文章主题的基础上顺藤摸瓜，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也就对标题的比喻义或象征义有了更加明确的认识。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第四步，提炼整合答案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结合标题在文中的语境义提炼答案，借用文章中的关键句进一步印证标题含义往往会收到事半功倍之效；之后，按照要求，锤炼语言，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整合答案。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4860" y="2050415"/>
            <a:ext cx="10624185" cy="36760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第一步，明确标题表面义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标题有时就是一个概念性名词或一个形象的短语，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理解其表层含义是深入挖掘其中心义的前提。标题的表面义就是标题中每个词语的含义的组合。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第二步，分析文章结构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考虑文章谋篇布局的匠心所在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标题常常与文章的材料安排有关，有的就是文章的行文思路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线索。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7645" y="752475"/>
            <a:ext cx="412369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标题设计原因探究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3590" y="1092835"/>
            <a:ext cx="10624185" cy="4671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第三步，概括文章内容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找出每一段的中心内容，归纳概括文章的主要内容，因为标题常常就是文章内容的浓缩。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第四步，挖掘标题的中心义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设计这个标题的原因，一定与文章的中心有关，因为文章的标题是不会游离于文章中心之外的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理解标题的中心义，要善于透过表象，找到文中带有结论性质或议论抒情的语句，发掘出文章内容所蕴含的哲理美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当然，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有的标题本身就有点明主旨的作用。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3590" y="1082040"/>
            <a:ext cx="10624185" cy="5572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某某这样改好不好？为什么？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对于这类题的解答要严谨。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第一步，首先作出判断性回答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根据题干问法，答出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不行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第二步，联系文章中心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采用抽取关键词句的方法获得信息，找出那些能集中体现作者写作意图和文章主旨的语句，通过它们来看中心与标题的关系，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如紧扣中心、点明中心、深化中心、形象地表现中心等。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第三步，与替换者比较优劣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比较时主要从语言特点、技巧、风格、与中心联系紧密与否、结构安排上合理与否等方面来回答，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当然回答时不一定要面面俱到。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7645" y="305435"/>
            <a:ext cx="412369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标题替换与否探究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536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鉴赏散文的语言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4860" y="1573530"/>
            <a:ext cx="10624185" cy="418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从分析文章的段落层次入手。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看作者是按照怎样的顺序构思全文的。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从文章的写作目的、中心意旨入手。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看作者是怎样围绕中心选择材料，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运用了哪些技巧来突出中心或吸引读者的。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从表现文章主旨的效果入手。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分析为什么要这样安排文章的结构、为什么要运用这些艺术构思。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7645" y="596900"/>
            <a:ext cx="23818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构思艺术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4860" y="1286510"/>
            <a:ext cx="10624185" cy="5225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解答探究题，应先判断它属于哪一类型，然后确立观点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观点必须明确，态度必须鲜明。观点的表述应多用具有判断语气的句式，比如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我认为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我觉得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我赞成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等。具体可归纳为以下四种答题模式：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观点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文本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这种探究题的标志性语句是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联系文本（文章内容）谈谈你的看法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你同意作者的观点吗？说说你的理由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等。要筛选和运用好文本相关内容，可以摘录或者化用文本的相关词句，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要紧扣观点进行分析。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7645" y="440055"/>
            <a:ext cx="27387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启示与感悟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4860" y="494030"/>
            <a:ext cx="10624185" cy="5869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观点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事例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这种探究题的标志性语句是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联系生活实际，谈谈你的看法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你是否同意这一观点？请举例说明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等。分析时要注意事例应叙述简洁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分析到位，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材料与观点要相互融合。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观点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理论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答题中常常用到的理论有生活理论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文艺理论、写作理论等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针对这种题型，分析时要注意理论应精辟概括，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理论与观点要相互印证。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文本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现实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观点</a:t>
            </a:r>
            <a:r>
              <a:rPr 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这种探究题的标志性语句是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联系文本（文章内容）并结合实际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谈谈你的看法（理由）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等。要筛选和运用好文本的相关内容，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还要结合现实进行分析。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89915" y="955040"/>
            <a:ext cx="11012170" cy="5679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从作者和文本两个层面作答</a:t>
            </a:r>
            <a:r>
              <a:rPr 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需要对作者有一定了解，更好地理解其生活经历、写作动机、人生态度、审美趣味、创作背景等，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其实可以从文本中找到答案。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散文是与诗歌、小说、戏剧并称的一种文学体裁，指不讲究韵律的散体文章，包括杂文、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随笔、游记等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其文体特点是：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篇幅短小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立意集中深远，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形散而神不散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，即以一条线索组织材料，集中地表现中心思想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题材广泛，不受时空限制，联想丰富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形式多样，结构自由洒脱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表现手法灵活，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融叙事、描写、议论于一体。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7645" y="283845"/>
            <a:ext cx="27387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创作意图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语文课件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5520" y="582295"/>
            <a:ext cx="5841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（一）理解词语的含义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78730" y="70802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84860" y="1837690"/>
            <a:ext cx="10878820" cy="4127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问法：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简析、欣赏文中某个词语的含义。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答法：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研究词语本身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（词性、释义、修辞、内部结构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结合上下文再次理解词语。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思考是否存在动态语境，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即是否有比喻、反语、借代、感情色彩变化等，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或在语境中远距离引申产生的新义。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509905"/>
            <a:ext cx="5841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二）理解语句的含义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85055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2125" y="1473200"/>
            <a:ext cx="11208385" cy="5054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问法：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理解文中的某个句子。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含蓄句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指那些在表达上比较含蓄、蕴含某些深层意义或有一定警示作用、需要仔细品读才能弄懂的句子。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，指在文章的结构上起重要作用的句子，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如总领句、总结句、过渡句、照应句等。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主旨句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，指能体现文章的中心、帮助读者准确理解作品主题思想和脉络层次的关键句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答法：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理解字面含义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分析语境含义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挖掘隐藏含义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（还原手法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9930" y="582295"/>
            <a:ext cx="5841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三）鉴赏语言的特色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03140" y="69405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35635" y="2068830"/>
            <a:ext cx="10878820" cy="28143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问法：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简述该文章的语言特色。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答法：遣词（叠词、熟语、成语、文言）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修辞方法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句式运用（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长短句、整句、散句、反问句、祈使句、双重否定句、一般陈述句等）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语言特色。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53690" y="2513965"/>
            <a:ext cx="66471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把握散文结构思路的两种方法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221615"/>
            <a:ext cx="5841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（一）把握整体结构思路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81600" y="36766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8945" y="1111885"/>
            <a:ext cx="10878820" cy="5547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问法：文章的谋篇布局如何？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文章以何种方式组织起画面？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答法：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根据中心确定线索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一篇文章以什么为线索，是由文章的中心决定的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根据文章中心需要，可以以物为线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以事为线，可以以人为线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以情为线，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也可以以时间为线、以地点为线。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根据材料确定线索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凡能贯串繁多材料，体现材料间内在联系，有利于掌握中心事件、活动的，都可以作为文章的线索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线索有明有暗，时隐时现，有时在文中有明显标志（或是标题本身，或在文中反复出现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6511</Words>
  <Application>WPS 演示</Application>
  <PresentationFormat>宽屏</PresentationFormat>
  <Paragraphs>273</Paragraphs>
  <Slides>45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7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Arial Unicode MS</vt:lpstr>
      <vt:lpstr>Calibri</vt:lpstr>
      <vt:lpstr>Times New Roman</vt:lpstr>
      <vt:lpstr>华文中宋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Doris</dc:creator>
  <cp:lastModifiedBy>Administrator</cp:lastModifiedBy>
  <cp:revision>158</cp:revision>
  <dcterms:created xsi:type="dcterms:W3CDTF">2019-06-19T02:08:00Z</dcterms:created>
  <dcterms:modified xsi:type="dcterms:W3CDTF">2025-09-01T03:00:03Z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  <property fmtid="{D5CDD505-2E9C-101B-9397-08002B2CF9AE}" pid="3" name="ICV">
    <vt:lpwstr>C0710DED2CEE4E16816AD5E61FCC52A3_11</vt:lpwstr>
  </property>
</Properties>
</file>