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7" r:id="rId3"/>
    <p:sldId id="276" r:id="rId5"/>
    <p:sldId id="278" r:id="rId6"/>
    <p:sldId id="260" r:id="rId7"/>
    <p:sldId id="261" r:id="rId8"/>
    <p:sldId id="263" r:id="rId9"/>
    <p:sldId id="262" r:id="rId10"/>
    <p:sldId id="265" r:id="rId11"/>
    <p:sldId id="266" r:id="rId12"/>
    <p:sldId id="267" r:id="rId13"/>
    <p:sldId id="264" r:id="rId14"/>
    <p:sldId id="268" r:id="rId15"/>
    <p:sldId id="270" r:id="rId16"/>
    <p:sldId id="269" r:id="rId17"/>
    <p:sldId id="271" r:id="rId18"/>
    <p:sldId id="272" r:id="rId19"/>
    <p:sldId id="273" r:id="rId20"/>
    <p:sldId id="279" r:id="rId21"/>
    <p:sldId id="274" r:id="rId22"/>
    <p:sldId id="282" r:id="rId23"/>
    <p:sldId id="283" r:id="rId24"/>
    <p:sldId id="28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0" userDrawn="1">
          <p15:clr>
            <a:srgbClr val="A4A3A4"/>
          </p15:clr>
        </p15:guide>
        <p15:guide id="2" pos="38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0"/>
        <p:guide pos="380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语文</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13" name="文本框 12"/>
          <p:cNvSpPr txBox="1"/>
          <p:nvPr/>
        </p:nvSpPr>
        <p:spPr>
          <a:xfrm>
            <a:off x="4481195" y="157480"/>
            <a:ext cx="323024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常用</a:t>
            </a:r>
            <a:r>
              <a:rPr lang="zh-CN" altLang="en-US" sz="2800" b="1">
                <a:latin typeface="宋体" panose="02010600030101010101" pitchFamily="2" charset="-122"/>
                <a:ea typeface="宋体" panose="02010600030101010101" pitchFamily="2" charset="-122"/>
              </a:rPr>
              <a:t>成套关联词语</a:t>
            </a:r>
            <a:endParaRPr lang="zh-CN" altLang="en-US" sz="2800" b="1">
              <a:latin typeface="宋体" panose="02010600030101010101" pitchFamily="2" charset="-122"/>
              <a:ea typeface="宋体" panose="02010600030101010101" pitchFamily="2" charset="-122"/>
            </a:endParaRPr>
          </a:p>
        </p:txBody>
      </p:sp>
      <p:graphicFrame>
        <p:nvGraphicFramePr>
          <p:cNvPr id="41" name="表格 40"/>
          <p:cNvGraphicFramePr/>
          <p:nvPr>
            <p:custDataLst>
              <p:tags r:id="rId1"/>
            </p:custDataLst>
          </p:nvPr>
        </p:nvGraphicFramePr>
        <p:xfrm>
          <a:off x="728980" y="753110"/>
          <a:ext cx="10734040" cy="5411470"/>
        </p:xfrm>
        <a:graphic>
          <a:graphicData uri="http://schemas.openxmlformats.org/drawingml/2006/table">
            <a:tbl>
              <a:tblPr/>
              <a:tblGrid>
                <a:gridCol w="2099945"/>
                <a:gridCol w="8634095"/>
              </a:tblGrid>
              <a:tr h="943610">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表并列</a:t>
                      </a:r>
                      <a:endParaRPr 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9525"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一方面</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另一方面</a:t>
                      </a:r>
                      <a:r>
                        <a:rPr lang="en-US" altLang="zh-CN" sz="2400" b="0">
                          <a:solidFill>
                            <a:srgbClr val="000000"/>
                          </a:solidFill>
                          <a:latin typeface="宋体" panose="02010600030101010101" pitchFamily="2" charset="-122"/>
                          <a:ea typeface="宋体" panose="02010600030101010101" pitchFamily="2" charset="-122"/>
                        </a:rPr>
                        <a:t>……  </a:t>
                      </a:r>
                      <a:r>
                        <a:rPr lang="zh-CN" sz="2400" b="0">
                          <a:solidFill>
                            <a:srgbClr val="000000"/>
                          </a:solidFill>
                          <a:latin typeface="宋体" panose="02010600030101010101" pitchFamily="2" charset="-122"/>
                          <a:ea typeface="宋体" panose="02010600030101010101" pitchFamily="2" charset="-122"/>
                        </a:rPr>
                        <a:t>有时</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有时</a:t>
                      </a:r>
                      <a:r>
                        <a:rPr lang="en-US" altLang="zh-CN" sz="2400" b="0">
                          <a:solidFill>
                            <a:srgbClr val="000000"/>
                          </a:solidFill>
                          <a:latin typeface="宋体" panose="02010600030101010101" pitchFamily="2" charset="-122"/>
                          <a:ea typeface="宋体" panose="02010600030101010101" pitchFamily="2" charset="-122"/>
                        </a:rPr>
                        <a:t>……</a:t>
                      </a:r>
                      <a:endParaRPr lang="en-US" altLang="zh-CN" sz="2400" b="0">
                        <a:solidFill>
                          <a:srgbClr val="000000"/>
                        </a:solidFill>
                        <a:latin typeface="宋体" panose="02010600030101010101" pitchFamily="2" charset="-122"/>
                        <a:ea typeface="宋体" panose="02010600030101010101" pitchFamily="2" charset="-122"/>
                      </a:endParaRPr>
                    </a:p>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既</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又</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又</a:t>
                      </a:r>
                      <a:r>
                        <a:rPr lang="en-US" altLang="zh-CN" sz="2400" b="0">
                          <a:solidFill>
                            <a:srgbClr val="000000"/>
                          </a:solidFill>
                          <a:latin typeface="宋体" panose="02010600030101010101" pitchFamily="2" charset="-122"/>
                          <a:ea typeface="宋体" panose="02010600030101010101" pitchFamily="2" charset="-122"/>
                        </a:rPr>
                        <a:t>……</a:t>
                      </a:r>
                      <a:endParaRPr lang="en-US" alt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6350" cap="flat" cmpd="sng">
                      <a:solidFill>
                        <a:srgbClr val="000008"/>
                      </a:solidFill>
                      <a:prstDash val="solid"/>
                      <a:headEnd type="none" w="med" len="med"/>
                      <a:tailEnd type="none" w="med" len="med"/>
                    </a:lnL>
                    <a:lnR w="9525" cap="flat" cmpd="sng">
                      <a:solidFill>
                        <a:srgbClr val="000008"/>
                      </a:solidFill>
                      <a:prstDash val="solid"/>
                      <a:headEnd type="none" w="med" len="med"/>
                      <a:tailEnd type="none" w="med" len="med"/>
                    </a:lnR>
                    <a:lnT w="9525"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941705">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表选择</a:t>
                      </a:r>
                      <a:endParaRPr 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不是</a:t>
                      </a:r>
                      <a:r>
                        <a:rPr lang="en-US" altLang="zh-CN" sz="2400" b="0">
                          <a:solidFill>
                            <a:srgbClr val="000000"/>
                          </a:solidFill>
                          <a:latin typeface="宋体" panose="02010600030101010101" pitchFamily="2" charset="-122"/>
                          <a:ea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rPr>
                        <a:t>就是</a:t>
                      </a:r>
                      <a:r>
                        <a:rPr lang="en-US" altLang="zh-CN" sz="2400" b="0">
                          <a:solidFill>
                            <a:srgbClr val="000000"/>
                          </a:solidFill>
                          <a:latin typeface="宋体" panose="02010600030101010101" pitchFamily="2" charset="-122"/>
                          <a:ea typeface="宋体" panose="02010600030101010101" pitchFamily="2" charset="-122"/>
                        </a:rPr>
                        <a:t>……  </a:t>
                      </a:r>
                      <a:r>
                        <a:rPr lang="zh-CN" sz="2400" b="0">
                          <a:solidFill>
                            <a:srgbClr val="000000"/>
                          </a:solidFill>
                          <a:latin typeface="宋体" panose="02010600030101010101" pitchFamily="2" charset="-122"/>
                          <a:ea typeface="宋体" panose="02010600030101010101" pitchFamily="2" charset="-122"/>
                        </a:rPr>
                        <a:t>是</a:t>
                      </a:r>
                      <a:r>
                        <a:rPr lang="en-US" altLang="zh-CN" sz="2400" b="0">
                          <a:solidFill>
                            <a:srgbClr val="000000"/>
                          </a:solidFill>
                          <a:latin typeface="宋体" panose="02010600030101010101" pitchFamily="2" charset="-122"/>
                          <a:ea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rPr>
                        <a:t>还是</a:t>
                      </a:r>
                      <a:r>
                        <a:rPr lang="en-US" altLang="zh-CN" sz="2400" b="0">
                          <a:solidFill>
                            <a:srgbClr val="000000"/>
                          </a:solidFill>
                          <a:latin typeface="宋体" panose="02010600030101010101" pitchFamily="2" charset="-122"/>
                          <a:ea typeface="宋体" panose="02010600030101010101" pitchFamily="2" charset="-122"/>
                        </a:rPr>
                        <a:t>……</a:t>
                      </a:r>
                      <a:endParaRPr lang="en-US" altLang="zh-CN" sz="2400" b="0">
                        <a:solidFill>
                          <a:srgbClr val="000000"/>
                        </a:solidFill>
                        <a:latin typeface="宋体" panose="02010600030101010101" pitchFamily="2" charset="-122"/>
                        <a:ea typeface="宋体" panose="02010600030101010101" pitchFamily="2" charset="-122"/>
                      </a:endParaRPr>
                    </a:p>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与其</a:t>
                      </a:r>
                      <a:r>
                        <a:rPr lang="en-US" altLang="zh-CN" sz="2400" b="0">
                          <a:solidFill>
                            <a:srgbClr val="000000"/>
                          </a:solidFill>
                          <a:latin typeface="宋体" panose="02010600030101010101" pitchFamily="2" charset="-122"/>
                          <a:ea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rPr>
                        <a:t>不如</a:t>
                      </a:r>
                      <a:r>
                        <a:rPr lang="en-US" altLang="zh-CN" sz="2400" b="0">
                          <a:solidFill>
                            <a:srgbClr val="000000"/>
                          </a:solidFill>
                          <a:latin typeface="宋体" panose="02010600030101010101" pitchFamily="2" charset="-122"/>
                          <a:ea typeface="宋体" panose="02010600030101010101" pitchFamily="2" charset="-122"/>
                        </a:rPr>
                        <a:t>……   </a:t>
                      </a:r>
                      <a:r>
                        <a:rPr lang="zh-CN" sz="2400" b="0">
                          <a:solidFill>
                            <a:srgbClr val="000000"/>
                          </a:solidFill>
                          <a:latin typeface="宋体" panose="02010600030101010101" pitchFamily="2" charset="-122"/>
                          <a:ea typeface="宋体" panose="02010600030101010101" pitchFamily="2" charset="-122"/>
                        </a:rPr>
                        <a:t>宁可</a:t>
                      </a:r>
                      <a:r>
                        <a:rPr lang="en-US" altLang="zh-CN" sz="2400" b="0">
                          <a:solidFill>
                            <a:srgbClr val="000000"/>
                          </a:solidFill>
                          <a:latin typeface="宋体" panose="02010600030101010101" pitchFamily="2" charset="-122"/>
                          <a:ea typeface="宋体" panose="02010600030101010101" pitchFamily="2" charset="-122"/>
                        </a:rPr>
                        <a:t>……</a:t>
                      </a:r>
                      <a:r>
                        <a:rPr lang="zh-CN" sz="2400" b="0">
                          <a:solidFill>
                            <a:srgbClr val="000000"/>
                          </a:solidFill>
                          <a:latin typeface="宋体" panose="02010600030101010101" pitchFamily="2" charset="-122"/>
                          <a:ea typeface="宋体" panose="02010600030101010101" pitchFamily="2" charset="-122"/>
                        </a:rPr>
                        <a:t>也不</a:t>
                      </a:r>
                      <a:r>
                        <a:rPr lang="en-US" altLang="zh-CN" sz="2400" b="0">
                          <a:solidFill>
                            <a:srgbClr val="000000"/>
                          </a:solidFill>
                          <a:latin typeface="宋体" panose="02010600030101010101" pitchFamily="2" charset="-122"/>
                          <a:ea typeface="宋体" panose="02010600030101010101" pitchFamily="2" charset="-122"/>
                        </a:rPr>
                        <a:t>……</a:t>
                      </a:r>
                      <a:endParaRPr lang="en-US" alt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6350" cap="flat" cmpd="sng">
                      <a:solidFill>
                        <a:srgbClr val="000008"/>
                      </a:solidFill>
                      <a:prstDash val="solid"/>
                      <a:headEnd type="none" w="med" len="med"/>
                      <a:tailEnd type="none" w="med" len="med"/>
                    </a:lnL>
                    <a:lnR w="9525"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25145">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表递进</a:t>
                      </a:r>
                      <a:endParaRPr 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不但</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而且</a:t>
                      </a:r>
                      <a:r>
                        <a:rPr lang="en-US" altLang="zh-CN" sz="2400" b="0">
                          <a:solidFill>
                            <a:srgbClr val="000000"/>
                          </a:solidFill>
                          <a:latin typeface="宋体" panose="02010600030101010101" pitchFamily="2" charset="-122"/>
                          <a:ea typeface="宋体" panose="02010600030101010101" pitchFamily="2" charset="-122"/>
                        </a:rPr>
                        <a:t>……  </a:t>
                      </a:r>
                      <a:r>
                        <a:rPr lang="zh-CN" sz="2400" b="0">
                          <a:solidFill>
                            <a:srgbClr val="000000"/>
                          </a:solidFill>
                          <a:latin typeface="宋体" panose="02010600030101010101" pitchFamily="2" charset="-122"/>
                          <a:ea typeface="宋体" panose="02010600030101010101" pitchFamily="2" charset="-122"/>
                        </a:rPr>
                        <a:t>尚且</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何况</a:t>
                      </a:r>
                      <a:r>
                        <a:rPr lang="en-US" altLang="zh-CN" sz="2400" b="0">
                          <a:solidFill>
                            <a:srgbClr val="000000"/>
                          </a:solidFill>
                          <a:latin typeface="宋体" panose="02010600030101010101" pitchFamily="2" charset="-122"/>
                          <a:ea typeface="宋体" panose="02010600030101010101" pitchFamily="2" charset="-122"/>
                        </a:rPr>
                        <a:t>……</a:t>
                      </a:r>
                      <a:endParaRPr lang="en-US" alt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6350" cap="flat" cmpd="sng">
                      <a:solidFill>
                        <a:srgbClr val="000008"/>
                      </a:solidFill>
                      <a:prstDash val="solid"/>
                      <a:headEnd type="none" w="med" len="med"/>
                      <a:tailEnd type="none" w="med" len="med"/>
                    </a:lnL>
                    <a:lnR w="9525"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27050">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表转折</a:t>
                      </a:r>
                      <a:endParaRPr 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虽然</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但是</a:t>
                      </a:r>
                      <a:r>
                        <a:rPr lang="en-US" altLang="zh-CN" sz="2400" b="0">
                          <a:solidFill>
                            <a:srgbClr val="000000"/>
                          </a:solidFill>
                          <a:latin typeface="宋体" panose="02010600030101010101" pitchFamily="2" charset="-122"/>
                          <a:ea typeface="宋体" panose="02010600030101010101" pitchFamily="2" charset="-122"/>
                        </a:rPr>
                        <a:t>……  </a:t>
                      </a:r>
                      <a:r>
                        <a:rPr lang="zh-CN" sz="2400" b="0">
                          <a:solidFill>
                            <a:srgbClr val="000000"/>
                          </a:solidFill>
                          <a:latin typeface="宋体" panose="02010600030101010101" pitchFamily="2" charset="-122"/>
                          <a:ea typeface="宋体" panose="02010600030101010101" pitchFamily="2" charset="-122"/>
                        </a:rPr>
                        <a:t>尽管</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可是</a:t>
                      </a:r>
                      <a:r>
                        <a:rPr lang="en-US" altLang="zh-CN" sz="2400" b="0">
                          <a:solidFill>
                            <a:srgbClr val="000000"/>
                          </a:solidFill>
                          <a:latin typeface="宋体" panose="02010600030101010101" pitchFamily="2" charset="-122"/>
                          <a:ea typeface="宋体" panose="02010600030101010101" pitchFamily="2" charset="-122"/>
                        </a:rPr>
                        <a:t>……</a:t>
                      </a:r>
                      <a:endParaRPr lang="en-US" alt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6350" cap="flat" cmpd="sng">
                      <a:solidFill>
                        <a:srgbClr val="000008"/>
                      </a:solidFill>
                      <a:prstDash val="solid"/>
                      <a:headEnd type="none" w="med" len="med"/>
                      <a:tailEnd type="none" w="med" len="med"/>
                    </a:lnL>
                    <a:lnR w="9525"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413510">
                <a:tc>
                  <a:txBody>
                    <a:bodyPr/>
                    <a:p>
                      <a:pPr marL="68580" indent="0" algn="ctr" eaLnBrk="0" fontAlgn="base">
                        <a:lnSpc>
                          <a:spcPct val="150000"/>
                        </a:lnSpc>
                        <a:spcBef>
                          <a:spcPct val="0"/>
                        </a:spcBef>
                        <a:spcAft>
                          <a:spcPct val="0"/>
                        </a:spcAft>
                      </a:pPr>
                      <a:r>
                        <a:rPr lang="en-US" altLang="zh-CN" sz="2400" b="0">
                          <a:solidFill>
                            <a:srgbClr val="000000"/>
                          </a:solidFill>
                          <a:latin typeface="宋体" panose="02010600030101010101" pitchFamily="2" charset="-122"/>
                          <a:ea typeface="宋体" panose="02010600030101010101" pitchFamily="2" charset="-122"/>
                        </a:rPr>
                        <a:t> </a:t>
                      </a:r>
                      <a:endParaRPr lang="en-US" altLang="zh-CN" sz="2400" b="0">
                        <a:solidFill>
                          <a:srgbClr val="000000"/>
                        </a:solidFill>
                        <a:latin typeface="宋体" panose="02010600030101010101" pitchFamily="2" charset="-122"/>
                        <a:ea typeface="宋体" panose="02010600030101010101" pitchFamily="2" charset="-122"/>
                      </a:endParaRPr>
                    </a:p>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表条件</a:t>
                      </a:r>
                      <a:endParaRPr 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只要</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就</a:t>
                      </a:r>
                      <a:r>
                        <a:rPr lang="en-US" altLang="zh-CN" sz="2400" b="0">
                          <a:solidFill>
                            <a:srgbClr val="000000"/>
                          </a:solidFill>
                          <a:latin typeface="宋体" panose="02010600030101010101" pitchFamily="2" charset="-122"/>
                          <a:ea typeface="宋体" panose="02010600030101010101" pitchFamily="2" charset="-122"/>
                        </a:rPr>
                        <a:t>……  </a:t>
                      </a:r>
                      <a:r>
                        <a:rPr lang="zh-CN" sz="2400" b="0">
                          <a:solidFill>
                            <a:srgbClr val="000000"/>
                          </a:solidFill>
                          <a:latin typeface="宋体" panose="02010600030101010101" pitchFamily="2" charset="-122"/>
                          <a:ea typeface="宋体" panose="02010600030101010101" pitchFamily="2" charset="-122"/>
                        </a:rPr>
                        <a:t>只有</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才</a:t>
                      </a:r>
                      <a:r>
                        <a:rPr lang="en-US" altLang="zh-CN" sz="2400" b="0">
                          <a:solidFill>
                            <a:srgbClr val="000000"/>
                          </a:solidFill>
                          <a:latin typeface="宋体" panose="02010600030101010101" pitchFamily="2" charset="-122"/>
                          <a:ea typeface="宋体" panose="02010600030101010101" pitchFamily="2" charset="-122"/>
                        </a:rPr>
                        <a:t>……</a:t>
                      </a:r>
                      <a:endParaRPr lang="en-US" altLang="zh-CN" sz="2400" b="0">
                        <a:solidFill>
                          <a:srgbClr val="000000"/>
                        </a:solidFill>
                        <a:latin typeface="宋体" panose="02010600030101010101" pitchFamily="2" charset="-122"/>
                        <a:ea typeface="宋体" panose="02010600030101010101" pitchFamily="2" charset="-122"/>
                      </a:endParaRPr>
                    </a:p>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除非</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才</a:t>
                      </a:r>
                      <a:r>
                        <a:rPr lang="en-US" altLang="zh-CN" sz="2400" b="0">
                          <a:solidFill>
                            <a:srgbClr val="000000"/>
                          </a:solidFill>
                          <a:latin typeface="宋体" panose="02010600030101010101" pitchFamily="2" charset="-122"/>
                          <a:ea typeface="宋体" panose="02010600030101010101" pitchFamily="2" charset="-122"/>
                        </a:rPr>
                        <a:t>……  </a:t>
                      </a:r>
                      <a:r>
                        <a:rPr lang="zh-CN" sz="2400" b="0">
                          <a:solidFill>
                            <a:srgbClr val="000000"/>
                          </a:solidFill>
                          <a:latin typeface="宋体" panose="02010600030101010101" pitchFamily="2" charset="-122"/>
                          <a:ea typeface="宋体" panose="02010600030101010101" pitchFamily="2" charset="-122"/>
                        </a:rPr>
                        <a:t>无论</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都</a:t>
                      </a:r>
                      <a:r>
                        <a:rPr lang="en-US" altLang="zh-CN" sz="2400" b="0">
                          <a:solidFill>
                            <a:srgbClr val="000000"/>
                          </a:solidFill>
                          <a:latin typeface="宋体" panose="02010600030101010101" pitchFamily="2" charset="-122"/>
                          <a:ea typeface="宋体" panose="02010600030101010101" pitchFamily="2" charset="-122"/>
                        </a:rPr>
                        <a:t>……</a:t>
                      </a:r>
                      <a:endParaRPr lang="en-US" altLang="zh-CN" sz="2400" b="0">
                        <a:solidFill>
                          <a:srgbClr val="000000"/>
                        </a:solidFill>
                        <a:latin typeface="宋体" panose="02010600030101010101" pitchFamily="2" charset="-122"/>
                        <a:ea typeface="宋体" panose="02010600030101010101" pitchFamily="2" charset="-122"/>
                      </a:endParaRPr>
                    </a:p>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不管</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总是</a:t>
                      </a:r>
                      <a:r>
                        <a:rPr lang="en-US" altLang="zh-CN" sz="2400" b="0">
                          <a:solidFill>
                            <a:srgbClr val="000000"/>
                          </a:solidFill>
                          <a:latin typeface="宋体" panose="02010600030101010101" pitchFamily="2" charset="-122"/>
                          <a:ea typeface="宋体" panose="02010600030101010101" pitchFamily="2" charset="-122"/>
                        </a:rPr>
                        <a:t>……</a:t>
                      </a:r>
                      <a:endParaRPr lang="en-US" alt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6350" cap="flat" cmpd="sng">
                      <a:solidFill>
                        <a:srgbClr val="000008"/>
                      </a:solidFill>
                      <a:prstDash val="solid"/>
                      <a:headEnd type="none" w="med" len="med"/>
                      <a:tailEnd type="none" w="med" len="med"/>
                    </a:lnL>
                    <a:lnR w="9525"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26415">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表假设</a:t>
                      </a:r>
                      <a:endParaRPr 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如果</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那么</a:t>
                      </a:r>
                      <a:r>
                        <a:rPr lang="en-US" altLang="zh-CN" sz="2400" b="0">
                          <a:solidFill>
                            <a:srgbClr val="000000"/>
                          </a:solidFill>
                          <a:latin typeface="宋体" panose="02010600030101010101" pitchFamily="2" charset="-122"/>
                          <a:ea typeface="宋体" panose="02010600030101010101" pitchFamily="2" charset="-122"/>
                        </a:rPr>
                        <a:t>……  </a:t>
                      </a:r>
                      <a:r>
                        <a:rPr lang="zh-CN" sz="2400" b="0">
                          <a:solidFill>
                            <a:srgbClr val="000000"/>
                          </a:solidFill>
                          <a:latin typeface="宋体" panose="02010600030101010101" pitchFamily="2" charset="-122"/>
                          <a:ea typeface="宋体" panose="02010600030101010101" pitchFamily="2" charset="-122"/>
                        </a:rPr>
                        <a:t>即使</a:t>
                      </a:r>
                      <a:r>
                        <a:rPr lang="en-US" altLang="zh-CN" sz="2400" b="0">
                          <a:solidFill>
                            <a:srgbClr val="000000"/>
                          </a:solidFill>
                          <a:latin typeface="宋体" panose="02010600030101010101" pitchFamily="2" charset="-122"/>
                          <a:ea typeface="宋体" panose="02010600030101010101" pitchFamily="2" charset="-122"/>
                        </a:rPr>
                        <a:t>……</a:t>
                      </a:r>
                      <a:r>
                        <a:rPr lang="zh-CN" altLang="en-US" sz="2400" b="0">
                          <a:solidFill>
                            <a:srgbClr val="000000"/>
                          </a:solidFill>
                          <a:latin typeface="宋体" panose="02010600030101010101" pitchFamily="2" charset="-122"/>
                          <a:ea typeface="宋体" panose="02010600030101010101" pitchFamily="2" charset="-122"/>
                        </a:rPr>
                        <a:t>也</a:t>
                      </a:r>
                      <a:r>
                        <a:rPr lang="en-US" altLang="zh-CN" sz="2400" b="0">
                          <a:solidFill>
                            <a:srgbClr val="000000"/>
                          </a:solidFill>
                          <a:latin typeface="宋体" panose="02010600030101010101" pitchFamily="2" charset="-122"/>
                          <a:ea typeface="宋体" panose="02010600030101010101" pitchFamily="2" charset="-122"/>
                        </a:rPr>
                        <a:t>……</a:t>
                      </a:r>
                      <a:endParaRPr lang="en-US" alt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6350" cap="flat" cmpd="sng">
                      <a:solidFill>
                        <a:srgbClr val="000008"/>
                      </a:solidFill>
                      <a:prstDash val="solid"/>
                      <a:headEnd type="none" w="med" len="med"/>
                      <a:tailEnd type="none" w="med" len="med"/>
                    </a:lnL>
                    <a:lnR w="9525"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34035">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表因果</a:t>
                      </a:r>
                      <a:endParaRPr 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9525" cap="flat" cmpd="sng">
                      <a:solidFill>
                        <a:srgbClr val="000008"/>
                      </a:solidFill>
                      <a:prstDash val="solid"/>
                      <a:headEnd type="none" w="med" len="med"/>
                      <a:tailEnd type="none" w="med" len="med"/>
                    </a:lnB>
                    <a:noFill/>
                  </a:tcPr>
                </a:tc>
                <a:tc>
                  <a:txBody>
                    <a:bodyPr/>
                    <a:p>
                      <a:pPr marL="68580" indent="0" algn="ctr" eaLnBrk="0" fontAlgn="base">
                        <a:lnSpc>
                          <a:spcPct val="150000"/>
                        </a:lnSpc>
                        <a:spcBef>
                          <a:spcPct val="0"/>
                        </a:spcBef>
                        <a:spcAft>
                          <a:spcPct val="0"/>
                        </a:spcAft>
                      </a:pPr>
                      <a:r>
                        <a:rPr lang="zh-CN" sz="2400" b="0">
                          <a:solidFill>
                            <a:srgbClr val="000000"/>
                          </a:solidFill>
                          <a:latin typeface="宋体" panose="02010600030101010101" pitchFamily="2" charset="-122"/>
                          <a:ea typeface="宋体" panose="02010600030101010101" pitchFamily="2" charset="-122"/>
                        </a:rPr>
                        <a:t>因为</a:t>
                      </a:r>
                      <a:r>
                        <a:rPr lang="en-US" altLang="zh-CN" sz="2400" b="0">
                          <a:solidFill>
                            <a:srgbClr val="000000"/>
                          </a:solidFill>
                          <a:latin typeface="宋体" panose="02010600030101010101" pitchFamily="2" charset="-122"/>
                          <a:ea typeface="宋体" panose="02010600030101010101" pitchFamily="2" charset="-122"/>
                        </a:rPr>
                        <a:t>…… </a:t>
                      </a:r>
                      <a:r>
                        <a:rPr lang="zh-CN" altLang="en-US" sz="2400" b="0">
                          <a:solidFill>
                            <a:srgbClr val="000000"/>
                          </a:solidFill>
                          <a:latin typeface="宋体" panose="02010600030101010101" pitchFamily="2" charset="-122"/>
                          <a:ea typeface="宋体" panose="02010600030101010101" pitchFamily="2" charset="-122"/>
                        </a:rPr>
                        <a:t>所以</a:t>
                      </a:r>
                      <a:r>
                        <a:rPr lang="en-US" altLang="zh-CN" sz="2400" b="0">
                          <a:solidFill>
                            <a:srgbClr val="000000"/>
                          </a:solidFill>
                          <a:latin typeface="宋体" panose="02010600030101010101" pitchFamily="2" charset="-122"/>
                          <a:ea typeface="宋体" panose="02010600030101010101" pitchFamily="2" charset="-122"/>
                        </a:rPr>
                        <a:t>……   </a:t>
                      </a:r>
                      <a:r>
                        <a:rPr lang="zh-CN" sz="2400" b="0">
                          <a:solidFill>
                            <a:srgbClr val="000000"/>
                          </a:solidFill>
                          <a:latin typeface="宋体" panose="02010600030101010101" pitchFamily="2" charset="-122"/>
                          <a:ea typeface="宋体" panose="02010600030101010101" pitchFamily="2" charset="-122"/>
                        </a:rPr>
                        <a:t>既然……就……</a:t>
                      </a:r>
                      <a:endParaRPr lang="zh-CN" sz="2400" b="0">
                        <a:solidFill>
                          <a:srgbClr val="000000"/>
                        </a:solidFill>
                        <a:latin typeface="宋体" panose="02010600030101010101" pitchFamily="2" charset="-122"/>
                        <a:ea typeface="宋体" panose="02010600030101010101" pitchFamily="2" charset="-122"/>
                      </a:endParaRPr>
                    </a:p>
                  </a:txBody>
                  <a:tcPr marL="0" marR="0" marT="0" marB="0" anchor="t" anchorCtr="0">
                    <a:lnL w="6350" cap="flat" cmpd="sng">
                      <a:solidFill>
                        <a:srgbClr val="000008"/>
                      </a:solidFill>
                      <a:prstDash val="solid"/>
                      <a:headEnd type="none" w="med" len="med"/>
                      <a:tailEnd type="none" w="med" len="med"/>
                    </a:lnL>
                    <a:lnR w="9525"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9525" cap="flat" cmpd="sng">
                      <a:solidFill>
                        <a:srgbClr val="000008"/>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02080" y="855345"/>
            <a:ext cx="305943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.看句前句后</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9135" y="1920875"/>
            <a:ext cx="10793095" cy="3358515"/>
          </a:xfrm>
          <a:prstGeom prst="rect">
            <a:avLst/>
          </a:prstGeom>
          <a:noFill/>
        </p:spPr>
        <p:txBody>
          <a:bodyPr wrap="square" rtlCol="0">
            <a:noAutofit/>
          </a:bodyPr>
          <a:p>
            <a:pPr algn="just">
              <a:lnSpc>
                <a:spcPct val="15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rPr>
              <a:t>有些虚词用来连接词语或短语，有些虚词用来连接句子。</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例如 “又……又……”通常连接并列的词语，而“既…</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又</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……”—般连接并列的句子。</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其他类似的虚词有“或”与“或者”，“乃至”与“以至、以致</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”等，前者均通常用来连接词语，后者均通常用来连接句子。</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24940" y="691515"/>
            <a:ext cx="305943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.看事实与否</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25805" y="1574800"/>
            <a:ext cx="10793095" cy="2040890"/>
          </a:xfrm>
          <a:prstGeom prst="rect">
            <a:avLst/>
          </a:prstGeom>
          <a:noFill/>
        </p:spPr>
        <p:txBody>
          <a:bodyPr wrap="square" rtlCol="0">
            <a:noAutofit/>
          </a:bodyPr>
          <a:p>
            <a:pPr algn="just">
              <a:lnSpc>
                <a:spcPct val="15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关联词语中有些表示的是假设语气，例如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即使</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不管</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；有些表示的是既成事实，例如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虽然</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尽管</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。如果分不清这些，运用时就可能出错。</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698500" y="3885565"/>
            <a:ext cx="10793730" cy="2612390"/>
          </a:xfrm>
          <a:prstGeom prst="rect">
            <a:avLst/>
          </a:prstGeom>
          <a:noFill/>
        </p:spPr>
        <p:txBody>
          <a:bodyPr wrap="square" rtlCol="0">
            <a:noAutofit/>
          </a:bodyPr>
          <a:p>
            <a:pPr>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尽管困难重重，他还是坚持下来了</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困难重重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是事实。</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不管困难有多少，我都要坚持下来</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困难有多少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是假设。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57630" y="877570"/>
            <a:ext cx="305943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.看语气辨析</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54050" y="1932940"/>
            <a:ext cx="10793095" cy="796925"/>
          </a:xfrm>
          <a:prstGeom prst="rect">
            <a:avLst/>
          </a:prstGeom>
          <a:noFill/>
        </p:spPr>
        <p:txBody>
          <a:bodyPr wrap="square" rtlCol="0">
            <a:noAutofit/>
          </a:bodyPr>
          <a:p>
            <a:pPr algn="just">
              <a:lnSpc>
                <a:spcPct val="15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主要是指表示语气的副词和助词。</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741680" y="3361055"/>
            <a:ext cx="10922000" cy="21259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【例题】研究伊始，该团队选取了华北、西北地区生产的几十种马铃薯分析甄别，从营养成分、色泽、硬度等方面多次试验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_________（</a:t>
            </a:r>
            <a:r>
              <a:rPr lang="zh-CN" altLang="en-US" sz="2800">
                <a:latin typeface="宋体" panose="02010600030101010101" pitchFamily="2" charset="-122"/>
                <a:ea typeface="宋体" panose="02010600030101010101" pitchFamily="2" charset="-122"/>
                <a:cs typeface="宋体" panose="02010600030101010101" pitchFamily="2" charset="-122"/>
              </a:rPr>
              <a:t>终于</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最终）确定了适合加工马铃薯面条的两个品种。</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550035" y="4757420"/>
            <a:ext cx="1377950" cy="521970"/>
          </a:xfrm>
          <a:prstGeom prst="rect">
            <a:avLst/>
          </a:prstGeom>
          <a:noFill/>
        </p:spPr>
        <p:txBody>
          <a:bodyPr wrap="square" rtlCol="0">
            <a:spAutoFit/>
          </a:bodyPr>
          <a:p>
            <a:pPr algn="ctr"/>
            <a:r>
              <a:rPr lang="zh-CN" altLang="en-US" sz="2800" b="1">
                <a:solidFill>
                  <a:srgbClr val="FF0000"/>
                </a:solidFill>
                <a:latin typeface="宋体" panose="02010600030101010101" pitchFamily="2" charset="-122"/>
                <a:ea typeface="宋体" panose="02010600030101010101" pitchFamily="2" charset="-122"/>
              </a:rPr>
              <a:t>最终</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639445" y="789940"/>
            <a:ext cx="10879455" cy="5278120"/>
          </a:xfrm>
          <a:prstGeom prst="rect">
            <a:avLst/>
          </a:prstGeom>
          <a:noFill/>
        </p:spPr>
        <p:txBody>
          <a:bodyPr wrap="square" rtlCol="0">
            <a:noAutofit/>
          </a:bodyPr>
          <a:p>
            <a:pPr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【解析】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最终</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指最后、末了，</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终于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表示经过较长过程最后出现某种情况（多用于希望达到的结果）。语境中指多方面试验最后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确定了适合加工马铃薯面条的两个品种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这一客观情况，并没有体现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希望达到的结果</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，所以选择</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最终</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有些虚词必须用在表疑问的句子中，用在陈述句中就不合语法。有些虚词用来表达委婉语气，例如</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与其</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不过</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，有些用来表达强调语气，例如</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宁可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。区别它们，要结合具体的语境体会揣摩，分辨不清就会误用。</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3</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650365" y="2513965"/>
            <a:ext cx="8891905" cy="2306955"/>
          </a:xfrm>
          <a:prstGeom prst="rect">
            <a:avLst/>
          </a:prstGeom>
        </p:spPr>
        <p:txBody>
          <a:bodyPr wrap="square">
            <a:spAutoFit/>
          </a:bodyPr>
          <a:lstStyle/>
          <a:p>
            <a:pPr algn="ctr"/>
            <a:r>
              <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五辨</a:t>
            </a:r>
            <a:r>
              <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成语（包括熟语）的正误</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09040" y="753110"/>
            <a:ext cx="5650865" cy="583565"/>
          </a:xfrm>
          <a:prstGeom prst="rect">
            <a:avLst/>
          </a:prstGeom>
          <a:noFill/>
        </p:spPr>
        <p:txBody>
          <a:bodyPr wrap="square" rtlCol="0">
            <a:spAutoFit/>
          </a:bodyPr>
          <a:lstStyle/>
          <a:p>
            <a:pPr algn="just"/>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1.辨成语内涵，</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切勿望文生义</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14350" y="1925320"/>
            <a:ext cx="11149330" cy="39624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许多成语都有其特定意义，不能不分场合地乱用</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付之一笑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的意思是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对人或事不计较、不介意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，其中的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笑容可掬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意思是不一样的。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舞台上的灯光时明时暗，快速变幻的布景令人目不交睫，随着歌手的狂歌劲舞，观众席上也一片沸腾</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目不交睫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指没有合上眼皮，形容夜间不睡觉或睡不着觉，</a:t>
            </a:r>
            <a:r>
              <a:rPr lang="zh-CN" altLang="en-US" sz="2800">
                <a:latin typeface="宋体" panose="02010600030101010101" pitchFamily="2" charset="-122"/>
                <a:ea typeface="宋体" panose="02010600030101010101" pitchFamily="2" charset="-122"/>
                <a:cs typeface="宋体" panose="02010600030101010101" pitchFamily="2" charset="-122"/>
              </a:rPr>
              <a:t>用在此处属望文生义。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02715" y="752475"/>
            <a:ext cx="5650865"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.辨感情色彩，</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注意褒贬倾向</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30555" y="1948180"/>
            <a:ext cx="10931525" cy="391604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不同的成语常带有不同的感情色彩，有的是褒义的，有的是贬义的，有的是中性的，</a:t>
            </a:r>
            <a:r>
              <a:rPr lang="zh-CN" altLang="en-US" sz="2800" b="1" u="sng">
                <a:latin typeface="宋体" panose="02010600030101010101" pitchFamily="2" charset="-122"/>
                <a:ea typeface="宋体" panose="02010600030101010101" pitchFamily="2" charset="-122"/>
                <a:cs typeface="宋体" panose="02010600030101010101" pitchFamily="2" charset="-122"/>
              </a:rPr>
              <a:t>在辨析时应注意其在感情色彩上使用是否得当。</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一些年轻的科学家决心以无所不为的勇气，克服重重困难，去探索大自然的奥秘。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无所不为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指没有达不到的地方，什么事都干得出来，多用作贬义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而此处应用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无所不能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无所不能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是褒义，</a:t>
            </a:r>
            <a:r>
              <a:rPr lang="zh-CN" altLang="en-US" sz="2800">
                <a:latin typeface="宋体" panose="02010600030101010101" pitchFamily="2" charset="-122"/>
                <a:ea typeface="宋体" panose="02010600030101010101" pitchFamily="2" charset="-122"/>
                <a:cs typeface="宋体" panose="02010600030101010101" pitchFamily="2" charset="-122"/>
              </a:rPr>
              <a:t>指什么事都能做。</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57605" y="485140"/>
            <a:ext cx="773684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.辨语法规则，</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注意词语搭配或适用对象</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03225" y="1381125"/>
            <a:ext cx="11260455" cy="505396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有些成语的陈述对象只能是人，不能是事物，例如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风姿绰约</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。有些成语的适用对象则只能是物，不能用于人，例如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交相辉映</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。有些成语前面不能加数量词，例如</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芸芸众生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莘莘学子</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。有的成语后面不能带宾语，例如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漠不关心</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。有的成语适用于陈述对象的某些特征，而不能用于其他</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现代舞剧《十面埋伏》，以其色彩浓重的舞台背景、风格鲜明的京剧音乐以及刚柔相济的舞者形体，一举征服了现场观众</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刚柔相济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指刚强的和柔和的互相补充，使恰到好处</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多用于形容方法</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手段</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措施</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性格，不可以用于形体。用在句中形容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舞者形体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不恰当。</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34745" y="328295"/>
            <a:ext cx="4799965"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.辨语言环境，</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词不离句</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03225" y="1087755"/>
            <a:ext cx="11260455" cy="567753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答题时应该坚持</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词不离句</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的原则，着重结合语境来分析</a:t>
            </a:r>
            <a:r>
              <a:rPr lang="zh-CN" altLang="en-US" sz="2800">
                <a:latin typeface="宋体" panose="02010600030101010101" pitchFamily="2" charset="-122"/>
                <a:ea typeface="宋体" panose="02010600030101010101" pitchFamily="2" charset="-122"/>
                <a:cs typeface="宋体" panose="02010600030101010101" pitchFamily="2" charset="-122"/>
              </a:rPr>
              <a:t>，既要考虑成语的基本义，</a:t>
            </a:r>
            <a:r>
              <a:rPr lang="zh-CN" altLang="en-US" sz="2800">
                <a:latin typeface="宋体" panose="02010600030101010101" pitchFamily="2" charset="-122"/>
                <a:ea typeface="宋体" panose="02010600030101010101" pitchFamily="2" charset="-122"/>
                <a:cs typeface="宋体" panose="02010600030101010101" pitchFamily="2" charset="-122"/>
              </a:rPr>
              <a:t>也要结合上下文考虑其感情色彩、范围大小、词义轻重和前后搭配等。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石钟山上那些错落有致的奇石以及记载着天下兴衰的石刻令人叹为观止</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石钟山的名字也叫得奇，围绕这一名字的由来，人们展开了激烈的争论。卷入这场争论的，有名扬四海的文人墨客，也有戎马倥偬</a:t>
            </a:r>
            <a:r>
              <a:rPr lang="zh-CN" altLang="en-US" sz="2800">
                <a:latin typeface="宋体" panose="02010600030101010101" pitchFamily="2" charset="-122"/>
                <a:ea typeface="宋体" panose="02010600030101010101" pitchFamily="2" charset="-122"/>
                <a:cs typeface="宋体" panose="02010600030101010101" pitchFamily="2" charset="-122"/>
              </a:rPr>
              <a:t>的赳赳武夫，还有名不见经传的山野村人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无论结果如何，不容置喙的是，石钟山因此更加有名了</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一段中，</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不容置喙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指不允许别人插嘴说话</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此处语境是说石钟山因人们争论其得名的由来而更加出名，词义与语境不合，可改为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毋庸置疑</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68070" y="484505"/>
            <a:ext cx="6801485"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5</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.辨成语多重含义，</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切勿忽视本义</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66090" y="1448435"/>
            <a:ext cx="11260455" cy="464756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有些成语有不止一个义项，其常用义往往是其引申义或比喻义，本义反而较少用到，</a:t>
            </a:r>
            <a:r>
              <a:rPr lang="zh-CN" altLang="en-US" sz="2800">
                <a:latin typeface="宋体" panose="02010600030101010101" pitchFamily="2" charset="-122"/>
                <a:ea typeface="宋体" panose="02010600030101010101" pitchFamily="2" charset="-122"/>
                <a:cs typeface="宋体" panose="02010600030101010101" pitchFamily="2" charset="-122"/>
              </a:rPr>
              <a:t>故不能只知其一，不知其二，</a:t>
            </a:r>
            <a:r>
              <a:rPr lang="zh-CN" altLang="en-US" sz="2800">
                <a:latin typeface="宋体" panose="02010600030101010101" pitchFamily="2" charset="-122"/>
                <a:ea typeface="宋体" panose="02010600030101010101" pitchFamily="2" charset="-122"/>
                <a:cs typeface="宋体" panose="02010600030101010101" pitchFamily="2" charset="-122"/>
              </a:rPr>
              <a:t>而要善于识别。</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关于金字塔和狮身人面像的种种天真的、想入非非的神话和传说，说明古埃及人有着极为丰富的想象力</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想入非非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本义是指想到非常玄妙虚幻的地方去了；现比喻脱离实际，幻想不能实现的事情，多用作贬义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用它来形容</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神话和传说</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说明古埃及人有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丰富的想象力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是贴切的</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想入非非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用的就是本义。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语文课件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542415" y="2355215"/>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第一节</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语言文字运用</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768350" y="4247515"/>
            <a:ext cx="10813415"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专题二</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sym typeface="+mn-ea"/>
              </a:rPr>
              <a:t>词语的高效识记与精准识别</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649730" y="3033395"/>
            <a:ext cx="8891905" cy="1198880"/>
          </a:xfrm>
          <a:prstGeom prst="rect">
            <a:avLst/>
          </a:prstGeom>
        </p:spPr>
        <p:txBody>
          <a:bodyPr wrap="square">
            <a:spAutoFit/>
          </a:bodyPr>
          <a:lstStyle/>
          <a:p>
            <a:pPr algn="ctr"/>
            <a:r>
              <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三入手</a:t>
            </a:r>
            <a:r>
              <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巧辨实词</a:t>
            </a:r>
            <a:endPar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83335" y="287020"/>
            <a:ext cx="2776220" cy="583565"/>
          </a:xfrm>
          <a:prstGeom prst="rect">
            <a:avLst/>
          </a:prstGeom>
          <a:noFill/>
        </p:spPr>
        <p:txBody>
          <a:bodyPr wrap="square" rtlCol="0">
            <a:spAutoFit/>
          </a:bodyPr>
          <a:lstStyle/>
          <a:p>
            <a:pPr algn="just"/>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1.从词义入手</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99440" y="1012825"/>
            <a:ext cx="10993755" cy="571817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首先，看词义的适用范围</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对大多数近义词而言，其适用范围是不同的</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边境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边疆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，前者所指地域范围较小，后者所指地域范围较大。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其次，看词义的轻重</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有不少实词，它们在概念上差别不大，但在程度上有轻有重</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盼望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渴望</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轻视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鄙视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两组近义词，前者的词义程度较轻，</a:t>
            </a:r>
            <a:r>
              <a:rPr lang="zh-CN" altLang="en-US" sz="2800">
                <a:latin typeface="宋体" panose="02010600030101010101" pitchFamily="2" charset="-122"/>
                <a:ea typeface="宋体" panose="02010600030101010101" pitchFamily="2" charset="-122"/>
                <a:cs typeface="宋体" panose="02010600030101010101" pitchFamily="2" charset="-122"/>
              </a:rPr>
              <a:t>后者的词义程度较重。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最后，看词义的侧重点</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有些近义词表达的侧重点各不相同</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精密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周密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都有紧密、细密的意思</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精密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侧重于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意为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精确细密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，多指研究或制作的精确程度</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周密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侧重于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，形容做事周到、全面、细密。</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20165" y="324485"/>
            <a:ext cx="6387465"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.从词的感情色彩和语体色彩入手</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99440" y="1012825"/>
            <a:ext cx="10993755" cy="178625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词的色彩包括感情色彩和语体色彩。</a:t>
            </a:r>
            <a:r>
              <a:rPr lang="zh-CN" altLang="en-US" sz="2800">
                <a:latin typeface="宋体" panose="02010600030101010101" pitchFamily="2" charset="-122"/>
                <a:ea typeface="宋体" panose="02010600030101010101" pitchFamily="2" charset="-122"/>
                <a:cs typeface="宋体" panose="02010600030101010101" pitchFamily="2" charset="-122"/>
              </a:rPr>
              <a:t>词的感情色彩分褒义、中性和贬义三种，例如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沟通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显中性，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勾通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就含贬义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语体色彩分口语和书面语</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句子的语境一般会暗示应该使用什么色彩的词语。</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99440" y="4453255"/>
            <a:ext cx="11064875" cy="2404745"/>
          </a:xfrm>
          <a:prstGeom prst="rect">
            <a:avLst/>
          </a:prstGeom>
          <a:noFill/>
        </p:spPr>
        <p:txBody>
          <a:bodyPr wrap="square" rtlCol="0">
            <a:noAutofit/>
          </a:bodyPr>
          <a:p>
            <a:pPr algn="just">
              <a:lnSpc>
                <a:spcPct val="13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熏染”指长期接触的人或事物对人的生活习惯逐渐产生某种影响（多指坏的）。“熏陶”指长期接触的人或事物对人的生活习惯、思想行为、品行学问等逐渐产生某种影响（多指好的）。根据句意，应选“熏陶”。</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a:p>
        </p:txBody>
      </p:sp>
      <p:sp>
        <p:nvSpPr>
          <p:cNvPr id="3" name="文本框 2"/>
          <p:cNvSpPr txBox="1"/>
          <p:nvPr/>
        </p:nvSpPr>
        <p:spPr>
          <a:xfrm>
            <a:off x="599440" y="3131820"/>
            <a:ext cx="11064875" cy="1210945"/>
          </a:xfrm>
          <a:prstGeom prst="rect">
            <a:avLst/>
          </a:prstGeom>
          <a:noFill/>
        </p:spPr>
        <p:txBody>
          <a:bodyPr wrap="square" rtlCol="0">
            <a:spAutoFit/>
          </a:bodyPr>
          <a:p>
            <a:pPr>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【例题】家庭的_________（熏陶  熏染）使他从小对美就有敏锐的感悟,乡村丰富的色彩和生动的线条使他陶醉不已。</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115435" y="3168015"/>
            <a:ext cx="1116965" cy="521970"/>
          </a:xfrm>
          <a:prstGeom prst="rect">
            <a:avLst/>
          </a:prstGeom>
          <a:noFill/>
        </p:spPr>
        <p:txBody>
          <a:bodyPr wrap="square" rtlCol="0">
            <a:spAutoFit/>
          </a:bodyPr>
          <a:p>
            <a:pPr algn="ctr"/>
            <a:r>
              <a:rPr lang="zh-CN" altLang="en-US" sz="2800" b="1">
                <a:solidFill>
                  <a:srgbClr val="FF0000"/>
                </a:solidFill>
                <a:latin typeface="宋体" panose="02010600030101010101" pitchFamily="2" charset="-122"/>
                <a:ea typeface="宋体" panose="02010600030101010101" pitchFamily="2" charset="-122"/>
              </a:rPr>
              <a:t>熏陶</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87475" y="368935"/>
            <a:ext cx="479425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.从词语的适用对象入手</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73735" y="1158240"/>
            <a:ext cx="10793095" cy="116078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很多实词有特定的适用对象，辨析时主要看词语是用于自己还是他人，是谦称还是敬称，</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是适用于一般对象还是特定对象。</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30000"/>
              </a:lnSpc>
              <a:spcBef>
                <a:spcPts val="0"/>
              </a:spcBef>
              <a:spcAft>
                <a:spcPts val="0"/>
              </a:spcAft>
            </a:pP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73735" y="4573270"/>
            <a:ext cx="10681970" cy="1550035"/>
          </a:xfrm>
          <a:prstGeom prst="rect">
            <a:avLst/>
          </a:prstGeom>
          <a:noFill/>
        </p:spPr>
        <p:txBody>
          <a:bodyPr wrap="square" rtlCol="0">
            <a:noAutofit/>
          </a:bodyPr>
          <a:p>
            <a:pPr algn="just">
              <a:lnSpc>
                <a:spcPct val="13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赡养</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是供给生活所需，特指子女对父母在物质上和生活上进行帮助</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抚养</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是爱护并教养，一般指对子女，所以应选</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赡养</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73100" y="3009265"/>
            <a:ext cx="10845800" cy="1210945"/>
          </a:xfrm>
          <a:prstGeom prst="rect">
            <a:avLst/>
          </a:prstGeom>
          <a:noFill/>
        </p:spPr>
        <p:txBody>
          <a:bodyPr wrap="square" rtlCol="0">
            <a:spAutoFit/>
          </a:bodyPr>
          <a:p>
            <a:pPr>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【例题】在瑞典，子女没有</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_________（</a:t>
            </a:r>
            <a:r>
              <a:rPr lang="zh-CN" altLang="en-US" sz="2800">
                <a:latin typeface="宋体" panose="02010600030101010101" pitchFamily="2" charset="-122"/>
                <a:ea typeface="宋体" panose="02010600030101010101" pitchFamily="2" charset="-122"/>
                <a:cs typeface="宋体" panose="02010600030101010101" pitchFamily="2" charset="-122"/>
              </a:rPr>
              <a:t>赡养</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抚养）老人的义务，老人的一切由社会</a:t>
            </a:r>
            <a:r>
              <a:rPr lang="zh-CN" altLang="en-US" sz="2800">
                <a:latin typeface="宋体" panose="02010600030101010101" pitchFamily="2" charset="-122"/>
                <a:ea typeface="宋体" panose="02010600030101010101" pitchFamily="2" charset="-122"/>
                <a:cs typeface="宋体" panose="02010600030101010101" pitchFamily="2" charset="-122"/>
              </a:rPr>
              <a:t>负责。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5962650" y="3068955"/>
            <a:ext cx="1191260" cy="521970"/>
          </a:xfrm>
          <a:prstGeom prst="rect">
            <a:avLst/>
          </a:prstGeom>
          <a:noFill/>
        </p:spPr>
        <p:txBody>
          <a:bodyPr wrap="square" rtlCol="0">
            <a:spAutoFit/>
          </a:bodyPr>
          <a:p>
            <a:pPr algn="ctr"/>
            <a:r>
              <a:rPr lang="zh-CN" altLang="en-US" sz="2800" b="1">
                <a:solidFill>
                  <a:srgbClr val="FF0000"/>
                </a:solidFill>
                <a:latin typeface="宋体" panose="02010600030101010101" pitchFamily="2" charset="-122"/>
                <a:ea typeface="宋体" panose="02010600030101010101" pitchFamily="2" charset="-122"/>
              </a:rPr>
              <a:t>赡养</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2</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649730" y="3033395"/>
            <a:ext cx="8891905" cy="1198880"/>
          </a:xfrm>
          <a:prstGeom prst="rect">
            <a:avLst/>
          </a:prstGeom>
        </p:spPr>
        <p:txBody>
          <a:bodyPr wrap="square">
            <a:spAutoFit/>
          </a:bodyPr>
          <a:lstStyle/>
          <a:p>
            <a:pPr algn="ctr"/>
            <a:r>
              <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四看</a:t>
            </a:r>
            <a:r>
              <a:rPr lang="en-US" altLang="zh-CN"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a:t>
            </a: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巧辨虚词</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87475" y="1071245"/>
            <a:ext cx="3059430" cy="583565"/>
          </a:xfrm>
          <a:prstGeom prst="rect">
            <a:avLst/>
          </a:prstGeom>
          <a:noFill/>
        </p:spPr>
        <p:txBody>
          <a:bodyPr wrap="square" rtlCol="0">
            <a:spAutoFit/>
          </a:bodyPr>
          <a:lstStyle/>
          <a:p>
            <a:pPr algn="just"/>
            <a:r>
              <a:rPr lang="en-US" altLang="zh-CN"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rPr>
              <a:t>.看搭配情况</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9135" y="2407920"/>
            <a:ext cx="10793095" cy="2225675"/>
          </a:xfrm>
          <a:prstGeom prst="rect">
            <a:avLst/>
          </a:prstGeom>
          <a:noFill/>
        </p:spPr>
        <p:txBody>
          <a:bodyPr wrap="square" rtlCol="0">
            <a:noAutofit/>
          </a:bodyPr>
          <a:p>
            <a:pPr algn="just">
              <a:lnSpc>
                <a:spcPct val="15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rPr>
              <a:t>关联词语在使用中有着固定的搭配关系，一般不能换用</a:t>
            </a:r>
            <a:r>
              <a:rPr lang="zh-CN" sz="2800" b="1" u="sng">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要看清是否成套出现，是否构成固定搭配关系</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有多种搭配关系的关联词，例如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不但</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和</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而且</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反而</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等，</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要结合语境慎重判断。</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TABLE_ENDDRAG_ORIGIN_RECT" val="845*426"/>
  <p:tag name="TABLE_ENDDRAG_RECT" val="61*95*845*42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3121</Words>
  <Application>WPS 演示</Application>
  <PresentationFormat>宽屏</PresentationFormat>
  <Paragraphs>156</Paragraphs>
  <Slides>22</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Arial</vt:lpstr>
      <vt:lpstr>宋体</vt:lpstr>
      <vt:lpstr>Wingdings</vt:lpstr>
      <vt:lpstr>Wingdings</vt:lpstr>
      <vt:lpstr>微软雅黑</vt:lpstr>
      <vt:lpstr>方正粗黑宋简体</vt:lpstr>
      <vt:lpstr>黑体</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Freshhh®</cp:lastModifiedBy>
  <cp:revision>165</cp:revision>
  <dcterms:created xsi:type="dcterms:W3CDTF">2019-06-19T02:08:00Z</dcterms:created>
  <dcterms:modified xsi:type="dcterms:W3CDTF">2025-09-04T07:31:40Z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ICV">
    <vt:lpwstr>4803CA0BB32C43D4B4494DCB81DE874B_11</vt:lpwstr>
  </property>
</Properties>
</file>