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语文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35965" y="421005"/>
            <a:ext cx="473519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（二）学业质量水平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23290" y="1557020"/>
          <a:ext cx="10345420" cy="4954270"/>
        </p:xfrm>
        <a:graphic>
          <a:graphicData uri="http://schemas.openxmlformats.org/drawingml/2006/table">
            <a:tbl>
              <a:tblPr/>
              <a:tblGrid>
                <a:gridCol w="947420"/>
                <a:gridCol w="9398000"/>
              </a:tblGrid>
              <a:tr h="387985">
                <a:tc>
                  <a:txBody>
                    <a:bodyPr/>
                    <a:p>
                      <a:pPr marL="141605" indent="0" algn="l" eaLnBrk="0" fontAlgn="base">
                        <a:lnSpc>
                          <a:spcPts val="895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endParaRPr lang="zh-CN" sz="18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504825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                       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质量描述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4566285">
                <a:tc>
                  <a:txBody>
                    <a:bodyPr/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1 </a:t>
                      </a: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247015" algn="l" eaLnBrk="0" fontAlgn="base">
                        <a:lnSpc>
                          <a:spcPts val="6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5405" indent="315595" algn="just" eaLnBrk="0" fontAlgn="base">
                        <a:spcBef>
                          <a:spcPts val="1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1-1 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有主动积累的意识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，不断扩展自己的语文积累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，能对学过的各类语言材料进行归类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留心观察生活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记录对生活的观察和感受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；能主动将自己的积累用于语言理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解和表达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能注意语境与交流的关系，能根据具体的语言环境理解语言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，能凭借语感和积累及时调整自己的语言表达，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力求使语言表达准确清晰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有反思和总结自己语文学习经验的意识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，关注语文学习方法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的学习。</a:t>
                      </a:r>
                      <a:endParaRPr lang="zh-CN" sz="20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6675" indent="314960" algn="just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1-2 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在理解语言时，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能提取和概括主要信息，能区分事实和观点，分析各部分内容之间的关系发现观点和材料之间的联系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；能利用获得的信息解决具体的实际问题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。在表达时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，能做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到观点明确、内容完整、结构清楚。</a:t>
                      </a:r>
                      <a:endParaRPr lang="zh-CN" sz="20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8580" indent="313055" algn="just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1-3 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有欣赏文学作品的兴趣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能整体感受作品中的形象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，把握作品的思想观点和情感倾向；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能运用口头语言和书面语言传达自己对作品的感受和理解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在文学鉴赏中，有正确的价值观。</a:t>
                      </a:r>
                      <a:endParaRPr lang="zh-CN" sz="20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5405" indent="316230" algn="just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1-4 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有通过语文学习理解文化的意愿，能通过阅读文学作品，扩展自己的视野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，丰富自己的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人生体验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，感受和理解不同时代和地区的文化。能主动梳理语文课程中涉及的文化现象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了解其中包含的中国传统文化内容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重视优秀传统文化的继承。</a:t>
                      </a:r>
                      <a:endParaRPr lang="zh-CN" sz="20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829945" y="1557020"/>
            <a:ext cx="1038860" cy="357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水平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48480" y="536575"/>
            <a:ext cx="857885" cy="744220"/>
            <a:chOff x="7070753" y="3387873"/>
            <a:chExt cx="1692247" cy="107950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5635" y="631190"/>
          <a:ext cx="10899775" cy="5699760"/>
        </p:xfrm>
        <a:graphic>
          <a:graphicData uri="http://schemas.openxmlformats.org/drawingml/2006/table">
            <a:tbl>
              <a:tblPr/>
              <a:tblGrid>
                <a:gridCol w="932180"/>
                <a:gridCol w="9967595"/>
              </a:tblGrid>
              <a:tr h="290195">
                <a:tc>
                  <a:txBody>
                    <a:bodyPr/>
                    <a:p>
                      <a:pPr marL="141605" indent="0" algn="l" eaLnBrk="0" fontAlgn="base">
                        <a:lnSpc>
                          <a:spcPts val="895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endParaRPr lang="zh-CN" sz="180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504825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                        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质量描述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4102735">
                <a:tc>
                  <a:txBody>
                    <a:bodyPr/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2 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0" algn="l" eaLnBrk="0" fontAlgn="base">
                        <a:lnSpc>
                          <a:spcPct val="11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504825" indent="247015" algn="l" eaLnBrk="0" fontAlgn="base">
                        <a:lnSpc>
                          <a:spcPts val="6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5405" indent="315595" algn="just" eaLnBrk="0" fontAlgn="base">
                        <a:spcBef>
                          <a:spcPts val="1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2-1 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具有主动积累的习惯，能进一步扩展语言积累，运用多种方法整理自己积累的语言材料，发现其中的联系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能凭借语感，结合具体语境理解重要词语的隐含意思，体会词句所表达的情感；能发现语言运用中存在的比较明显的问题，并运用自己掌握的语言知识予以纠正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具有反思并整理语文学习经验的意识，能用多种形式整理、记录自己学习、生活中的所得。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5405" indent="315595" algn="just" eaLnBrk="0" fontAlgn="base">
                        <a:spcBef>
                          <a:spcPts val="1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2-2 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理解语言时，能区分主要信息和次要信息，理解并准确概括其内容、观点和情感倾向；能对获得的信息及其表述逻辑作出评价；能利用获得的信息分析并解决具体问题。在表达时，能注意自己的语言运用，力求概念准确、判断合理、推理有逻辑。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5405" indent="315595" algn="just" eaLnBrk="0" fontAlgn="base">
                        <a:spcBef>
                          <a:spcPts val="1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2-3 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喜欢欣赏文学作品，能整体感受作品的语言、形象和情感，展开合理的联想和想象；能对作品的内容和形式作出自己的评价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在文学鉴赏中，有正确的价值观，有追求高尚审美情趣和审美品位的意愿。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65405" indent="315595" algn="just" eaLnBrk="0" fontAlgn="base">
                        <a:spcBef>
                          <a:spcPts val="12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2-4 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表现出对中华优秀传统文化的兴趣，喜欢学习汉语和汉字，喜欢积累优秀古代诗文，能主动梳理和探究语言材料中蕴含的中国传统文化内容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能在自己的表达中运用富有文化意蕴的语言材料和语言形式，增强语言的表现力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能理解各类作品中涉及的文化现象和观念，能理解和包容不同的文化观念，能运用所学的知识对学习中遇到的一些文化现象发表自己的看法</a:t>
                      </a:r>
                      <a:r>
                        <a:rPr lang="zh-CN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关注当代语言文化现象，积极参与相关的多种语文实践活动。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35635" y="599440"/>
            <a:ext cx="103886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水平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07662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9810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课程内容要求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53181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一、必修课程学习要求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47005" y="5626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409700"/>
            <a:ext cx="10518140" cy="5118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多读多想多写，多角度地观察生活，多方面地增进语文积累，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丰富自己的精神世界、生活经历和情感体验，完善自我人格，提升人生境界。培养广泛的阅读兴趣，努力扩大阅读视野。学会正确、自主地选择阅读材料，读好书，读整本书，多媒介获取信息，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提高文化品位，提高阅读与表达能力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必修阶段各类文本的阅读量不低于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万字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学会灵活使用常用语文工具书和网络，检索所需的信息和资料。学会以多种形式表达和交流自己对自然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社会与人生的感受和思考。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059180"/>
            <a:ext cx="10518140" cy="4739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展独立阅读的能力。灵活运用精读、略读、浏览等阅读方法，从整体上把握文本内容，理清思路，概括要点，理解文本所表达的思想、观点和感情。努力从不同的角度和层面进行阐发、评价和质疑，对文本作出自己的分析判断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能借助注释和工具书，阅读中国古代作品，读懂文章内容，背诵一定数量的名篇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注重个性化阅读，学习探究性阅读和创造性阅读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养成相互切磋的习惯，乐于与他人交流自己的阅读鉴赏心得，展示自己的学习成果。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041400"/>
            <a:ext cx="10518140" cy="4775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阅读实用类文本，能准确、迅速地把握主要内容和关键信息，对文本所涉及的材料有自己的思考和评判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论述类文本，能准确把握和评价作者的观点与态度，辨析观点与材料（道理、事实、数据、图表等）之间的联系。阅读古今中外文学作品，注重审美体验，能感受形象，品味语言，领悟作品的丰富内涵，体会其艺术表现力；努力探索作品中蕴含的民族心理和时代精神，了解人类丰富的社会生活和情感世界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增强民族文化自信。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816610"/>
            <a:ext cx="10518140" cy="5365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自主写作，自由表达，以负责的态度陈述自己的看法，表达真情实感，培育科学理性精神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面表达观点明确，内容充实，感情真实健康；思路清晰连贯，能围绕中心选取材料，合理安排结构；进一步提高运用记叙、说明、描写、议论、抒情等表达方式的能力，并努力学习综合运用多种表达方式，力求有个性、有创意地表达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能推敲、锤炼语言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表达力求准确、鲜明、生动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学会用现代信息技术辅助交流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能独立修改自己的文章，乐于相互展示和评价写作成果。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分钟能写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字左右的文章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课外练笔不少于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34670" y="1099820"/>
            <a:ext cx="10945495" cy="4658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增强人际交往能力，在口语交际中树立自信，尊重他人，文明得体，仪态大方，善于倾听，敏捷应对。注意口语的特点，能根据不同的交际场合和交际目的，恰当地进行表达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借助语调和语气、表情和手势，增强口语交际的效果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学会演讲，做到观点鲜明，材料充实、生动，有说服力和感染力，力求有个性和风度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在讨论或辩论中积极主动地发言，恰当地应对和辩驳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朗诵文学作品，能准确把握作品内容，传达作品的思想内涵和感情倾向，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具有一定的感染力。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23595" y="450215"/>
            <a:ext cx="10545445" cy="5957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6.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在语文学习中养成有意识地积累的习惯，积累有利于丰富自己运用的字词句篇语文素材、语言运用典型案例等。在积累的过程中，注重梳理。通过归纳、分类，逐步领悟语文运用的规律，自主建构相关的知识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尝试梳理文学作品的基本样式和概念，了解文学鉴赏的基本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方法，在文学阅读过程中领悟鉴赏和创作的规律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注意观察语言、文学和中外文化现象，学习从习以为常的事实和过程中发现问题，培养探究意识和发现问题的敏感性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在探究活动中，勇于提出自己的见解，尊重他人的成果，不断提高探究能力，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逐步养成严谨、求实的学风。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3415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二、学业质量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83585" y="58166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2552700"/>
            <a:ext cx="10945495" cy="3504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学业质量是学生在完成本学科课程学习后的学业成就表现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学业质量标准是以本学科核心素养及其表现水平为主要维度，结合课程内容，对学生学业成就表现的总体刻画。依据不同水平学业成就表现的关键特征，学业质量标准明确将学业质量划分为不同水平，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并描述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了不同水平学习结果的具体表现。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15390" y="1665605"/>
            <a:ext cx="478536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（一）学业质量内涵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814*390"/>
  <p:tag name="TABLE_ENDDRAG_RECT" val="82*122*814*390"/>
</p:tagLst>
</file>

<file path=ppt/tags/tag2.xml><?xml version="1.0" encoding="utf-8"?>
<p:tagLst xmlns:p="http://schemas.openxmlformats.org/presentationml/2006/main">
  <p:tag name="TABLE_ENDDRAG_ORIGIN_RECT" val="858*448"/>
  <p:tag name="TABLE_ENDDRAG_RECT" val="67*68*858*448"/>
</p:tagLst>
</file>

<file path=ppt/theme/theme1.xml><?xml version="1.0" encoding="utf-8"?>
<a:theme xmlns:a="http://schemas.openxmlformats.org/drawingml/2006/main" name="WPS​​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2820</Words>
  <Application>WPS 演示</Application>
  <PresentationFormat>宽屏</PresentationFormat>
  <Paragraphs>83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方正粗黑宋简体</vt:lpstr>
      <vt:lpstr>黑体</vt:lpstr>
      <vt:lpstr>Arial Unicode MS</vt:lpstr>
      <vt:lpstr>Arial Black</vt:lpstr>
      <vt:lpstr>WPS​​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Doris</dc:creator>
  <cp:lastModifiedBy>Administrator</cp:lastModifiedBy>
  <cp:revision>6</cp:revision>
  <dcterms:created xsi:type="dcterms:W3CDTF">2023-07-11T07:43:00Z</dcterms:created>
  <dcterms:modified xsi:type="dcterms:W3CDTF">2025-09-01T01:10:53Z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  <property fmtid="{D5CDD505-2E9C-101B-9397-08002B2CF9AE}" pid="3" name="ICV">
    <vt:lpwstr>031096CE1194417B96088A2F7BF3502A_11</vt:lpwstr>
  </property>
</Properties>
</file>