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9" r:id="rId3"/>
    <p:sldId id="280" r:id="rId5"/>
    <p:sldId id="257" r:id="rId6"/>
    <p:sldId id="258" r:id="rId7"/>
    <p:sldId id="260" r:id="rId8"/>
    <p:sldId id="261" r:id="rId9"/>
    <p:sldId id="263" r:id="rId10"/>
    <p:sldId id="264" r:id="rId11"/>
    <p:sldId id="262" r:id="rId12"/>
    <p:sldId id="265" r:id="rId13"/>
    <p:sldId id="266" r:id="rId14"/>
    <p:sldId id="267" r:id="rId15"/>
    <p:sldId id="269" r:id="rId16"/>
    <p:sldId id="268" r:id="rId17"/>
    <p:sldId id="270" r:id="rId18"/>
    <p:sldId id="271" r:id="rId19"/>
    <p:sldId id="272" r:id="rId20"/>
    <p:sldId id="274" r:id="rId21"/>
    <p:sldId id="273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29"/>
        <p:guide pos="38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-104775" y="3289935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语文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13815" y="1210945"/>
            <a:ext cx="404050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比拟与比喻的区别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300" y="2319655"/>
            <a:ext cx="10947400" cy="3361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比拟是仿照拟体（用来比拟的事物）的特征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摹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写本体（被比拟的事物）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，重点在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比喻是用喻体比方本体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，重点在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喻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比拟中，本体和拟体彼此交融，浑然一体，本体必须出现，拟体一般不出现；比喻的本体和喻体一主一从，本体或出现或不出现，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而喻体必须出现。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919220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借代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41730" y="565150"/>
            <a:ext cx="7332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三、借代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82875" y="72961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3018155"/>
            <a:ext cx="11028045" cy="7162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借代是用相关的事物来代替所要表达的事物的一种修辞手法。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23975" y="185483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概念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70685" y="35560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" y="1228725"/>
            <a:ext cx="10518140" cy="5347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特征代本体：红眼睛原知道他家里只有一个老娘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材料代本体：木受绳则直，金就砺则利。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标志代本体：谁料竟会落在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三道头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之类的手里呢，这岂不冤枉！人名代著作：我们要多读点鲁迅。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绰号代本人：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芦柴棒，去烧火！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专名代泛称：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一千个读者就有一千个哈姆莱特。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具体代抽象：不拿群众一针一线。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部分代整体：吟罢低眉无写处，月光如水照衣。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046480" y="2941320"/>
            <a:ext cx="10099040" cy="1438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以简代繁，以实代虚，以奇代凡，以事代情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可以引人联想，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使表达收到形象突出、特点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鲜明、具体生动的效果。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737995" y="149415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63040" y="32829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注意问题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785" y="993775"/>
            <a:ext cx="10826115" cy="5518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借体和本体关系密切，借体必须能突出地代表本体，有鲜明的代表性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，让人一听就明白所指称的事物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有时需要在上下文中对借体有所交代，使读者明白本体是什么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我家兄妹很多，已有两个五角星，两枚大学校徽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，由于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五角星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既可指解放军，也可指铁路工人，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校徽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可代学生，也可代教师甚至校长，因此，不具有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鲜明的代表性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，会造成歧义。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借体往往带有褒贬色彩，反映人的思想感情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，用人物特征作借体时，要注意褒贬色彩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代表正面人物时，宜用褒义的称号，反之则用人皆厌恶的事物来代表反面人物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诸葛亮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作借体，常用来代指正面人物；而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三只手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作借体，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常用来代指反面人物。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97025" y="846455"/>
            <a:ext cx="386842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借代和借喻的区别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6930" y="1861820"/>
            <a:ext cx="10518140" cy="4081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借代的作用是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，即直接把借体称为本体，且只代不喻；借喻的作用是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，虽然也有代替的作用，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但总是喻中有代。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构成借代的基础是事物的相关性，即要求借体和本体有某种关系；构成借喻的基础是事物的相似性，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即要求喻体和本体有某些方面的相似之处。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借喻可改为明喻或暗喻，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而借代则不能。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919220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夸张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7435" y="594360"/>
            <a:ext cx="2417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四、夸张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70810" y="7531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2956560"/>
            <a:ext cx="11028045" cy="1466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夸张是为达到某种表达效果的需要，故意对事物的形象、特征、作用、程度等方面加以扩大、缩小或超前描述的一种修辞手法。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68095" y="185483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概念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88110" y="40322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" y="1211580"/>
            <a:ext cx="10518140" cy="5146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扩大夸张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：故意把一般事物往大（多、快、高、长、强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）处说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例如：亦余心之所善兮，虽九死其犹未悔。（屈原《离骚》）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缩小夸张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：故意把一般事物往小（少、慢、矮、短、弱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）处说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例如：五岭透迤腾细浪，乌蒙磅礴走泥丸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（毛泽东《七律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长征》）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超前夸张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：在两件事之间，故意把后出现的事说成是先出现的，或是同时出现的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例如：未饮心先醉，眼中流血，心内成灰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王实甫《西厢记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长亭送别》）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94410" y="3008630"/>
            <a:ext cx="10099040" cy="1438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揭示本质，给人以启示；烘托气氛，增强感染力；增强联想，以创造意境；表明态度，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语言生动。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63700" y="162877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48690" y="33655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注意问题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735" y="1061085"/>
            <a:ext cx="11607165" cy="5374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夸而有据，夸而有节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夸张要以客观事实为基础，要合乎情理，把握分寸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，否则就很难给人真实感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她讲到她受到的痛苦时，眼泪就像自来水管似的喷射出来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，此句的夸张有失真实。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夸张要明确、显豁，突出夸张的特点，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不能又像夸张又像事实，在事实与夸张之间模棱两可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屋里静极了，就连掉下一枚小钉子也听得见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，此句很难说是夸张还是事实。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要注意夸张的具体表现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夸张往往借助于比喻、比拟等修辞格来表现。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要注意夸张运用的场合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。在科学性文章中不适合运用夸张。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2415" y="235521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第一节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语言文字运用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8350" y="4247515"/>
            <a:ext cx="108134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专题四</a:t>
            </a:r>
            <a:r>
              <a:rPr lang="en-US" alt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掌握修辞手法，</a:t>
            </a:r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赏析句式效果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919220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比喻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48715" y="381635"/>
            <a:ext cx="2283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一、比喻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87650" y="5829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291715"/>
            <a:ext cx="10518140" cy="1457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比喻是两种不同性质的事物，彼此有相似点，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便用一事物来比方另一事物的一种修辞手法。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21460" y="155829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概念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1460" y="417957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构成条件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" y="4951730"/>
            <a:ext cx="10518140" cy="1300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甲和乙必须是两种不同类的事物，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否则不能构成比喻。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甲、乙之间必须有相似点。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655445"/>
            <a:ext cx="10878185" cy="2244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常见的共有四种：明喻、暗喻、借喻、博喻。博喻指用几个喻体从不同角度反复设喻去说明一个本体。例如：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瞧，那一群骑自行车翩翩而来的身着风衣的少女，是红蝴蝶，是绿鹦鹉，还是蓝孔雀？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04010" y="83756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4010" y="436435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6930" y="5166995"/>
            <a:ext cx="10518140" cy="850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化平淡为生动；化深奥为浅显；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化抽象为具体。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3919220" y="3112770"/>
            <a:ext cx="4353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比</a:t>
            </a:r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拟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2830" y="207010"/>
            <a:ext cx="2283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二、比拟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30170" y="40005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1660" y="1703070"/>
            <a:ext cx="11028045" cy="167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比拟是把甲事物模拟作乙事物来写的一种修辞手法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它包括把物当作人来写（拟人）、把人当作物来写（拟物）和把此物当作彼物来写（拟物）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几种形式。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06830" y="109537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概念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6830" y="356171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1660" y="4124325"/>
            <a:ext cx="10518140" cy="755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拟人：把物当作人来写；拟物：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把人当作物来写。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660" y="5457190"/>
            <a:ext cx="1128331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增加语言的生动性和形象性，使读者不仅对所表达的事物产生鲜明的印象，而且能感受到作者对事物的强烈感情，从而引起共鸣。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6830" y="490918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47140" y="28956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注意问题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925" y="934720"/>
            <a:ext cx="11105515" cy="5865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必须符合人物的思想感情，符合所描绘的环境氛围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秋雨跳着欢乐的舞，一下就是几天，真闷死人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。秋雨连绵，使人烦闷，这里却赋予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秋雨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欢快的动作和感情，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与人物的心情相悖。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用以比拟的本体与拟体应有相似点或相近点，使比拟生动自然，收到良好的效果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空中稀疏的星星眨着眼，发出低低的私语，相互打着招呼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再见！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’”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说它们互相说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，显然与星星的特征不符。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比拟不当常常表现为用以比拟的人和物之间没有相似点，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或者不符合人物的思想感情和描绘的环境氛围。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2324</Words>
  <Application>WPS 演示</Application>
  <PresentationFormat>宽屏</PresentationFormat>
  <Paragraphs>142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Doris</dc:creator>
  <cp:lastModifiedBy>Administrator</cp:lastModifiedBy>
  <cp:revision>160</cp:revision>
  <dcterms:created xsi:type="dcterms:W3CDTF">2019-06-19T02:08:00Z</dcterms:created>
  <dcterms:modified xsi:type="dcterms:W3CDTF">2025-09-01T02:51:17Z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  <property fmtid="{D5CDD505-2E9C-101B-9397-08002B2CF9AE}" pid="3" name="ICV">
    <vt:lpwstr>B60E7963FA4F438FBBBA7D4D23EE27F8_13</vt:lpwstr>
  </property>
</Properties>
</file>