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3" r:id="rId18"/>
    <p:sldId id="272" r:id="rId19"/>
    <p:sldId id="274" r:id="rId20"/>
    <p:sldId id="276"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301" r:id="rId44"/>
    <p:sldId id="302" r:id="rId45"/>
    <p:sldId id="303" r:id="rId46"/>
    <p:sldId id="305" r:id="rId47"/>
    <p:sldId id="306" r:id="rId4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2.xml"/><Relationship Id="rId49" Type="http://schemas.openxmlformats.org/officeDocument/2006/relationships/presProps" Target="presProps.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7.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2" name="矩形 41"/>
          <p:cNvSpPr/>
          <p:nvPr/>
        </p:nvSpPr>
        <p:spPr>
          <a:xfrm rot="5400000">
            <a:off x="6275070" y="-2272665"/>
            <a:ext cx="95250" cy="710057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charset="-122"/>
              <a:ea typeface="微软雅黑" panose="020B0503020204020204" charset="-122"/>
              <a:sym typeface="微软雅黑" panose="020B0503020204020204" charset="-122"/>
            </a:endParaRPr>
          </a:p>
        </p:txBody>
      </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grpSp>
      <p:sp>
        <p:nvSpPr>
          <p:cNvPr id="12" name="文本框 11"/>
          <p:cNvSpPr txBox="1"/>
          <p:nvPr/>
        </p:nvSpPr>
        <p:spPr>
          <a:xfrm>
            <a:off x="2924175" y="704215"/>
            <a:ext cx="6796405" cy="460375"/>
          </a:xfrm>
          <a:prstGeom prst="rect">
            <a:avLst/>
          </a:prstGeom>
          <a:noFill/>
        </p:spPr>
        <p:txBody>
          <a:bodyPr wrap="square" rtlCol="0">
            <a:spAutoFit/>
          </a:bodyPr>
          <a:p>
            <a:pPr algn="dist"/>
            <a:r>
              <a:rPr lang="zh-CN" altLang="en-US" sz="2400">
                <a:latin typeface="黑体" panose="02010609060101010101" charset="-122"/>
                <a:ea typeface="黑体" panose="02010609060101010101" charset="-122"/>
              </a:rPr>
              <a:t>广西壮族自治区中小学教辅材料推荐目录品种</a:t>
            </a:r>
            <a:endParaRPr lang="zh-CN" altLang="en-US" sz="2400">
              <a:latin typeface="黑体" panose="02010609060101010101" charset="-122"/>
              <a:ea typeface="黑体" panose="02010609060101010101" charset="-122"/>
            </a:endParaRPr>
          </a:p>
        </p:txBody>
      </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endParaRPr lang="zh-CN" altLang="en-US" sz="3200">
              <a:solidFill>
                <a:schemeClr val="tx1">
                  <a:lumMod val="75000"/>
                  <a:lumOff val="25000"/>
                </a:schemeClr>
              </a:solidFill>
              <a:latin typeface="黑体" panose="02010609060101010101" charset="-122"/>
              <a:ea typeface="黑体" panose="02010609060101010101"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endParaRPr lang="zh-CN" altLang="en-US" sz="4800" b="1">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流程图: 终止 32"/>
          <p:cNvSpPr/>
          <p:nvPr/>
        </p:nvSpPr>
        <p:spPr>
          <a:xfrm>
            <a:off x="5336540" y="5536565"/>
            <a:ext cx="197358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solidFill>
                  <a:schemeClr val="tx1">
                    <a:lumMod val="75000"/>
                    <a:lumOff val="25000"/>
                  </a:schemeClr>
                </a:solidFill>
                <a:latin typeface="黑体" panose="02010609060101010101" charset="-122"/>
                <a:ea typeface="黑体" panose="02010609060101010101" charset="-122"/>
              </a:rPr>
              <a:t>语文</a:t>
            </a:r>
            <a:endParaRPr lang="zh-CN" altLang="en-US" sz="36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 name="文本框 1"/>
          <p:cNvSpPr txBox="1"/>
          <p:nvPr/>
        </p:nvSpPr>
        <p:spPr>
          <a:xfrm>
            <a:off x="1462405" y="960755"/>
            <a:ext cx="233870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3.</a:t>
            </a:r>
            <a:r>
              <a:rPr lang="zh-CN" altLang="en-US" sz="3200" b="1" dirty="0">
                <a:solidFill>
                  <a:srgbClr val="E81818"/>
                </a:solidFill>
                <a:latin typeface="黑体" panose="02010609060101010101" charset="-122"/>
                <a:ea typeface="黑体" panose="02010609060101010101" charset="-122"/>
                <a:cs typeface="黑体" panose="02010609060101010101" charset="-122"/>
              </a:rPr>
              <a:t>开头写景</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784860" y="1805940"/>
            <a:ext cx="10878820" cy="1420495"/>
          </a:xfrm>
          <a:prstGeom prst="rect">
            <a:avLst/>
          </a:prstGeom>
          <a:noFill/>
        </p:spPr>
        <p:txBody>
          <a:bodyPr wrap="square" rtlCol="0">
            <a:noAutofit/>
          </a:bodyPr>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r>
              <a:rPr lang="zh-CN" altLang="en-US" sz="2800">
                <a:latin typeface="宋体" panose="02010600030101010101" pitchFamily="2" charset="-122"/>
                <a:ea typeface="宋体" panose="02010600030101010101" pitchFamily="2" charset="-122"/>
                <a:cs typeface="宋体" panose="02010600030101010101" pitchFamily="2" charset="-122"/>
              </a:rPr>
              <a:t>交代故事发生的环境（背景</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渲染气氛，奠定感情基调</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烘托人物心情。</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462405" y="3996055"/>
            <a:ext cx="257746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4.</a:t>
            </a:r>
            <a:r>
              <a:rPr lang="zh-CN" altLang="en-US" sz="3200" b="1" dirty="0">
                <a:solidFill>
                  <a:srgbClr val="E81818"/>
                </a:solidFill>
                <a:latin typeface="黑体" panose="02010609060101010101" charset="-122"/>
                <a:ea typeface="黑体" panose="02010609060101010101" charset="-122"/>
                <a:cs typeface="黑体" panose="02010609060101010101" charset="-122"/>
              </a:rPr>
              <a:t>一般结尾</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6" name="文本框 5"/>
          <p:cNvSpPr txBox="1"/>
          <p:nvPr/>
        </p:nvSpPr>
        <p:spPr>
          <a:xfrm>
            <a:off x="805815" y="4763135"/>
            <a:ext cx="10729595" cy="1494790"/>
          </a:xfrm>
          <a:prstGeom prst="rect">
            <a:avLst/>
          </a:prstGeom>
          <a:noFill/>
        </p:spPr>
        <p:txBody>
          <a:bodyPr wrap="square" rtlCol="0">
            <a:noAutofit/>
          </a:bodyPr>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r>
              <a:rPr lang="zh-CN" altLang="en-US" sz="2800">
                <a:latin typeface="宋体" panose="02010600030101010101" pitchFamily="2" charset="-122"/>
                <a:ea typeface="宋体" panose="02010600030101010101" pitchFamily="2" charset="-122"/>
                <a:cs typeface="宋体" panose="02010600030101010101" pitchFamily="2" charset="-122"/>
              </a:rPr>
              <a:t>结构上，呼应前文或总结全文，照应标题</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主题上，点明</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（深化、升华）主旨</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丰富人物形象。</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401320" y="-469900"/>
            <a:ext cx="15104110" cy="8954770"/>
            <a:chOff x="-632" y="-740"/>
            <a:chExt cx="23786" cy="14102"/>
          </a:xfrm>
        </p:grpSpPr>
        <p:sp>
          <p:nvSpPr>
            <p:cNvPr id="10" name="椭圆 9"/>
            <p:cNvSpPr/>
            <p:nvPr/>
          </p:nvSpPr>
          <p:spPr>
            <a:xfrm rot="5400000">
              <a:off x="-661" y="-711"/>
              <a:ext cx="1926" cy="1869"/>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15656978">
              <a:off x="18251" y="10435"/>
              <a:ext cx="1926" cy="1869"/>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15656978">
              <a:off x="17402" y="8979"/>
              <a:ext cx="1229" cy="1157"/>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15656978">
              <a:off x="16328" y="10347"/>
              <a:ext cx="1738" cy="168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15656978">
              <a:off x="18462" y="7235"/>
              <a:ext cx="2159" cy="2032"/>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15656978">
              <a:off x="16479" y="8368"/>
              <a:ext cx="556" cy="524"/>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15656978">
              <a:off x="20317" y="10525"/>
              <a:ext cx="2880" cy="2794"/>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15656978">
              <a:off x="20618" y="8858"/>
              <a:ext cx="1229" cy="1157"/>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custDataLst>
                <p:tags r:id="rId2"/>
              </p:custDataLst>
            </p:nvPr>
          </p:nvSpPr>
          <p:spPr>
            <a:xfrm>
              <a:off x="2386" y="951"/>
              <a:ext cx="3683" cy="863"/>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5.</a:t>
              </a:r>
              <a:r>
                <a:rPr lang="zh-CN" altLang="en-US" sz="3200" b="1" dirty="0">
                  <a:solidFill>
                    <a:srgbClr val="E81818"/>
                  </a:solidFill>
                  <a:latin typeface="黑体" panose="02010609060101010101" charset="-122"/>
                  <a:ea typeface="黑体" panose="02010609060101010101" charset="-122"/>
                  <a:cs typeface="黑体" panose="02010609060101010101" charset="-122"/>
                </a:rPr>
                <a:t>悲剧结尾</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5" name="文本框 4"/>
            <p:cNvSpPr txBox="1"/>
            <p:nvPr>
              <p:custDataLst>
                <p:tags r:id="rId3"/>
              </p:custDataLst>
            </p:nvPr>
          </p:nvSpPr>
          <p:spPr>
            <a:xfrm>
              <a:off x="1236" y="1931"/>
              <a:ext cx="17132" cy="2155"/>
            </a:xfrm>
            <a:prstGeom prst="rect">
              <a:avLst/>
            </a:prstGeom>
            <a:noFill/>
          </p:spPr>
          <p:txBody>
            <a:bodyPr wrap="square" rtlCol="0">
              <a:noAutofit/>
            </a:bodyPr>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r>
                <a:rPr lang="zh-CN" altLang="en-US" sz="2800">
                  <a:latin typeface="宋体" panose="02010600030101010101" pitchFamily="2" charset="-122"/>
                  <a:ea typeface="宋体" panose="02010600030101010101" pitchFamily="2" charset="-122"/>
                  <a:cs typeface="宋体" panose="02010600030101010101" pitchFamily="2" charset="-122"/>
                </a:rPr>
                <a:t>人物形象上，突出人物性格，增强悲剧色彩</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表达效果上，令人感动和回味，</a:t>
              </a:r>
              <a:r>
                <a:rPr lang="zh-CN" altLang="en-US" sz="2800">
                  <a:latin typeface="宋体" panose="02010600030101010101" pitchFamily="2" charset="-122"/>
                  <a:ea typeface="宋体" panose="02010600030101010101" pitchFamily="2" charset="-122"/>
                  <a:cs typeface="宋体" panose="02010600030101010101" pitchFamily="2" charset="-122"/>
                </a:rPr>
                <a:t>引人深思。</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custDataLst>
                <p:tags r:id="rId4"/>
              </p:custDataLst>
            </p:nvPr>
          </p:nvSpPr>
          <p:spPr>
            <a:xfrm>
              <a:off x="2386" y="4585"/>
              <a:ext cx="4551" cy="863"/>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6.</a:t>
              </a:r>
              <a:r>
                <a:rPr lang="zh-CN" altLang="en-US" sz="3200" b="1" dirty="0">
                  <a:solidFill>
                    <a:srgbClr val="E81818"/>
                  </a:solidFill>
                  <a:latin typeface="黑体" panose="02010609060101010101" charset="-122"/>
                  <a:ea typeface="黑体" panose="02010609060101010101" charset="-122"/>
                  <a:cs typeface="黑体" panose="02010609060101010101" charset="-122"/>
                </a:rPr>
                <a:t>大团圆结尾</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6" name="文本框 5"/>
            <p:cNvSpPr txBox="1"/>
            <p:nvPr>
              <p:custDataLst>
                <p:tags r:id="rId5"/>
              </p:custDataLst>
            </p:nvPr>
          </p:nvSpPr>
          <p:spPr>
            <a:xfrm>
              <a:off x="1151" y="5543"/>
              <a:ext cx="16897" cy="2262"/>
            </a:xfrm>
            <a:prstGeom prst="rect">
              <a:avLst/>
            </a:prstGeom>
            <a:noFill/>
          </p:spPr>
          <p:txBody>
            <a:bodyPr wrap="square" rtlCol="0">
              <a:noAutofit/>
            </a:bodyPr>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r>
                <a:rPr lang="zh-CN" altLang="en-US" sz="2800">
                  <a:latin typeface="宋体" panose="02010600030101010101" pitchFamily="2" charset="-122"/>
                  <a:ea typeface="宋体" panose="02010600030101010101" pitchFamily="2" charset="-122"/>
                  <a:cs typeface="宋体" panose="02010600030101010101" pitchFamily="2" charset="-122"/>
                </a:rPr>
                <a:t>主题上，表达美好人性。</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表达效果上，符合大众对审美的追求，</a:t>
              </a:r>
              <a:r>
                <a:rPr lang="zh-CN" altLang="en-US" sz="2800">
                  <a:latin typeface="宋体" panose="02010600030101010101" pitchFamily="2" charset="-122"/>
                  <a:ea typeface="宋体" panose="02010600030101010101" pitchFamily="2" charset="-122"/>
                  <a:cs typeface="宋体" panose="02010600030101010101" pitchFamily="2" charset="-122"/>
                </a:rPr>
                <a:t>引起读者共鸣。</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2386" y="8219"/>
              <a:ext cx="5723" cy="863"/>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7.</a:t>
              </a:r>
              <a:r>
                <a:rPr lang="zh-CN" altLang="en-US" sz="3200" b="1" dirty="0">
                  <a:solidFill>
                    <a:srgbClr val="E81818"/>
                  </a:solidFill>
                  <a:latin typeface="黑体" panose="02010609060101010101" charset="-122"/>
                  <a:ea typeface="黑体" panose="02010609060101010101" charset="-122"/>
                  <a:cs typeface="黑体" panose="02010609060101010101" charset="-122"/>
                </a:rPr>
                <a:t>戛然而止的结尾</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7" name="文本框 6"/>
            <p:cNvSpPr txBox="1"/>
            <p:nvPr/>
          </p:nvSpPr>
          <p:spPr>
            <a:xfrm>
              <a:off x="1236" y="9262"/>
              <a:ext cx="16897" cy="945"/>
            </a:xfrm>
            <a:prstGeom prst="rect">
              <a:avLst/>
            </a:prstGeom>
            <a:noFill/>
          </p:spPr>
          <p:txBody>
            <a:bodyPr wrap="square" rtlCol="0">
              <a:noAutofit/>
            </a:bodyPr>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留下空白，</a:t>
              </a:r>
              <a:r>
                <a:rPr lang="zh-CN" altLang="en-US" sz="2800">
                  <a:latin typeface="宋体" panose="02010600030101010101" pitchFamily="2" charset="-122"/>
                  <a:ea typeface="宋体" panose="02010600030101010101" pitchFamily="2" charset="-122"/>
                  <a:cs typeface="宋体" panose="02010600030101010101" pitchFamily="2" charset="-122"/>
                </a:rPr>
                <a:t>给读者留下回味的余地。</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grpSp>
    </p:spTree>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rPr>
              <a:t>2</a:t>
            </a:r>
            <a:endPar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853690" y="2445385"/>
            <a:ext cx="6647180" cy="2306955"/>
          </a:xfrm>
          <a:prstGeom prst="rect">
            <a:avLst/>
          </a:prstGeom>
        </p:spPr>
        <p:txBody>
          <a:bodyPr wrap="square">
            <a:spAutoFit/>
          </a:bodyPr>
          <a:lstStyle/>
          <a:p>
            <a:pPr algn="ct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小说阅读的分析人物形象题</a:t>
            </a:r>
            <a:endPar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635635" y="509905"/>
            <a:ext cx="848487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（一）概括人物形象的五个常见的角度</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8020685" y="64198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257175" y="1412875"/>
            <a:ext cx="11677650" cy="511492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从小说中交代的人物身份、地位、经历、教养等方面入手</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因为这些直接决定人物的言行，影响人物的形象（性格</a:t>
            </a:r>
            <a:r>
              <a:rPr lang="zh-CN"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从塑造人物形象的方法入手</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通过小说对人物的外貌、动作、语言、心理、神态等正面描写和侧面描写进行分析，概括出人物的形象特征</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这是概括分析人物时最需要关注的一点。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b="1" u="sng">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从分析情节入手</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情节一般是通过描写人物思想性格和情感欲望的冲突以及因此引起人物之间的关系、人物命运的变化来展开的，在情节的展开中，通过描写人物的外貌、行为和心理状态，</a:t>
            </a:r>
            <a:r>
              <a:rPr lang="zh-CN" altLang="en-US" sz="2800">
                <a:latin typeface="宋体" panose="02010600030101010101" pitchFamily="2" charset="-122"/>
                <a:ea typeface="宋体" panose="02010600030101010101" pitchFamily="2" charset="-122"/>
                <a:cs typeface="宋体" panose="02010600030101010101" pitchFamily="2" charset="-122"/>
              </a:rPr>
              <a:t>再现活生生的鲜明个性。</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337820" y="510540"/>
            <a:ext cx="11411585" cy="583692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b="1" u="sng">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从分析环境入手</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探究人物的命运及其思想性格如此的原因</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首先，什么样的典型环境塑造什么样的典型性格</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其次，小说里的人物都是在一定的背景下活动的，因此，分析人物形象，还要联系人物活动的社会历史背景</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这样才能既准确把握人物鲜明的个性，</a:t>
            </a:r>
            <a:r>
              <a:rPr lang="zh-CN" altLang="en-US" sz="2800">
                <a:latin typeface="宋体" panose="02010600030101010101" pitchFamily="2" charset="-122"/>
                <a:ea typeface="宋体" panose="02010600030101010101" pitchFamily="2" charset="-122"/>
                <a:cs typeface="宋体" panose="02010600030101010101" pitchFamily="2" charset="-122"/>
              </a:rPr>
              <a:t>又深切理解人物的社会意义。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从人物之间的关系、作者的议论（评价）、作品中其他人物的评价入手</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许多小说作品所提供的人物往往不止一个，这就要求我们准确分析几个人物之间的关系，把握主要人物的性格特征</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作者的评论或其他人物的评价，</a:t>
            </a:r>
            <a:r>
              <a:rPr lang="zh-CN" altLang="en-US" sz="2800">
                <a:latin typeface="宋体" panose="02010600030101010101" pitchFamily="2" charset="-122"/>
                <a:ea typeface="宋体" panose="02010600030101010101" pitchFamily="2" charset="-122"/>
                <a:cs typeface="宋体" panose="02010600030101010101" pitchFamily="2" charset="-122"/>
              </a:rPr>
              <a:t>更是人物性格特征的直接体现。</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635635" y="477520"/>
            <a:ext cx="951230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二）明确人物形象的分类以及其对应的作用</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9376410" y="59753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68960" y="2456180"/>
            <a:ext cx="10949940" cy="4071620"/>
          </a:xfrm>
          <a:prstGeom prst="rect">
            <a:avLst/>
          </a:prstGeom>
          <a:noFill/>
        </p:spPr>
        <p:txBody>
          <a:bodyPr wrap="square" rtlCol="0">
            <a:noAutofit/>
          </a:bodyPr>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sym typeface="+mn-ea"/>
              </a:rPr>
              <a:t>    </a:t>
            </a:r>
            <a:r>
              <a:rPr lang="en-US" altLang="en-US" sz="2800" b="1">
                <a:latin typeface="宋体" panose="02010600030101010101" pitchFamily="2" charset="-122"/>
                <a:ea typeface="宋体" panose="02010600030101010101" pitchFamily="2" charset="-122"/>
                <a:cs typeface="宋体" panose="02010600030101010101" pitchFamily="2" charset="-122"/>
                <a:sym typeface="+mn-ea"/>
              </a:rPr>
              <a:t>①</a:t>
            </a:r>
            <a:r>
              <a:rPr lang="zh-CN" altLang="en-US" sz="2800" b="1" u="sng">
                <a:latin typeface="宋体" panose="02010600030101010101" pitchFamily="2" charset="-122"/>
                <a:ea typeface="宋体" panose="02010600030101010101" pitchFamily="2" charset="-122"/>
                <a:cs typeface="宋体" panose="02010600030101010101" pitchFamily="2" charset="-122"/>
                <a:sym typeface="+mn-ea"/>
              </a:rPr>
              <a:t>考虑对情节的作用。</a:t>
            </a:r>
            <a:endParaRPr lang="zh-CN" altLang="en-US" sz="2800" b="1" u="sng">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对情节的推动作用，即当人物性格发生了变化时，情节是否发生了变化。</a:t>
            </a:r>
            <a:endParaRPr lang="en-US"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sym typeface="+mn-ea"/>
              </a:rPr>
              <a:t>    </a:t>
            </a:r>
            <a:r>
              <a:rPr lang="en-US" altLang="en-US" sz="2800" b="1">
                <a:latin typeface="宋体" panose="02010600030101010101" pitchFamily="2" charset="-122"/>
                <a:ea typeface="宋体" panose="02010600030101010101" pitchFamily="2" charset="-122"/>
                <a:cs typeface="宋体" panose="02010600030101010101" pitchFamily="2" charset="-122"/>
                <a:sym typeface="+mn-ea"/>
              </a:rPr>
              <a:t>②</a:t>
            </a:r>
            <a:r>
              <a:rPr lang="zh-CN" altLang="en-US" sz="2800" b="1" u="sng">
                <a:latin typeface="宋体" panose="02010600030101010101" pitchFamily="2" charset="-122"/>
                <a:ea typeface="宋体" panose="02010600030101010101" pitchFamily="2" charset="-122"/>
                <a:cs typeface="宋体" panose="02010600030101010101" pitchFamily="2" charset="-122"/>
                <a:sym typeface="+mn-ea"/>
              </a:rPr>
              <a:t>考虑对主题的作用。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对文章主题的作用，也就是作者塑造人物的用意，反映的社会现实和寄托的情感。</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261745" y="1578610"/>
            <a:ext cx="363410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1.</a:t>
            </a:r>
            <a:r>
              <a:rPr lang="zh-CN" altLang="en-US" sz="3200" b="1" dirty="0">
                <a:solidFill>
                  <a:srgbClr val="E81818"/>
                </a:solidFill>
                <a:latin typeface="黑体" panose="02010609060101010101" charset="-122"/>
                <a:ea typeface="黑体" panose="02010609060101010101" charset="-122"/>
                <a:cs typeface="黑体" panose="02010609060101010101" charset="-122"/>
              </a:rPr>
              <a:t>主要人物的作用</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35635" y="2045970"/>
            <a:ext cx="10949940" cy="2766060"/>
          </a:xfrm>
          <a:prstGeom prst="rect">
            <a:avLst/>
          </a:prstGeom>
          <a:noFill/>
        </p:spPr>
        <p:txBody>
          <a:bodyPr wrap="square" rtlCol="0">
            <a:noAutofit/>
          </a:bodyPr>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a:t>
            </a:r>
            <a:r>
              <a:rPr lang="en-US" altLang="en-US" sz="2800" b="1">
                <a:latin typeface="宋体" panose="02010600030101010101" pitchFamily="2" charset="-122"/>
                <a:ea typeface="宋体" panose="02010600030101010101" pitchFamily="2" charset="-122"/>
                <a:cs typeface="宋体" panose="02010600030101010101" pitchFamily="2" charset="-122"/>
              </a:rPr>
              <a:t>③</a:t>
            </a:r>
            <a:r>
              <a:rPr lang="zh-CN" altLang="en-US" sz="2800" b="1" u="sng">
                <a:latin typeface="宋体" panose="02010600030101010101" pitchFamily="2" charset="-122"/>
                <a:ea typeface="宋体" panose="02010600030101010101" pitchFamily="2" charset="-122"/>
                <a:cs typeface="宋体" panose="02010600030101010101" pitchFamily="2" charset="-122"/>
              </a:rPr>
              <a:t>考虑对社会的作用。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分析人物形象的社会意义，理解人物对当代社会的思想指导作用，以及分析人物形象的艺术价值给人们带来的某种启示，</a:t>
            </a:r>
            <a:r>
              <a:rPr lang="zh-CN" altLang="en-US" sz="2800">
                <a:latin typeface="宋体" panose="02010600030101010101" pitchFamily="2" charset="-122"/>
                <a:ea typeface="宋体" panose="02010600030101010101" pitchFamily="2" charset="-122"/>
                <a:cs typeface="宋体" panose="02010600030101010101" pitchFamily="2" charset="-122"/>
              </a:rPr>
              <a:t>这也是作品的真正写作意图。</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23875" y="1364615"/>
            <a:ext cx="10949940" cy="5147310"/>
          </a:xfrm>
          <a:prstGeom prst="rect">
            <a:avLst/>
          </a:prstGeom>
          <a:noFill/>
        </p:spPr>
        <p:txBody>
          <a:bodyPr wrap="square" rtlCol="0">
            <a:noAutofit/>
          </a:bodyPr>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a:t>
            </a:r>
            <a:r>
              <a:rPr lang="en-US" altLang="en-US" sz="2800" b="1">
                <a:latin typeface="宋体" panose="02010600030101010101" pitchFamily="2" charset="-122"/>
                <a:ea typeface="宋体" panose="02010600030101010101" pitchFamily="2" charset="-122"/>
                <a:cs typeface="宋体" panose="02010600030101010101" pitchFamily="2" charset="-122"/>
              </a:rPr>
              <a:t>①</a:t>
            </a:r>
            <a:r>
              <a:rPr lang="zh-CN" altLang="en-US" sz="2800" b="1" u="sng">
                <a:latin typeface="宋体" panose="02010600030101010101" pitchFamily="2" charset="-122"/>
                <a:ea typeface="宋体" panose="02010600030101010101" pitchFamily="2" charset="-122"/>
                <a:cs typeface="宋体" panose="02010600030101010101" pitchFamily="2" charset="-122"/>
              </a:rPr>
              <a:t>牵线搭桥，关联情节。</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在一些小说中，主要人物的一举一动、一颦一笑，往往从次要人物的眼睛里看出来；对人物的感受、评论，往往从次要人物的嘴里说出来</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通过次要人物的见闻，把故事的相关情节自然地融合到一起，推动情节发展</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他们主要担当特定的角色，起到一定的叙事作用。</a:t>
            </a:r>
            <a:r>
              <a:rPr lang="en-US" altLang="en-US" sz="2800">
                <a:latin typeface="宋体" panose="02010600030101010101" pitchFamily="2" charset="-122"/>
                <a:ea typeface="宋体" panose="02010600030101010101" pitchFamily="2" charset="-122"/>
                <a:cs typeface="宋体" panose="02010600030101010101" pitchFamily="2" charset="-122"/>
                <a:sym typeface="+mn-ea"/>
              </a:rPr>
              <a:t> </a:t>
            </a:r>
            <a:endParaRPr lang="en-US" altLang="en-US" sz="2800" b="1" u="sng">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sym typeface="+mn-ea"/>
              </a:rPr>
              <a:t>   </a:t>
            </a:r>
            <a:r>
              <a:rPr lang="en-US" altLang="en-US" sz="2800" b="1">
                <a:latin typeface="宋体" panose="02010600030101010101" pitchFamily="2" charset="-122"/>
                <a:ea typeface="宋体" panose="02010600030101010101" pitchFamily="2" charset="-122"/>
                <a:cs typeface="宋体" panose="02010600030101010101" pitchFamily="2" charset="-122"/>
                <a:sym typeface="+mn-ea"/>
              </a:rPr>
              <a:t> ②</a:t>
            </a:r>
            <a:r>
              <a:rPr lang="zh-CN" altLang="en-US" sz="2800" b="1" u="sng">
                <a:latin typeface="宋体" panose="02010600030101010101" pitchFamily="2" charset="-122"/>
                <a:ea typeface="宋体" panose="02010600030101010101" pitchFamily="2" charset="-122"/>
                <a:cs typeface="宋体" panose="02010600030101010101" pitchFamily="2" charset="-122"/>
                <a:sym typeface="+mn-ea"/>
              </a:rPr>
              <a:t>侧面衬托，个性鲜明。</a:t>
            </a:r>
            <a:endParaRPr lang="zh-CN" altLang="en-US" sz="2800" b="1" u="sng">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侧面衬托，就是通过对其他人物、事件的叙述和描写，来衬托主要人物。</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193800" y="514985"/>
            <a:ext cx="622427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2.</a:t>
            </a:r>
            <a:r>
              <a:rPr lang="zh-CN" altLang="en-US" sz="3200" b="1" dirty="0">
                <a:solidFill>
                  <a:srgbClr val="E81818"/>
                </a:solidFill>
                <a:latin typeface="黑体" panose="02010609060101010101" charset="-122"/>
                <a:ea typeface="黑体" panose="02010609060101010101" charset="-122"/>
                <a:cs typeface="黑体" panose="02010609060101010101" charset="-122"/>
              </a:rPr>
              <a:t>次要人物的作用及其分析角度</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36270" y="935990"/>
            <a:ext cx="10919460" cy="5357495"/>
          </a:xfrm>
          <a:prstGeom prst="rect">
            <a:avLst/>
          </a:prstGeom>
          <a:noFill/>
        </p:spPr>
        <p:txBody>
          <a:bodyPr wrap="square" rtlCol="0">
            <a:noAutofit/>
          </a:bodyPr>
          <a:p>
            <a:pPr algn="just">
              <a:lnSpc>
                <a:spcPct val="150000"/>
              </a:lnSpc>
              <a:spcBef>
                <a:spcPts val="0"/>
              </a:spcBef>
              <a:spcAft>
                <a:spcPts val="0"/>
              </a:spcAft>
            </a:pPr>
            <a:r>
              <a:rPr lang="en-US" altLang="en-US" sz="2800" b="1">
                <a:latin typeface="宋体" panose="02010600030101010101" pitchFamily="2" charset="-122"/>
                <a:ea typeface="宋体" panose="02010600030101010101" pitchFamily="2" charset="-122"/>
                <a:cs typeface="宋体" panose="02010600030101010101" pitchFamily="2" charset="-122"/>
              </a:rPr>
              <a:t>    ③</a:t>
            </a:r>
            <a:r>
              <a:rPr lang="zh-CN" altLang="en-US" sz="2800" b="1" u="sng">
                <a:latin typeface="宋体" panose="02010600030101010101" pitchFamily="2" charset="-122"/>
                <a:ea typeface="宋体" panose="02010600030101010101" pitchFamily="2" charset="-122"/>
                <a:cs typeface="宋体" panose="02010600030101010101" pitchFamily="2" charset="-122"/>
              </a:rPr>
              <a:t>渲染气氛，奠定基调。</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很多小说中次要人物的出现为主要人物的活动提供了具体环境，起到了渲染气氛、奠定感情基调的作用</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渲染气氛的次要人物多是群体人物。</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b="1">
                <a:latin typeface="宋体" panose="02010600030101010101" pitchFamily="2" charset="-122"/>
                <a:ea typeface="宋体" panose="02010600030101010101" pitchFamily="2" charset="-122"/>
                <a:cs typeface="宋体" panose="02010600030101010101" pitchFamily="2" charset="-122"/>
                <a:sym typeface="+mn-ea"/>
              </a:rPr>
              <a:t>    ④</a:t>
            </a:r>
            <a:r>
              <a:rPr lang="zh-CN" altLang="en-US" sz="2800" b="1" u="sng">
                <a:latin typeface="宋体" panose="02010600030101010101" pitchFamily="2" charset="-122"/>
                <a:ea typeface="宋体" panose="02010600030101010101" pitchFamily="2" charset="-122"/>
                <a:cs typeface="宋体" panose="02010600030101010101" pitchFamily="2" charset="-122"/>
                <a:sym typeface="+mn-ea"/>
              </a:rPr>
              <a:t>揭示主题，增添魅力。</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小说中的次要人物不只和主要人物息息相关，也和作品的主题思想血肉相连</a:t>
            </a:r>
            <a:r>
              <a:rPr 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也就是说，次要人物的设置是为主要人物服务的，更是为揭示小说主题服务的。</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21030" y="2135505"/>
            <a:ext cx="10949940" cy="330454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如果小说中引入特别重要的物件，其基本作用不外乎以下三点：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突出人物性格。</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揭示</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深化主题。</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有时反复出现，串起相关情节，从而成为文章的线索，</a:t>
            </a:r>
            <a:r>
              <a:rPr lang="zh-CN" altLang="en-US" sz="2800">
                <a:latin typeface="宋体" panose="02010600030101010101" pitchFamily="2" charset="-122"/>
                <a:ea typeface="宋体" panose="02010600030101010101" pitchFamily="2" charset="-122"/>
                <a:cs typeface="宋体" panose="02010600030101010101" pitchFamily="2" charset="-122"/>
              </a:rPr>
              <a:t>兼有使结构更加严谨的作用。</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238885" y="1131570"/>
            <a:ext cx="622427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3.</a:t>
            </a:r>
            <a:r>
              <a:rPr lang="zh-CN" altLang="en-US" sz="3200" b="1" dirty="0">
                <a:solidFill>
                  <a:srgbClr val="E81818"/>
                </a:solidFill>
                <a:latin typeface="黑体" panose="02010609060101010101" charset="-122"/>
                <a:ea typeface="黑体" panose="02010609060101010101" charset="-122"/>
                <a:cs typeface="黑体" panose="02010609060101010101" charset="-122"/>
              </a:rPr>
              <a:t>物象的作用及其分析角度</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478915" y="2285365"/>
            <a:ext cx="9265285" cy="2553335"/>
          </a:xfrm>
          <a:prstGeom prst="rect">
            <a:avLst/>
          </a:prstGeom>
          <a:noFill/>
        </p:spPr>
        <p:txBody>
          <a:bodyPr wrap="square" rtlCol="0">
            <a:spAutoFit/>
            <a:scene3d>
              <a:camera prst="orthographicFront"/>
              <a:lightRig rig="threePt" dir="t"/>
            </a:scene3d>
          </a:bodyPr>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第</a:t>
            </a: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二部分</a:t>
            </a:r>
            <a:r>
              <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 </a:t>
            </a:r>
            <a:endPar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课程</a:t>
            </a: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达标训练</a:t>
            </a:r>
            <a:endPar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rPr>
              <a:t>3</a:t>
            </a:r>
            <a:endPar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853690" y="2445385"/>
            <a:ext cx="6647180" cy="2306955"/>
          </a:xfrm>
          <a:prstGeom prst="rect">
            <a:avLst/>
          </a:prstGeom>
        </p:spPr>
        <p:txBody>
          <a:bodyPr wrap="square">
            <a:spAutoFit/>
          </a:bodyPr>
          <a:lstStyle/>
          <a:p>
            <a:pPr algn="ct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小说阅读的环境描写作用题</a:t>
            </a:r>
            <a:endPar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268730" y="509905"/>
            <a:ext cx="6487795" cy="706755"/>
          </a:xfrm>
          <a:prstGeom prst="rect">
            <a:avLst/>
          </a:prstGeom>
          <a:noFill/>
        </p:spPr>
        <p:txBody>
          <a:bodyPr wrap="square" rtlCol="0">
            <a:spAutoFit/>
          </a:bodyPr>
          <a:lstStyle/>
          <a:p>
            <a:pPr algn="just"/>
            <a:r>
              <a:rPr lang="zh-CN" altLang="en-US" sz="4000" b="1" dirty="0">
                <a:solidFill>
                  <a:schemeClr val="accent1">
                    <a:lumMod val="50000"/>
                  </a:schemeClr>
                </a:solidFill>
                <a:latin typeface="微软雅黑" panose="020B0503020204020204" charset="-122"/>
                <a:ea typeface="微软雅黑" panose="020B0503020204020204" charset="-122"/>
                <a:sym typeface="微软雅黑" panose="020B0503020204020204" charset="-122"/>
              </a:rPr>
              <a:t>三、小说阅读的情节类型题</a:t>
            </a:r>
            <a:endParaRPr lang="zh-CN" altLang="en-US" sz="4000" b="1" dirty="0">
              <a:solidFill>
                <a:schemeClr val="accent1">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918325" y="64198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948055" y="2073910"/>
            <a:ext cx="10370185" cy="341503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环境描写指对人物活动的环境和事情发生的背景作描写</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环境描写分为</a:t>
            </a:r>
            <a:r>
              <a:rPr lang="zh-CN" altLang="en-US" sz="2800" b="1" u="sng">
                <a:latin typeface="宋体" panose="02010600030101010101" pitchFamily="2" charset="-122"/>
                <a:ea typeface="宋体" panose="02010600030101010101" pitchFamily="2" charset="-122"/>
                <a:cs typeface="宋体" panose="02010600030101010101" pitchFamily="2" charset="-122"/>
              </a:rPr>
              <a:t>自然环境描写</a:t>
            </a:r>
            <a:r>
              <a:rPr lang="zh-CN" altLang="en-US" sz="2800">
                <a:latin typeface="宋体" panose="02010600030101010101" pitchFamily="2" charset="-122"/>
                <a:ea typeface="宋体" panose="02010600030101010101" pitchFamily="2" charset="-122"/>
                <a:cs typeface="宋体" panose="02010600030101010101" pitchFamily="2" charset="-122"/>
              </a:rPr>
              <a:t>和</a:t>
            </a:r>
            <a:r>
              <a:rPr lang="zh-CN" altLang="en-US" sz="2800" b="1" u="sng">
                <a:latin typeface="宋体" panose="02010600030101010101" pitchFamily="2" charset="-122"/>
                <a:ea typeface="宋体" panose="02010600030101010101" pitchFamily="2" charset="-122"/>
                <a:cs typeface="宋体" panose="02010600030101010101" pitchFamily="2" charset="-122"/>
              </a:rPr>
              <a:t>社会环境描写</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自然环境描写是指对人物活动的时间、地点、季节、气候及花鸟虫鱼等的描写</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社会环境描写是指对人物活动的具体背景</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处所、氛围以及人际关系等作描写。</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074420" y="517525"/>
            <a:ext cx="584136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一）自然环境描写的作用</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057900" y="64198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948055" y="1903730"/>
            <a:ext cx="10370185" cy="4114165"/>
          </a:xfrm>
          <a:prstGeom prst="rect">
            <a:avLst/>
          </a:prstGeom>
          <a:noFill/>
        </p:spPr>
        <p:txBody>
          <a:bodyPr wrap="square" rtlCol="0">
            <a:noAutofit/>
          </a:bodyPr>
          <a:p>
            <a:pPr lvl="2"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点明故事发生的时间、节令、地点、社会背景。</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交代人物活动的背景。</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烘托人物心情，塑造人物性格。</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渲染气氛，奠定基调，为刻画人物作铺垫。</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结构上，为下文作铺垫，推动故事情节的发展。</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深化作品主题。</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045210" y="509905"/>
            <a:ext cx="5841365" cy="645160"/>
          </a:xfrm>
          <a:prstGeom prst="rect">
            <a:avLst/>
          </a:prstGeom>
          <a:noFill/>
        </p:spPr>
        <p:txBody>
          <a:bodyPr wrap="square" rtlCol="0">
            <a:spAutoFit/>
          </a:bodyPr>
          <a:lstStyle/>
          <a:p>
            <a:pPr algn="just"/>
            <a:r>
              <a:rPr 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社会环境描写的作用</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028690" y="64198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910590" y="2958465"/>
            <a:ext cx="10370185" cy="152527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既有自然环境描写的作用，</a:t>
            </a:r>
            <a:r>
              <a:rPr lang="zh-CN" altLang="en-US" sz="2800">
                <a:latin typeface="宋体" panose="02010600030101010101" pitchFamily="2" charset="-122"/>
                <a:ea typeface="宋体" panose="02010600030101010101" pitchFamily="2" charset="-122"/>
                <a:cs typeface="宋体" panose="02010600030101010101" pitchFamily="2" charset="-122"/>
              </a:rPr>
              <a:t>又有交代时代背景、社会习俗、思想观念等的作用。</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rPr>
              <a:t>4</a:t>
            </a:r>
            <a:endPar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853690" y="2445385"/>
            <a:ext cx="6647180" cy="2306955"/>
          </a:xfrm>
          <a:prstGeom prst="rect">
            <a:avLst/>
          </a:prstGeom>
        </p:spPr>
        <p:txBody>
          <a:bodyPr wrap="square">
            <a:spAutoFit/>
          </a:bodyPr>
          <a:lstStyle/>
          <a:p>
            <a:pPr algn="ct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小说阅读的标题含义和作用题</a:t>
            </a:r>
            <a:endPar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029970" y="509905"/>
            <a:ext cx="4895215" cy="645160"/>
          </a:xfrm>
          <a:prstGeom prst="rect">
            <a:avLst/>
          </a:prstGeom>
          <a:noFill/>
        </p:spPr>
        <p:txBody>
          <a:bodyPr wrap="square" rtlCol="0">
            <a:spAutoFit/>
          </a:bodyPr>
          <a:lstStyle/>
          <a:p>
            <a:pPr algn="just"/>
            <a:r>
              <a:rPr 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（一）</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小说标题的含义</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5123815" y="64198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910590" y="2580005"/>
            <a:ext cx="10370185" cy="224790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要考虑小说标题的双重含义，一般指表层含义和深层含义</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小说标题的表层含义指小说标题字面上的意思，深层含义是指标题的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潜台词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根据标题所使用的修辞手法或主题进行分析。</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000760" y="509905"/>
            <a:ext cx="5841365" cy="645160"/>
          </a:xfrm>
          <a:prstGeom prst="rect">
            <a:avLst/>
          </a:prstGeom>
          <a:noFill/>
        </p:spPr>
        <p:txBody>
          <a:bodyPr wrap="square" rtlCol="0">
            <a:spAutoFit/>
          </a:bodyPr>
          <a:lstStyle/>
          <a:p>
            <a:pPr algn="just"/>
            <a:r>
              <a:rPr 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小说标题的作用</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5103495" y="64198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1000760" y="1405255"/>
            <a:ext cx="10370185" cy="5122545"/>
          </a:xfrm>
          <a:prstGeom prst="rect">
            <a:avLst/>
          </a:prstGeom>
          <a:noFill/>
        </p:spPr>
        <p:txBody>
          <a:bodyPr wrap="square" rtlCol="0">
            <a:noAutofit/>
          </a:bodyPr>
          <a:p>
            <a:pPr lvl="2"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交代文章主要内容。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交代故事发生的环境。</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点明行文线索或感情线索。</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确定文章描写对象，确定文章的感情基调。</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设置悬念，吸引读者。</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揭示（暗示）文章主旨。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富有哲理，引人思考。</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运用艺术手法，生动形象地揭示某道理，意蕴丰富。</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rPr>
              <a:t>5</a:t>
            </a:r>
            <a:endPar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853690" y="2445385"/>
            <a:ext cx="6647180" cy="2306955"/>
          </a:xfrm>
          <a:prstGeom prst="rect">
            <a:avLst/>
          </a:prstGeom>
        </p:spPr>
        <p:txBody>
          <a:bodyPr wrap="square">
            <a:spAutoFit/>
          </a:bodyPr>
          <a:lstStyle/>
          <a:p>
            <a:pPr algn="ct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小说阅读的词句赏析题</a:t>
            </a:r>
            <a:endPar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146175" y="509905"/>
            <a:ext cx="6436360" cy="706755"/>
          </a:xfrm>
          <a:prstGeom prst="rect">
            <a:avLst/>
          </a:prstGeom>
          <a:noFill/>
        </p:spPr>
        <p:txBody>
          <a:bodyPr wrap="square" rtlCol="0">
            <a:spAutoFit/>
          </a:bodyPr>
          <a:lstStyle/>
          <a:p>
            <a:pPr algn="just"/>
            <a:r>
              <a:rPr lang="zh-CN" altLang="en-US" sz="4000" b="1" dirty="0">
                <a:solidFill>
                  <a:schemeClr val="accent1">
                    <a:lumMod val="50000"/>
                  </a:schemeClr>
                </a:solidFill>
                <a:latin typeface="微软雅黑" panose="020B0503020204020204" charset="-122"/>
                <a:ea typeface="微软雅黑" panose="020B0503020204020204" charset="-122"/>
                <a:sym typeface="微软雅黑" panose="020B0503020204020204" charset="-122"/>
              </a:rPr>
              <a:t>五、小说阅读的词句赏析题</a:t>
            </a:r>
            <a:endParaRPr lang="zh-CN" altLang="en-US" sz="4000" b="1" dirty="0">
              <a:solidFill>
                <a:schemeClr val="accent1">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724650" y="64198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910590" y="2958465"/>
            <a:ext cx="10370185" cy="152527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词句赏析可从修辞的角度</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人物描写方法的角度、词性的角度和句式的角度进行。</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rPr>
              <a:t>6</a:t>
            </a:r>
            <a:endPar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853690" y="2445385"/>
            <a:ext cx="6647180" cy="2306955"/>
          </a:xfrm>
          <a:prstGeom prst="rect">
            <a:avLst/>
          </a:prstGeom>
        </p:spPr>
        <p:txBody>
          <a:bodyPr wrap="square">
            <a:spAutoFit/>
          </a:bodyPr>
          <a:lstStyle/>
          <a:p>
            <a:pPr algn="ct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小说阅读的表现手法分析题</a:t>
            </a:r>
            <a:endPar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593850" y="2355215"/>
            <a:ext cx="9265285" cy="1198880"/>
          </a:xfrm>
          <a:prstGeom prst="rect">
            <a:avLst/>
          </a:prstGeom>
          <a:noFill/>
        </p:spPr>
        <p:txBody>
          <a:bodyPr wrap="square" rtlCol="0">
            <a:spAutoFit/>
          </a:bodyPr>
          <a:p>
            <a:pPr algn="ct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第二节</a:t>
            </a:r>
            <a:r>
              <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 </a:t>
            </a: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现代文阅读</a:t>
            </a:r>
            <a:endPar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34" name="文本框 33"/>
          <p:cNvSpPr txBox="1"/>
          <p:nvPr/>
        </p:nvSpPr>
        <p:spPr>
          <a:xfrm>
            <a:off x="768350" y="4247515"/>
            <a:ext cx="10813415" cy="829945"/>
          </a:xfrm>
          <a:prstGeom prst="rect">
            <a:avLst/>
          </a:prstGeom>
          <a:noFill/>
        </p:spPr>
        <p:txBody>
          <a:bodyPr wrap="square" rtlCol="0">
            <a:spAutoFit/>
          </a:bodyPr>
          <a:p>
            <a:pPr algn="ctr"/>
            <a:r>
              <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专题二</a:t>
            </a:r>
            <a:r>
              <a:rPr lang="en-US" altLang="zh-CN"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 </a:t>
            </a:r>
            <a:r>
              <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小说阅读</a:t>
            </a:r>
            <a:endPar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134110" y="509905"/>
            <a:ext cx="7747635" cy="706755"/>
          </a:xfrm>
          <a:prstGeom prst="rect">
            <a:avLst/>
          </a:prstGeom>
          <a:noFill/>
        </p:spPr>
        <p:txBody>
          <a:bodyPr wrap="square" rtlCol="0">
            <a:spAutoFit/>
          </a:bodyPr>
          <a:lstStyle/>
          <a:p>
            <a:pPr algn="just"/>
            <a:r>
              <a:rPr lang="zh-CN" altLang="en-US" sz="4000" b="1" dirty="0">
                <a:solidFill>
                  <a:schemeClr val="accent1">
                    <a:lumMod val="50000"/>
                  </a:schemeClr>
                </a:solidFill>
                <a:latin typeface="微软雅黑" panose="020B0503020204020204" charset="-122"/>
                <a:ea typeface="微软雅黑" panose="020B0503020204020204" charset="-122"/>
                <a:sym typeface="微软雅黑" panose="020B0503020204020204" charset="-122"/>
              </a:rPr>
              <a:t>六、小说阅读的表现手法分析题</a:t>
            </a:r>
            <a:endParaRPr lang="zh-CN" altLang="en-US" sz="4000" b="1" dirty="0">
              <a:solidFill>
                <a:schemeClr val="accent1">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7787005" y="64198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910590" y="2211070"/>
            <a:ext cx="10370185" cy="259016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表现手法从广义上来讲也就是作者在行文措辞和表达思想感情时所使用的特殊的语句组织方式。</a:t>
            </a:r>
            <a:r>
              <a:rPr lang="zh-CN" altLang="en-US" sz="2800">
                <a:latin typeface="宋体" panose="02010600030101010101" pitchFamily="2" charset="-122"/>
                <a:ea typeface="宋体" panose="02010600030101010101" pitchFamily="2" charset="-122"/>
                <a:cs typeface="宋体" panose="02010600030101010101" pitchFamily="2" charset="-122"/>
              </a:rPr>
              <a:t>分析一篇作品，</a:t>
            </a:r>
            <a:r>
              <a:rPr lang="zh-CN" altLang="en-US" sz="2800">
                <a:latin typeface="宋体" panose="02010600030101010101" pitchFamily="2" charset="-122"/>
                <a:ea typeface="宋体" panose="02010600030101010101" pitchFamily="2" charset="-122"/>
                <a:cs typeface="宋体" panose="02010600030101010101" pitchFamily="2" charset="-122"/>
              </a:rPr>
              <a:t>具体可以由点到面地来抓它的特殊表现方式。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了解常见表现手法的种类及概念：</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116330" y="509905"/>
            <a:ext cx="2683510" cy="645160"/>
          </a:xfrm>
          <a:prstGeom prst="rect">
            <a:avLst/>
          </a:prstGeom>
          <a:noFill/>
        </p:spPr>
        <p:txBody>
          <a:bodyPr wrap="square" rtlCol="0">
            <a:spAutoFit/>
          </a:bodyPr>
          <a:lstStyle/>
          <a:p>
            <a:pPr algn="just"/>
            <a:r>
              <a:rPr 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（一）</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伏笔</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2941955" y="64198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910590" y="2752090"/>
            <a:ext cx="10370185" cy="224790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伏笔是文学创作中叙事的一种手法，就是上文看似无关紧要的事或者物，对下文将要出现的人物或事件预先做的某种提示或暗示，或者说是</a:t>
            </a:r>
            <a:r>
              <a:rPr lang="zh-CN" altLang="en-US" sz="2800" b="1" u="sng">
                <a:latin typeface="宋体" panose="02010600030101010101" pitchFamily="2" charset="-122"/>
                <a:ea typeface="宋体" panose="02010600030101010101" pitchFamily="2" charset="-122"/>
                <a:cs typeface="宋体" panose="02010600030101010101" pitchFamily="2" charset="-122"/>
              </a:rPr>
              <a:t>前文为后文情节埋伏的线索</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633220" y="1758315"/>
            <a:ext cx="1612900" cy="548005"/>
          </a:xfrm>
          <a:prstGeom prst="rect">
            <a:avLst/>
          </a:prstGeom>
          <a:noFill/>
        </p:spPr>
        <p:txBody>
          <a:bodyPr wrap="square" rtlCol="0">
            <a:noAutofit/>
          </a:bodyPr>
          <a:p>
            <a:r>
              <a:rPr lang="en-US" sz="3200" b="1" dirty="0">
                <a:solidFill>
                  <a:srgbClr val="E81818"/>
                </a:solidFill>
                <a:latin typeface="黑体" panose="02010609060101010101" charset="-122"/>
                <a:ea typeface="黑体" panose="02010609060101010101" charset="-122"/>
                <a:cs typeface="黑体" panose="02010609060101010101" charset="-122"/>
              </a:rPr>
              <a:t>1.</a:t>
            </a:r>
            <a:r>
              <a:rPr lang="zh-CN" altLang="en-US" sz="3200" b="1" dirty="0">
                <a:solidFill>
                  <a:srgbClr val="E81818"/>
                </a:solidFill>
                <a:latin typeface="黑体" panose="02010609060101010101" charset="-122"/>
                <a:ea typeface="黑体" panose="02010609060101010101" charset="-122"/>
                <a:cs typeface="黑体" panose="02010609060101010101" charset="-122"/>
              </a:rPr>
              <a:t>概念</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911225" y="2052955"/>
            <a:ext cx="10370185" cy="392430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有伏必应</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如果你在开头提到了枪，那么在第二或第三段就要提到开枪，不伏不应是败笔，</a:t>
            </a:r>
            <a:r>
              <a:rPr lang="zh-CN" altLang="en-US" sz="2800">
                <a:latin typeface="宋体" panose="02010600030101010101" pitchFamily="2" charset="-122"/>
                <a:ea typeface="宋体" panose="02010600030101010101" pitchFamily="2" charset="-122"/>
                <a:cs typeface="宋体" panose="02010600030101010101" pitchFamily="2" charset="-122"/>
              </a:rPr>
              <a:t>只伏不应同样也是败笔。</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伏笔要伏得巧妙，切忌刻意</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显露。</a:t>
            </a:r>
            <a:r>
              <a:rPr lang="zh-CN" altLang="en-US" sz="2800">
                <a:latin typeface="宋体" panose="02010600030101010101" pitchFamily="2" charset="-122"/>
                <a:ea typeface="宋体" panose="02010600030101010101" pitchFamily="2" charset="-122"/>
                <a:cs typeface="宋体" panose="02010600030101010101" pitchFamily="2" charset="-122"/>
              </a:rPr>
              <a:t>伏笔一般要做到别人无法轻易觉察到，做到如风行水上，</a:t>
            </a:r>
            <a:r>
              <a:rPr lang="zh-CN" altLang="en-US" sz="2800">
                <a:latin typeface="宋体" panose="02010600030101010101" pitchFamily="2" charset="-122"/>
                <a:ea typeface="宋体" panose="02010600030101010101" pitchFamily="2" charset="-122"/>
                <a:cs typeface="宋体" panose="02010600030101010101" pitchFamily="2" charset="-122"/>
              </a:rPr>
              <a:t>自然成文。</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b="1" u="sng">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伏与应不宜前后紧贴</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如果伏笔前后贴得过近，会使文章显得呆板，</a:t>
            </a:r>
            <a:r>
              <a:rPr lang="zh-CN" altLang="en-US" sz="2800">
                <a:latin typeface="宋体" panose="02010600030101010101" pitchFamily="2" charset="-122"/>
                <a:ea typeface="宋体" panose="02010600030101010101" pitchFamily="2" charset="-122"/>
                <a:cs typeface="宋体" panose="02010600030101010101" pitchFamily="2" charset="-122"/>
              </a:rPr>
              <a:t>读起来反而显得枯燥。</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701165" y="1005840"/>
            <a:ext cx="161290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2.</a:t>
            </a:r>
            <a:r>
              <a:rPr lang="zh-CN" altLang="en-US" sz="3200" b="1" dirty="0">
                <a:solidFill>
                  <a:srgbClr val="E81818"/>
                </a:solidFill>
                <a:latin typeface="黑体" panose="02010609060101010101" charset="-122"/>
                <a:ea typeface="黑体" panose="02010609060101010101" charset="-122"/>
                <a:cs typeface="黑体" panose="02010609060101010101" charset="-122"/>
              </a:rPr>
              <a:t>特点</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910590" y="2841625"/>
            <a:ext cx="10370185" cy="224790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交代含蓄，使文章结构严密紧凑，让读者看到下文时，</a:t>
            </a:r>
            <a:r>
              <a:rPr lang="zh-CN" altLang="en-US" sz="2800">
                <a:latin typeface="宋体" panose="02010600030101010101" pitchFamily="2" charset="-122"/>
                <a:ea typeface="宋体" panose="02010600030101010101" pitchFamily="2" charset="-122"/>
                <a:cs typeface="宋体" panose="02010600030101010101" pitchFamily="2" charset="-122"/>
              </a:rPr>
              <a:t>不至于产生突兀、疑惑之感。</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有助于全文达到结构严谨</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情节发展合理的效果。</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618615" y="1758315"/>
            <a:ext cx="161290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3.</a:t>
            </a:r>
            <a:r>
              <a:rPr lang="zh-CN" altLang="en-US" sz="3200" b="1" dirty="0">
                <a:solidFill>
                  <a:srgbClr val="E81818"/>
                </a:solidFill>
                <a:latin typeface="黑体" panose="02010609060101010101" charset="-122"/>
                <a:ea typeface="黑体" panose="02010609060101010101" charset="-122"/>
                <a:cs typeface="黑体" panose="02010609060101010101" charset="-122"/>
              </a:rPr>
              <a:t>作用</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784860" y="504190"/>
            <a:ext cx="2676525" cy="645160"/>
          </a:xfrm>
          <a:prstGeom prst="rect">
            <a:avLst/>
          </a:prstGeom>
          <a:noFill/>
        </p:spPr>
        <p:txBody>
          <a:bodyPr wrap="square" rtlCol="0">
            <a:spAutoFit/>
          </a:bodyPr>
          <a:lstStyle/>
          <a:p>
            <a:pPr algn="just"/>
            <a:r>
              <a:rPr 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a:t>
            </a:r>
            <a:r>
              <a:rPr 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铺垫</a:t>
            </a:r>
            <a:endParaRPr 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2647315" y="64198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910590" y="2266315"/>
            <a:ext cx="10370185" cy="189611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铺垫是在一个人物出场前或者一个事件发生前，预先布置局势，安排一些情节场景作为征兆，制造气氛</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指事物发展过程中的前期准备工作。</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459865" y="1578610"/>
            <a:ext cx="1612900" cy="548005"/>
          </a:xfrm>
          <a:prstGeom prst="rect">
            <a:avLst/>
          </a:prstGeom>
          <a:noFill/>
        </p:spPr>
        <p:txBody>
          <a:bodyPr wrap="square" rtlCol="0">
            <a:noAutofit/>
          </a:bodyPr>
          <a:p>
            <a:r>
              <a:rPr lang="en-US" sz="3200" b="1" dirty="0">
                <a:solidFill>
                  <a:srgbClr val="E81818"/>
                </a:solidFill>
                <a:latin typeface="黑体" panose="02010609060101010101" charset="-122"/>
                <a:ea typeface="黑体" panose="02010609060101010101" charset="-122"/>
                <a:cs typeface="黑体" panose="02010609060101010101" charset="-122"/>
              </a:rPr>
              <a:t>1.</a:t>
            </a:r>
            <a:r>
              <a:rPr lang="zh-CN" altLang="en-US" sz="3200" b="1" dirty="0">
                <a:solidFill>
                  <a:srgbClr val="E81818"/>
                </a:solidFill>
                <a:latin typeface="黑体" panose="02010609060101010101" charset="-122"/>
                <a:ea typeface="黑体" panose="02010609060101010101" charset="-122"/>
                <a:cs typeface="黑体" panose="02010609060101010101" charset="-122"/>
              </a:rPr>
              <a:t>概念</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459865" y="4504055"/>
            <a:ext cx="161290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2.</a:t>
            </a:r>
            <a:r>
              <a:rPr lang="zh-CN" altLang="en-US" sz="3200" b="1" dirty="0">
                <a:solidFill>
                  <a:srgbClr val="E81818"/>
                </a:solidFill>
                <a:latin typeface="黑体" panose="02010609060101010101" charset="-122"/>
                <a:ea typeface="黑体" panose="02010609060101010101" charset="-122"/>
                <a:cs typeface="黑体" panose="02010609060101010101" charset="-122"/>
              </a:rPr>
              <a:t>作用</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784860" y="5109845"/>
            <a:ext cx="10370185" cy="141795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衬托行将来临的事物。</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渲染气氛，</a:t>
            </a:r>
            <a:r>
              <a:rPr lang="zh-CN" altLang="en-US" sz="2800">
                <a:latin typeface="宋体" panose="02010600030101010101" pitchFamily="2" charset="-122"/>
                <a:ea typeface="宋体" panose="02010600030101010101" pitchFamily="2" charset="-122"/>
                <a:cs typeface="宋体" panose="02010600030101010101" pitchFamily="2" charset="-122"/>
              </a:rPr>
              <a:t>大大增强作品的吸引力。</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10590" y="509905"/>
            <a:ext cx="3100705" cy="645160"/>
          </a:xfrm>
          <a:prstGeom prst="rect">
            <a:avLst/>
          </a:prstGeom>
          <a:noFill/>
        </p:spPr>
        <p:txBody>
          <a:bodyPr wrap="square" rtlCol="0">
            <a:spAutoFit/>
          </a:bodyPr>
          <a:lstStyle/>
          <a:p>
            <a:pPr algn="just"/>
            <a:r>
              <a:rPr 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（三）</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对比</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endPar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2710180" y="63436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859155" y="2780665"/>
            <a:ext cx="10370185" cy="283464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对比手法是文学创作中常用的一种表现手法，是</a:t>
            </a:r>
            <a:r>
              <a:rPr lang="zh-CN" altLang="en-US" sz="2800" b="1" u="sng">
                <a:latin typeface="宋体" panose="02010600030101010101" pitchFamily="2" charset="-122"/>
                <a:ea typeface="宋体" panose="02010600030101010101" pitchFamily="2" charset="-122"/>
                <a:cs typeface="宋体" panose="02010600030101010101" pitchFamily="2" charset="-122"/>
              </a:rPr>
              <a:t>把对立的意思或事物或事物的两个方面放在一起作比较，让读者在比较中分清好坏、辨别是非</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运用这种手法，有利于充分显示事物的矛盾，突出被表现事物的本质特征，</a:t>
            </a:r>
            <a:r>
              <a:rPr lang="zh-CN" altLang="en-US" sz="2800">
                <a:latin typeface="宋体" panose="02010600030101010101" pitchFamily="2" charset="-122"/>
                <a:ea typeface="宋体" panose="02010600030101010101" pitchFamily="2" charset="-122"/>
                <a:cs typeface="宋体" panose="02010600030101010101" pitchFamily="2" charset="-122"/>
              </a:rPr>
              <a:t>加强文章的艺术效果和感染力。</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551940" y="1784350"/>
            <a:ext cx="1612900" cy="548005"/>
          </a:xfrm>
          <a:prstGeom prst="rect">
            <a:avLst/>
          </a:prstGeom>
          <a:noFill/>
        </p:spPr>
        <p:txBody>
          <a:bodyPr wrap="square" rtlCol="0">
            <a:noAutofit/>
          </a:bodyPr>
          <a:p>
            <a:r>
              <a:rPr lang="en-US" sz="3200" b="1" dirty="0">
                <a:solidFill>
                  <a:srgbClr val="E81818"/>
                </a:solidFill>
                <a:latin typeface="黑体" panose="02010609060101010101" charset="-122"/>
                <a:ea typeface="黑体" panose="02010609060101010101" charset="-122"/>
                <a:cs typeface="黑体" panose="02010609060101010101" charset="-122"/>
              </a:rPr>
              <a:t>1.</a:t>
            </a:r>
            <a:r>
              <a:rPr lang="zh-CN" altLang="en-US" sz="3200" b="1" dirty="0">
                <a:solidFill>
                  <a:srgbClr val="E81818"/>
                </a:solidFill>
                <a:latin typeface="黑体" panose="02010609060101010101" charset="-122"/>
                <a:ea typeface="黑体" panose="02010609060101010101" charset="-122"/>
                <a:cs typeface="黑体" panose="02010609060101010101" charset="-122"/>
              </a:rPr>
              <a:t>概念</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917575" y="1414780"/>
            <a:ext cx="10370185" cy="201422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环境的对比。</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主要人物和次要人物的对比。</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主要人物的前后对比。</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656080" y="753110"/>
            <a:ext cx="161290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2.</a:t>
            </a:r>
            <a:r>
              <a:rPr lang="zh-CN" altLang="en-US" sz="3200" b="1" dirty="0">
                <a:solidFill>
                  <a:srgbClr val="E81818"/>
                </a:solidFill>
                <a:latin typeface="黑体" panose="02010609060101010101" charset="-122"/>
                <a:ea typeface="黑体" panose="02010609060101010101" charset="-122"/>
                <a:cs typeface="黑体" panose="02010609060101010101" charset="-122"/>
              </a:rPr>
              <a:t>类型</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656080" y="4012565"/>
            <a:ext cx="161290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3.</a:t>
            </a:r>
            <a:r>
              <a:rPr lang="zh-CN" altLang="en-US" sz="3200" b="1" dirty="0">
                <a:solidFill>
                  <a:srgbClr val="E81818"/>
                </a:solidFill>
                <a:latin typeface="黑体" panose="02010609060101010101" charset="-122"/>
                <a:ea typeface="黑体" panose="02010609060101010101" charset="-122"/>
                <a:cs typeface="黑体" panose="02010609060101010101" charset="-122"/>
              </a:rPr>
              <a:t>作用</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910590" y="4657090"/>
            <a:ext cx="10370185" cy="201422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反衬正方，突出其鲜明特征，</a:t>
            </a:r>
            <a:r>
              <a:rPr lang="zh-CN" altLang="en-US" sz="2800">
                <a:latin typeface="宋体" panose="02010600030101010101" pitchFamily="2" charset="-122"/>
                <a:ea typeface="宋体" panose="02010600030101010101" pitchFamily="2" charset="-122"/>
                <a:cs typeface="宋体" panose="02010600030101010101" pitchFamily="2" charset="-122"/>
              </a:rPr>
              <a:t>凸显主旨。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表现作者好恶褒贬。</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给读者深刻印象和启示。</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067435" y="382270"/>
            <a:ext cx="3138805" cy="645160"/>
          </a:xfrm>
          <a:prstGeom prst="rect">
            <a:avLst/>
          </a:prstGeom>
          <a:noFill/>
        </p:spPr>
        <p:txBody>
          <a:bodyPr wrap="square" rtlCol="0">
            <a:spAutoFit/>
          </a:bodyPr>
          <a:lstStyle/>
          <a:p>
            <a:pPr algn="just"/>
            <a:r>
              <a:rPr 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（四）</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衬托</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endPar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2869565" y="51752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910590" y="2903855"/>
            <a:ext cx="10370185" cy="201422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为了突出主要事物，用类似的事物或反面的、有差别的事物作陪衬，这种</a:t>
            </a:r>
            <a:r>
              <a:rPr lang="en-US" alt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烘云托月</a:t>
            </a:r>
            <a:r>
              <a:rPr lang="en-US" alt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的修辞手法叫衬托</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运用衬托手法，能突出主体或渲染主体，使之形象鲜明，</a:t>
            </a:r>
            <a:r>
              <a:rPr lang="zh-CN" altLang="en-US" sz="2800">
                <a:latin typeface="宋体" panose="02010600030101010101" pitchFamily="2" charset="-122"/>
                <a:ea typeface="宋体" panose="02010600030101010101" pitchFamily="2" charset="-122"/>
                <a:cs typeface="宋体" panose="02010600030101010101" pitchFamily="2" charset="-122"/>
              </a:rPr>
              <a:t>给人以深刻的感受。</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663700" y="1648460"/>
            <a:ext cx="161290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1.</a:t>
            </a:r>
            <a:r>
              <a:rPr lang="zh-CN" altLang="en-US" sz="3200" b="1" dirty="0">
                <a:solidFill>
                  <a:srgbClr val="E81818"/>
                </a:solidFill>
                <a:latin typeface="黑体" panose="02010609060101010101" charset="-122"/>
                <a:ea typeface="黑体" panose="02010609060101010101" charset="-122"/>
                <a:cs typeface="黑体" panose="02010609060101010101" charset="-122"/>
              </a:rPr>
              <a:t>概念</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95300" y="1414145"/>
            <a:ext cx="10741660" cy="257937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正衬：即</a:t>
            </a:r>
            <a:r>
              <a:rPr lang="zh-CN" altLang="en-US" sz="2800" b="1" u="sng">
                <a:latin typeface="宋体" panose="02010600030101010101" pitchFamily="2" charset="-122"/>
                <a:ea typeface="宋体" panose="02010600030101010101" pitchFamily="2" charset="-122"/>
                <a:cs typeface="宋体" panose="02010600030101010101" pitchFamily="2" charset="-122"/>
              </a:rPr>
              <a:t>用一种与本体事物一致的观点或景物</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从正面去陪衬、烘托本体事物。</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反衬：即</a:t>
            </a:r>
            <a:r>
              <a:rPr lang="zh-CN" altLang="en-US" sz="2800" b="1" u="sng">
                <a:latin typeface="宋体" panose="02010600030101010101" pitchFamily="2" charset="-122"/>
                <a:ea typeface="宋体" panose="02010600030101010101" pitchFamily="2" charset="-122"/>
                <a:cs typeface="宋体" panose="02010600030101010101" pitchFamily="2" charset="-122"/>
              </a:rPr>
              <a:t>用一种与本体事物相反或对立的观点、事物</a:t>
            </a:r>
            <a:r>
              <a:rPr lang="zh-CN" altLang="en-US" sz="2800">
                <a:latin typeface="宋体" panose="02010600030101010101" pitchFamily="2" charset="-122"/>
                <a:ea typeface="宋体" panose="02010600030101010101" pitchFamily="2" charset="-122"/>
                <a:cs typeface="宋体" panose="02010600030101010101" pitchFamily="2" charset="-122"/>
              </a:rPr>
              <a:t>从反面去陪衬、烘托本体事物。</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202055" y="753110"/>
            <a:ext cx="161290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2.</a:t>
            </a:r>
            <a:r>
              <a:rPr lang="zh-CN" altLang="en-US" sz="3200" b="1" dirty="0">
                <a:solidFill>
                  <a:srgbClr val="E81818"/>
                </a:solidFill>
                <a:latin typeface="黑体" panose="02010609060101010101" charset="-122"/>
                <a:ea typeface="黑体" panose="02010609060101010101" charset="-122"/>
                <a:cs typeface="黑体" panose="02010609060101010101" charset="-122"/>
              </a:rPr>
              <a:t>分类</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202055" y="4520565"/>
            <a:ext cx="161290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3.</a:t>
            </a:r>
            <a:r>
              <a:rPr lang="zh-CN" altLang="en-US" sz="3200" b="1" dirty="0">
                <a:solidFill>
                  <a:srgbClr val="E81818"/>
                </a:solidFill>
                <a:latin typeface="黑体" panose="02010609060101010101" charset="-122"/>
                <a:ea typeface="黑体" panose="02010609060101010101" charset="-122"/>
                <a:cs typeface="黑体" panose="02010609060101010101" charset="-122"/>
              </a:rPr>
              <a:t>作用</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495935" y="5147945"/>
            <a:ext cx="10741025" cy="132842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从侧面突出事物特征，</a:t>
            </a:r>
            <a:r>
              <a:rPr lang="zh-CN" altLang="en-US" sz="2800">
                <a:latin typeface="宋体" panose="02010600030101010101" pitchFamily="2" charset="-122"/>
                <a:ea typeface="宋体" panose="02010600030101010101" pitchFamily="2" charset="-122"/>
                <a:cs typeface="宋体" panose="02010600030101010101" pitchFamily="2" charset="-122"/>
              </a:rPr>
              <a:t>表现主旨。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表意委婉，含意隽永，耐人寻味，</a:t>
            </a:r>
            <a:r>
              <a:rPr lang="zh-CN" altLang="en-US" sz="2800">
                <a:latin typeface="宋体" panose="02010600030101010101" pitchFamily="2" charset="-122"/>
                <a:ea typeface="宋体" panose="02010600030101010101" pitchFamily="2" charset="-122"/>
                <a:cs typeface="宋体" panose="02010600030101010101" pitchFamily="2" charset="-122"/>
              </a:rPr>
              <a:t>启发读者联想、想象。</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653415" y="400685"/>
            <a:ext cx="2756535" cy="645160"/>
          </a:xfrm>
          <a:prstGeom prst="rect">
            <a:avLst/>
          </a:prstGeom>
          <a:noFill/>
        </p:spPr>
        <p:txBody>
          <a:bodyPr wrap="square" rtlCol="0">
            <a:spAutoFit/>
          </a:bodyPr>
          <a:lstStyle/>
          <a:p>
            <a:pPr algn="just"/>
            <a:r>
              <a:rPr 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（五）</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象征</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endPar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2552065" y="47307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95935" y="1969770"/>
            <a:ext cx="10741660" cy="160147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用某一种事物的具体形象来表现某一种抽象的概念</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理性、情感或社会意义，</a:t>
            </a:r>
            <a:r>
              <a:rPr lang="zh-CN" altLang="en-US" sz="2800">
                <a:latin typeface="宋体" panose="02010600030101010101" pitchFamily="2" charset="-122"/>
                <a:ea typeface="宋体" panose="02010600030101010101" pitchFamily="2" charset="-122"/>
                <a:cs typeface="宋体" panose="02010600030101010101" pitchFamily="2" charset="-122"/>
              </a:rPr>
              <a:t>就叫作象征。</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224915" y="1326515"/>
            <a:ext cx="1612900" cy="548005"/>
          </a:xfrm>
          <a:prstGeom prst="rect">
            <a:avLst/>
          </a:prstGeom>
          <a:noFill/>
        </p:spPr>
        <p:txBody>
          <a:bodyPr wrap="square" rtlCol="0">
            <a:noAutofit/>
          </a:bodyPr>
          <a:p>
            <a:r>
              <a:rPr lang="en-US" sz="3200" b="1" dirty="0">
                <a:solidFill>
                  <a:srgbClr val="E81818"/>
                </a:solidFill>
                <a:latin typeface="黑体" panose="02010609060101010101" charset="-122"/>
                <a:ea typeface="黑体" panose="02010609060101010101" charset="-122"/>
                <a:cs typeface="黑体" panose="02010609060101010101" charset="-122"/>
              </a:rPr>
              <a:t>1.</a:t>
            </a:r>
            <a:r>
              <a:rPr lang="zh-CN" altLang="en-US" sz="3200" b="1" dirty="0">
                <a:solidFill>
                  <a:srgbClr val="E81818"/>
                </a:solidFill>
                <a:latin typeface="黑体" panose="02010609060101010101" charset="-122"/>
                <a:ea typeface="黑体" panose="02010609060101010101" charset="-122"/>
                <a:cs typeface="黑体" panose="02010609060101010101" charset="-122"/>
              </a:rPr>
              <a:t>概念</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224915" y="3912870"/>
            <a:ext cx="161290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2.</a:t>
            </a:r>
            <a:r>
              <a:rPr lang="zh-CN" altLang="en-US" sz="3200" b="1" dirty="0">
                <a:solidFill>
                  <a:srgbClr val="E81818"/>
                </a:solidFill>
                <a:latin typeface="黑体" panose="02010609060101010101" charset="-122"/>
                <a:ea typeface="黑体" panose="02010609060101010101" charset="-122"/>
                <a:cs typeface="黑体" panose="02010609060101010101" charset="-122"/>
              </a:rPr>
              <a:t>作用</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495935" y="4495800"/>
            <a:ext cx="10741660" cy="212725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寓意深刻，能丰富人们的联想，耐人寻味，</a:t>
            </a:r>
            <a:r>
              <a:rPr lang="zh-CN" altLang="en-US" sz="2800">
                <a:latin typeface="宋体" panose="02010600030101010101" pitchFamily="2" charset="-122"/>
                <a:ea typeface="宋体" panose="02010600030101010101" pitchFamily="2" charset="-122"/>
                <a:cs typeface="宋体" panose="02010600030101010101" pitchFamily="2" charset="-122"/>
              </a:rPr>
              <a:t>使人获得意境无穷的感觉。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能给人以简练、形象的印象，</a:t>
            </a:r>
            <a:r>
              <a:rPr lang="zh-CN" altLang="en-US" sz="2800">
                <a:latin typeface="宋体" panose="02010600030101010101" pitchFamily="2" charset="-122"/>
                <a:ea typeface="宋体" panose="02010600030101010101" pitchFamily="2" charset="-122"/>
                <a:cs typeface="宋体" panose="02010600030101010101" pitchFamily="2" charset="-122"/>
              </a:rPr>
              <a:t>能表达真挚的感情。</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4052713" cy="7725192"/>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rPr>
              <a:t>1</a:t>
            </a:r>
            <a:endPar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853690" y="2445385"/>
            <a:ext cx="6647180" cy="2306955"/>
          </a:xfrm>
          <a:prstGeom prst="rect">
            <a:avLst/>
          </a:prstGeom>
        </p:spPr>
        <p:txBody>
          <a:bodyPr wrap="square">
            <a:spAutoFit/>
          </a:bodyPr>
          <a:lstStyle/>
          <a:p>
            <a:pPr algn="ct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小说阅读的情节类型题</a:t>
            </a:r>
            <a:endPar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10590" y="495300"/>
            <a:ext cx="2528570" cy="645160"/>
          </a:xfrm>
          <a:prstGeom prst="rect">
            <a:avLst/>
          </a:prstGeom>
          <a:noFill/>
        </p:spPr>
        <p:txBody>
          <a:bodyPr wrap="square" rtlCol="0">
            <a:spAutoFit/>
          </a:bodyPr>
          <a:lstStyle/>
          <a:p>
            <a:pPr algn="just"/>
            <a:r>
              <a:rPr 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（六）</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抑扬</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endPar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2732405" y="64198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910590" y="2762885"/>
            <a:ext cx="10370185" cy="211328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指的是在同一表达过程中，对特定的描述对象进行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揉直使曲、叠单使复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的褒贬或渲染，</a:t>
            </a:r>
            <a:r>
              <a:rPr lang="zh-CN" altLang="en-US" sz="2800" b="1" u="sng">
                <a:latin typeface="宋体" panose="02010600030101010101" pitchFamily="2" charset="-122"/>
                <a:ea typeface="宋体" panose="02010600030101010101" pitchFamily="2" charset="-122"/>
                <a:cs typeface="宋体" panose="02010600030101010101" pitchFamily="2" charset="-122"/>
              </a:rPr>
              <a:t>使所描述对象的某些方面前后形成反差，</a:t>
            </a:r>
            <a:r>
              <a:rPr lang="zh-CN" altLang="en-US" sz="2800">
                <a:latin typeface="宋体" panose="02010600030101010101" pitchFamily="2" charset="-122"/>
                <a:ea typeface="宋体" panose="02010600030101010101" pitchFamily="2" charset="-122"/>
                <a:cs typeface="宋体" panose="02010600030101010101" pitchFamily="2" charset="-122"/>
              </a:rPr>
              <a:t>从而掀起波澜。</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425575" y="1811020"/>
            <a:ext cx="1612900" cy="548005"/>
          </a:xfrm>
          <a:prstGeom prst="rect">
            <a:avLst/>
          </a:prstGeom>
          <a:noFill/>
        </p:spPr>
        <p:txBody>
          <a:bodyPr wrap="square" rtlCol="0">
            <a:noAutofit/>
          </a:bodyPr>
          <a:p>
            <a:r>
              <a:rPr lang="en-US" sz="3200" b="1" dirty="0">
                <a:solidFill>
                  <a:srgbClr val="E81818"/>
                </a:solidFill>
                <a:latin typeface="黑体" panose="02010609060101010101" charset="-122"/>
                <a:ea typeface="黑体" panose="02010609060101010101" charset="-122"/>
                <a:cs typeface="黑体" panose="02010609060101010101" charset="-122"/>
              </a:rPr>
              <a:t>1.</a:t>
            </a:r>
            <a:r>
              <a:rPr lang="zh-CN" altLang="en-US" sz="3200" b="1" dirty="0">
                <a:solidFill>
                  <a:srgbClr val="E81818"/>
                </a:solidFill>
                <a:latin typeface="黑体" panose="02010609060101010101" charset="-122"/>
                <a:ea typeface="黑体" panose="02010609060101010101" charset="-122"/>
                <a:cs typeface="黑体" panose="02010609060101010101" charset="-122"/>
              </a:rPr>
              <a:t>概念</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910590" y="1412240"/>
            <a:ext cx="10370185" cy="403415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抑扬通常是正说从反说开始，或反说从正说开始，侧重于其中的某一方面，以达到使人信服、突出要点的目的</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以抑显扬，扬得更高；以扬垫抑，抑得更深</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有抑有扬就有跌宕、曲折，使艺术作品摇曳多姿，形成波澜起伏之势，增强作品的艺术效果</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抑扬一般可分为先扬后抑、先抑后扬、未扬先抑、扬中有抑、扬中有扬</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明扬实抑等几种。</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588770" y="603250"/>
            <a:ext cx="1612900" cy="548005"/>
          </a:xfrm>
          <a:prstGeom prst="rect">
            <a:avLst/>
          </a:prstGeom>
          <a:noFill/>
        </p:spPr>
        <p:txBody>
          <a:bodyPr wrap="square" rtlCol="0">
            <a:noAutofit/>
          </a:bodyPr>
          <a:p>
            <a:r>
              <a:rPr lang="en-US" sz="3200" b="1" dirty="0">
                <a:solidFill>
                  <a:srgbClr val="E81818"/>
                </a:solidFill>
                <a:latin typeface="黑体" panose="02010609060101010101" charset="-122"/>
                <a:ea typeface="黑体" panose="02010609060101010101" charset="-122"/>
                <a:cs typeface="黑体" panose="02010609060101010101" charset="-122"/>
              </a:rPr>
              <a:t>2.</a:t>
            </a:r>
            <a:r>
              <a:rPr lang="zh-CN" altLang="en-US" sz="3200" b="1" dirty="0">
                <a:solidFill>
                  <a:srgbClr val="E81818"/>
                </a:solidFill>
                <a:latin typeface="黑体" panose="02010609060101010101" charset="-122"/>
                <a:ea typeface="黑体" panose="02010609060101010101" charset="-122"/>
                <a:cs typeface="黑体" panose="02010609060101010101" charset="-122"/>
              </a:rPr>
              <a:t>形式</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910590" y="2909570"/>
            <a:ext cx="10370185" cy="160083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在抑扬中形成反差，两相对照，</a:t>
            </a:r>
            <a:r>
              <a:rPr lang="zh-CN" altLang="en-US" sz="2800">
                <a:latin typeface="宋体" panose="02010600030101010101" pitchFamily="2" charset="-122"/>
                <a:ea typeface="宋体" panose="02010600030101010101" pitchFamily="2" charset="-122"/>
                <a:cs typeface="宋体" panose="02010600030101010101" pitchFamily="2" charset="-122"/>
              </a:rPr>
              <a:t>突出中心。</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出乎读者意料，</a:t>
            </a:r>
            <a:r>
              <a:rPr lang="zh-CN" altLang="en-US" sz="2800">
                <a:latin typeface="宋体" panose="02010600030101010101" pitchFamily="2" charset="-122"/>
                <a:ea typeface="宋体" panose="02010600030101010101" pitchFamily="2" charset="-122"/>
                <a:cs typeface="宋体" panose="02010600030101010101" pitchFamily="2" charset="-122"/>
              </a:rPr>
              <a:t>引起新奇的审美效果。</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619250" y="1758315"/>
            <a:ext cx="1612900" cy="548005"/>
          </a:xfrm>
          <a:prstGeom prst="rect">
            <a:avLst/>
          </a:prstGeom>
          <a:noFill/>
        </p:spPr>
        <p:txBody>
          <a:bodyPr wrap="square" rtlCol="0">
            <a:noAutofit/>
          </a:bodyPr>
          <a:p>
            <a:r>
              <a:rPr lang="en-US" sz="3200" b="1" dirty="0">
                <a:solidFill>
                  <a:srgbClr val="E81818"/>
                </a:solidFill>
                <a:latin typeface="黑体" panose="02010609060101010101" charset="-122"/>
                <a:ea typeface="黑体" panose="02010609060101010101" charset="-122"/>
                <a:cs typeface="黑体" panose="02010609060101010101" charset="-122"/>
              </a:rPr>
              <a:t>3.</a:t>
            </a:r>
            <a:r>
              <a:rPr lang="zh-CN" altLang="en-US" sz="3200" b="1" dirty="0">
                <a:solidFill>
                  <a:srgbClr val="E81818"/>
                </a:solidFill>
                <a:latin typeface="黑体" panose="02010609060101010101" charset="-122"/>
                <a:ea typeface="黑体" panose="02010609060101010101" charset="-122"/>
                <a:cs typeface="黑体" panose="02010609060101010101" charset="-122"/>
              </a:rPr>
              <a:t>作用</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23925" y="249555"/>
            <a:ext cx="2915285" cy="645160"/>
          </a:xfrm>
          <a:prstGeom prst="rect">
            <a:avLst/>
          </a:prstGeom>
          <a:noFill/>
        </p:spPr>
        <p:txBody>
          <a:bodyPr wrap="square" rtlCol="0">
            <a:spAutoFit/>
          </a:bodyPr>
          <a:lstStyle/>
          <a:p>
            <a:pPr algn="just"/>
            <a:r>
              <a:rPr 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（七）</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悬念</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endPar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2805430" y="33591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999490" y="1824990"/>
            <a:ext cx="10370185" cy="211328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设置悬念是指在文章的某一部分设置一个疑问或矛盾冲突，以造成读者某种急切期待和热烈关心的心理的一种写法，俗称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卖关子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先提出一个悬而未决的问题，留待后文解答。</a:t>
            </a:r>
            <a:endParaRPr lang="zh-CN" altLang="en-US" sz="2800" b="1" u="sng">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574800" y="1199515"/>
            <a:ext cx="1612900" cy="548005"/>
          </a:xfrm>
          <a:prstGeom prst="rect">
            <a:avLst/>
          </a:prstGeom>
          <a:noFill/>
        </p:spPr>
        <p:txBody>
          <a:bodyPr wrap="square" rtlCol="0">
            <a:noAutofit/>
          </a:bodyPr>
          <a:p>
            <a:r>
              <a:rPr lang="en-US" sz="3200" b="1" dirty="0">
                <a:solidFill>
                  <a:srgbClr val="E81818"/>
                </a:solidFill>
                <a:latin typeface="黑体" panose="02010609060101010101" charset="-122"/>
                <a:ea typeface="黑体" panose="02010609060101010101" charset="-122"/>
                <a:cs typeface="黑体" panose="02010609060101010101" charset="-122"/>
              </a:rPr>
              <a:t>1.</a:t>
            </a:r>
            <a:r>
              <a:rPr lang="zh-CN" altLang="en-US" sz="3200" b="1" dirty="0">
                <a:solidFill>
                  <a:srgbClr val="E81818"/>
                </a:solidFill>
                <a:latin typeface="黑体" panose="02010609060101010101" charset="-122"/>
                <a:ea typeface="黑体" panose="02010609060101010101" charset="-122"/>
                <a:cs typeface="黑体" panose="02010609060101010101" charset="-122"/>
              </a:rPr>
              <a:t>概念</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858520" y="4614545"/>
            <a:ext cx="10370185" cy="217297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使情节环环相扣，曲折生动，</a:t>
            </a:r>
            <a:r>
              <a:rPr lang="zh-CN" altLang="en-US" sz="2800">
                <a:latin typeface="宋体" panose="02010600030101010101" pitchFamily="2" charset="-122"/>
                <a:ea typeface="宋体" panose="02010600030101010101" pitchFamily="2" charset="-122"/>
                <a:cs typeface="宋体" panose="02010600030101010101" pitchFamily="2" charset="-122"/>
              </a:rPr>
              <a:t>达到震撼人心的效果。</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激发读者阅读兴趣。</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突出文章主旨、人物形象。</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574800" y="4015740"/>
            <a:ext cx="1612900" cy="548005"/>
          </a:xfrm>
          <a:prstGeom prst="rect">
            <a:avLst/>
          </a:prstGeom>
          <a:noFill/>
        </p:spPr>
        <p:txBody>
          <a:bodyPr wrap="square" rtlCol="0">
            <a:noAutofit/>
          </a:bodyPr>
          <a:p>
            <a:r>
              <a:rPr lang="en-US" sz="3200" b="1" dirty="0">
                <a:solidFill>
                  <a:srgbClr val="E81818"/>
                </a:solidFill>
                <a:latin typeface="黑体" panose="02010609060101010101" charset="-122"/>
                <a:ea typeface="黑体" panose="02010609060101010101" charset="-122"/>
                <a:cs typeface="黑体" panose="02010609060101010101" charset="-122"/>
              </a:rPr>
              <a:t>2.</a:t>
            </a:r>
            <a:r>
              <a:rPr lang="zh-CN" altLang="en-US" sz="3200" b="1" dirty="0">
                <a:solidFill>
                  <a:srgbClr val="E81818"/>
                </a:solidFill>
                <a:latin typeface="黑体" panose="02010609060101010101" charset="-122"/>
                <a:ea typeface="黑体" panose="02010609060101010101" charset="-122"/>
                <a:cs typeface="黑体" panose="02010609060101010101" charset="-122"/>
              </a:rPr>
              <a:t>作用</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659765" y="942975"/>
            <a:ext cx="10972165" cy="521970"/>
          </a:xfrm>
          <a:prstGeom prst="rect">
            <a:avLst/>
          </a:prstGeom>
          <a:noFill/>
        </p:spPr>
        <p:txBody>
          <a:bodyPr wrap="square" rtlCol="0">
            <a:spAutoFit/>
          </a:bodyPr>
          <a:p>
            <a:pPr algn="ctr"/>
            <a:r>
              <a:rPr lang="en-US" altLang="zh-CN" sz="2800">
                <a:latin typeface="黑体" panose="02010609060101010101" charset="-122"/>
                <a:ea typeface="黑体" panose="02010609060101010101" charset="-122"/>
                <a:cs typeface="黑体" panose="02010609060101010101" charset="-122"/>
              </a:rPr>
              <a:t>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语文课件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238250" y="508000"/>
            <a:ext cx="6953885" cy="706755"/>
          </a:xfrm>
          <a:prstGeom prst="rect">
            <a:avLst/>
          </a:prstGeom>
          <a:noFill/>
        </p:spPr>
        <p:txBody>
          <a:bodyPr wrap="square" rtlCol="0">
            <a:spAutoFit/>
          </a:bodyPr>
          <a:lstStyle/>
          <a:p>
            <a:pPr algn="just"/>
            <a:r>
              <a:rPr lang="zh-CN" altLang="en-US" sz="4000" b="1" dirty="0">
                <a:solidFill>
                  <a:schemeClr val="accent1">
                    <a:lumMod val="50000"/>
                  </a:schemeClr>
                </a:solidFill>
                <a:latin typeface="微软雅黑" panose="020B0503020204020204" charset="-122"/>
                <a:ea typeface="微软雅黑" panose="020B0503020204020204" charset="-122"/>
                <a:sym typeface="微软雅黑" panose="020B0503020204020204" charset="-122"/>
              </a:rPr>
              <a:t>一、小说阅读的情节类型题</a:t>
            </a:r>
            <a:endParaRPr lang="zh-CN" altLang="en-US" sz="4000" b="1" dirty="0">
              <a:solidFill>
                <a:schemeClr val="accent1">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856095" y="64198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910590" y="2852420"/>
            <a:ext cx="10370185" cy="160591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小说中的情节是指作品所描写的事件发展、演变的全过程</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小说故事情节用以展示人物性格，表现作品主题。</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11225" y="428625"/>
            <a:ext cx="584136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（一）</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小说情节的概括</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5056505" y="58229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 name="文本框 1"/>
          <p:cNvSpPr txBox="1"/>
          <p:nvPr/>
        </p:nvSpPr>
        <p:spPr>
          <a:xfrm>
            <a:off x="1470025" y="1630680"/>
            <a:ext cx="239839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1.</a:t>
            </a:r>
            <a:r>
              <a:rPr lang="zh-CN" altLang="en-US" sz="3200" b="1" dirty="0">
                <a:solidFill>
                  <a:srgbClr val="E81818"/>
                </a:solidFill>
                <a:latin typeface="黑体" panose="02010609060101010101" charset="-122"/>
                <a:ea typeface="黑体" panose="02010609060101010101" charset="-122"/>
                <a:cs typeface="黑体" panose="02010609060101010101" charset="-122"/>
              </a:rPr>
              <a:t>完整叙述</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784860" y="2349500"/>
            <a:ext cx="10878820" cy="133350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按照</a:t>
            </a:r>
            <a:r>
              <a:rPr lang="en-US" alt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何时何地何人做何事</a:t>
            </a:r>
            <a:r>
              <a:rPr lang="en-US" alt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的格式加以概括，应有的要素不能丢失</a:t>
            </a:r>
            <a:r>
              <a:rPr lang="zh-CN" sz="2800" b="1" u="sng">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何事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一环中有时要包括</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开端、发展、高潮、结局</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470025" y="4141470"/>
            <a:ext cx="4405630" cy="548005"/>
          </a:xfrm>
          <a:prstGeom prst="rect">
            <a:avLst/>
          </a:prstGeom>
          <a:noFill/>
        </p:spPr>
        <p:txBody>
          <a:bodyPr wrap="square" rtlCol="0">
            <a:noAutofit/>
          </a:bodyPr>
          <a:p>
            <a:r>
              <a:rPr lang="en-US" sz="3200" b="1" dirty="0">
                <a:solidFill>
                  <a:srgbClr val="E81818"/>
                </a:solidFill>
                <a:latin typeface="黑体" panose="02010609060101010101" charset="-122"/>
                <a:ea typeface="黑体" panose="02010609060101010101" charset="-122"/>
                <a:cs typeface="黑体" panose="02010609060101010101" charset="-122"/>
              </a:rPr>
              <a:t>2.</a:t>
            </a:r>
            <a:r>
              <a:rPr lang="zh-CN" altLang="en-US" sz="3200" b="1" dirty="0">
                <a:solidFill>
                  <a:srgbClr val="E81818"/>
                </a:solidFill>
                <a:latin typeface="黑体" panose="02010609060101010101" charset="-122"/>
                <a:ea typeface="黑体" panose="02010609060101010101" charset="-122"/>
                <a:cs typeface="黑体" panose="02010609060101010101" charset="-122"/>
              </a:rPr>
              <a:t>从主人公的角度叙述</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6" name="文本框 5"/>
          <p:cNvSpPr txBox="1"/>
          <p:nvPr/>
        </p:nvSpPr>
        <p:spPr>
          <a:xfrm>
            <a:off x="701675" y="4865370"/>
            <a:ext cx="10878820" cy="143510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b="1" u="sng">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故事较复杂，关涉到的人物较多时，要避免前后情节的相互交错。</a:t>
            </a:r>
            <a:r>
              <a:rPr lang="zh-CN" altLang="en-US" sz="2800">
                <a:latin typeface="宋体" panose="02010600030101010101" pitchFamily="2" charset="-122"/>
                <a:ea typeface="宋体" panose="02010600030101010101" pitchFamily="2" charset="-122"/>
                <a:cs typeface="宋体" panose="02010600030101010101" pitchFamily="2" charset="-122"/>
              </a:rPr>
              <a:t>注意把握事件涉及的对象，</a:t>
            </a:r>
            <a:r>
              <a:rPr lang="zh-CN" altLang="en-US" sz="2800">
                <a:latin typeface="宋体" panose="02010600030101010101" pitchFamily="2" charset="-122"/>
                <a:ea typeface="宋体" panose="02010600030101010101" pitchFamily="2" charset="-122"/>
                <a:cs typeface="宋体" panose="02010600030101010101" pitchFamily="2" charset="-122"/>
              </a:rPr>
              <a:t>从同一角度概述，</a:t>
            </a:r>
            <a:r>
              <a:rPr lang="zh-CN" altLang="en-US" sz="2800">
                <a:latin typeface="宋体" panose="02010600030101010101" pitchFamily="2" charset="-122"/>
                <a:ea typeface="宋体" panose="02010600030101010101" pitchFamily="2" charset="-122"/>
                <a:cs typeface="宋体" panose="02010600030101010101" pitchFamily="2" charset="-122"/>
              </a:rPr>
              <a:t>做到前后贯通。</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33450" y="428625"/>
            <a:ext cx="5841365" cy="645160"/>
          </a:xfrm>
          <a:prstGeom prst="rect">
            <a:avLst/>
          </a:prstGeom>
          <a:noFill/>
        </p:spPr>
        <p:txBody>
          <a:bodyPr wrap="square" rtlCol="0">
            <a:spAutoFit/>
          </a:bodyPr>
          <a:lstStyle/>
          <a:p>
            <a:pPr algn="just"/>
            <a:r>
              <a:rPr 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小说的记叙顺序</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5108575" y="58229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 name="文本框 1"/>
          <p:cNvSpPr txBox="1"/>
          <p:nvPr/>
        </p:nvSpPr>
        <p:spPr>
          <a:xfrm>
            <a:off x="1470660" y="1630680"/>
            <a:ext cx="154241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1.</a:t>
            </a:r>
            <a:r>
              <a:rPr lang="zh-CN" altLang="en-US" sz="3200" b="1" dirty="0">
                <a:solidFill>
                  <a:srgbClr val="E81818"/>
                </a:solidFill>
                <a:latin typeface="黑体" panose="02010609060101010101" charset="-122"/>
                <a:ea typeface="黑体" panose="02010609060101010101" charset="-122"/>
                <a:cs typeface="黑体" panose="02010609060101010101" charset="-122"/>
              </a:rPr>
              <a:t>顺叙</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784860" y="2349500"/>
            <a:ext cx="10878820" cy="83566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即按时间的先后顺序来写</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情节发展脉络分明，</a:t>
            </a:r>
            <a:r>
              <a:rPr lang="zh-CN" altLang="en-US" sz="2800">
                <a:latin typeface="宋体" panose="02010600030101010101" pitchFamily="2" charset="-122"/>
                <a:ea typeface="宋体" panose="02010600030101010101" pitchFamily="2" charset="-122"/>
                <a:cs typeface="宋体" panose="02010600030101010101" pitchFamily="2" charset="-122"/>
              </a:rPr>
              <a:t>层次清晰。</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470660" y="3644900"/>
            <a:ext cx="154305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2.</a:t>
            </a:r>
            <a:r>
              <a:rPr lang="zh-CN" altLang="en-US" sz="3200" b="1" dirty="0">
                <a:solidFill>
                  <a:srgbClr val="E81818"/>
                </a:solidFill>
                <a:latin typeface="黑体" panose="02010609060101010101" charset="-122"/>
                <a:ea typeface="黑体" panose="02010609060101010101" charset="-122"/>
                <a:cs typeface="黑体" panose="02010609060101010101" charset="-122"/>
              </a:rPr>
              <a:t>倒叙</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6" name="文本框 5"/>
          <p:cNvSpPr txBox="1"/>
          <p:nvPr/>
        </p:nvSpPr>
        <p:spPr>
          <a:xfrm>
            <a:off x="710565" y="4379595"/>
            <a:ext cx="10878820" cy="143510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不按时间的先后顺序，而是把某些发生在后面的情节或结局先行提出，然后再按顺序叙述下去的一种方法</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造成悬念，</a:t>
            </a:r>
            <a:r>
              <a:rPr lang="zh-CN" altLang="en-US" sz="2800">
                <a:latin typeface="宋体" panose="02010600030101010101" pitchFamily="2" charset="-122"/>
                <a:ea typeface="宋体" panose="02010600030101010101" pitchFamily="2" charset="-122"/>
                <a:cs typeface="宋体" panose="02010600030101010101" pitchFamily="2" charset="-122"/>
              </a:rPr>
              <a:t>引人入胜。</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 name="文本框 1"/>
          <p:cNvSpPr txBox="1"/>
          <p:nvPr/>
        </p:nvSpPr>
        <p:spPr>
          <a:xfrm>
            <a:off x="1334135" y="467360"/>
            <a:ext cx="154241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3.</a:t>
            </a:r>
            <a:r>
              <a:rPr lang="zh-CN" altLang="en-US" sz="3200" b="1" dirty="0">
                <a:solidFill>
                  <a:srgbClr val="E81818"/>
                </a:solidFill>
                <a:latin typeface="黑体" panose="02010609060101010101" charset="-122"/>
                <a:ea typeface="黑体" panose="02010609060101010101" charset="-122"/>
                <a:cs typeface="黑体" panose="02010609060101010101" charset="-122"/>
              </a:rPr>
              <a:t>插叙</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702945" y="1100455"/>
            <a:ext cx="10878820" cy="202755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在叙述中心事件的过程中，暂时中断叙述的线索，插入一段与主要情节相关的回忆或故事</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对主要情节或中心事件作必要的补充说明，使情节更加完整，结构更加严密，</a:t>
            </a:r>
            <a:r>
              <a:rPr lang="zh-CN" altLang="en-US" sz="2800">
                <a:latin typeface="宋体" panose="02010600030101010101" pitchFamily="2" charset="-122"/>
                <a:ea typeface="宋体" panose="02010600030101010101" pitchFamily="2" charset="-122"/>
                <a:cs typeface="宋体" panose="02010600030101010101" pitchFamily="2" charset="-122"/>
              </a:rPr>
              <a:t>内容更加充实丰满。</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334135" y="3474720"/>
            <a:ext cx="154305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4.</a:t>
            </a:r>
            <a:r>
              <a:rPr lang="zh-CN" altLang="en-US" sz="3200" b="1" dirty="0">
                <a:solidFill>
                  <a:srgbClr val="E81818"/>
                </a:solidFill>
                <a:latin typeface="黑体" panose="02010609060101010101" charset="-122"/>
                <a:ea typeface="黑体" panose="02010609060101010101" charset="-122"/>
                <a:cs typeface="黑体" panose="02010609060101010101" charset="-122"/>
              </a:rPr>
              <a:t>补叙</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6" name="文本框 5"/>
          <p:cNvSpPr txBox="1"/>
          <p:nvPr/>
        </p:nvSpPr>
        <p:spPr>
          <a:xfrm>
            <a:off x="546735" y="4022725"/>
            <a:ext cx="11191240" cy="264731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也叫追叙，是指行文中用三两句话或一小段话对前面说的人或事作一些简单的补充交代</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补叙大都无情节，前后不必有什么过渡的话。补叙通常是中心事件的有机组成部分，文章的关键之处</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没有补叙，故事情节上就可能出现漏洞，</a:t>
            </a:r>
            <a:r>
              <a:rPr lang="zh-CN" altLang="en-US" sz="2800">
                <a:latin typeface="宋体" panose="02010600030101010101" pitchFamily="2" charset="-122"/>
                <a:ea typeface="宋体" panose="02010600030101010101" pitchFamily="2" charset="-122"/>
                <a:cs typeface="宋体" panose="02010600030101010101" pitchFamily="2" charset="-122"/>
              </a:rPr>
              <a:t>令人不解。</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859155" y="428625"/>
            <a:ext cx="5841365" cy="645160"/>
          </a:xfrm>
          <a:prstGeom prst="rect">
            <a:avLst/>
          </a:prstGeom>
          <a:noFill/>
        </p:spPr>
        <p:txBody>
          <a:bodyPr wrap="square" rtlCol="0">
            <a:spAutoFit/>
          </a:bodyPr>
          <a:lstStyle/>
          <a:p>
            <a:pPr algn="just"/>
            <a:r>
              <a:rPr 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（三）</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小说情节的作用</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4954270" y="53784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 name="文本框 1"/>
          <p:cNvSpPr txBox="1"/>
          <p:nvPr/>
        </p:nvSpPr>
        <p:spPr>
          <a:xfrm>
            <a:off x="1484630" y="1630680"/>
            <a:ext cx="233870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1.</a:t>
            </a:r>
            <a:r>
              <a:rPr lang="zh-CN" altLang="en-US" sz="3200" b="1" dirty="0">
                <a:solidFill>
                  <a:srgbClr val="E81818"/>
                </a:solidFill>
                <a:latin typeface="黑体" panose="02010609060101010101" charset="-122"/>
                <a:ea typeface="黑体" panose="02010609060101010101" charset="-122"/>
                <a:cs typeface="黑体" panose="02010609060101010101" charset="-122"/>
              </a:rPr>
              <a:t>一般开头</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784860" y="2369185"/>
            <a:ext cx="10878820" cy="1420495"/>
          </a:xfrm>
          <a:prstGeom prst="rect">
            <a:avLst/>
          </a:prstGeom>
          <a:noFill/>
        </p:spPr>
        <p:txBody>
          <a:bodyPr wrap="square" rtlCol="0">
            <a:noAutofit/>
          </a:bodyPr>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r>
              <a:rPr lang="zh-CN" altLang="en-US" sz="2800">
                <a:latin typeface="宋体" panose="02010600030101010101" pitchFamily="2" charset="-122"/>
                <a:ea typeface="宋体" panose="02010600030101010101" pitchFamily="2" charset="-122"/>
                <a:cs typeface="宋体" panose="02010600030101010101" pitchFamily="2" charset="-122"/>
              </a:rPr>
              <a:t>交代故事发生的时间和地点</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开门见山，点明主题。</a:t>
            </a: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引出下文，</a:t>
            </a:r>
            <a:r>
              <a:rPr lang="zh-CN" altLang="en-US" sz="2800">
                <a:latin typeface="宋体" panose="02010600030101010101" pitchFamily="2" charset="-122"/>
                <a:ea typeface="宋体" panose="02010600030101010101" pitchFamily="2" charset="-122"/>
                <a:cs typeface="宋体" panose="02010600030101010101" pitchFamily="2" charset="-122"/>
              </a:rPr>
              <a:t>为后面的故事情节作铺垫。</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484630" y="4278630"/>
            <a:ext cx="283083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2.</a:t>
            </a:r>
            <a:r>
              <a:rPr lang="zh-CN" altLang="en-US" sz="3200" b="1" dirty="0">
                <a:solidFill>
                  <a:srgbClr val="E81818"/>
                </a:solidFill>
                <a:latin typeface="黑体" panose="02010609060101010101" charset="-122"/>
                <a:ea typeface="黑体" panose="02010609060101010101" charset="-122"/>
                <a:cs typeface="黑体" panose="02010609060101010101" charset="-122"/>
              </a:rPr>
              <a:t>开头设疑</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6" name="文本框 5"/>
          <p:cNvSpPr txBox="1"/>
          <p:nvPr/>
        </p:nvSpPr>
        <p:spPr>
          <a:xfrm>
            <a:off x="784860" y="5085080"/>
            <a:ext cx="10729595" cy="772160"/>
          </a:xfrm>
          <a:prstGeom prst="rect">
            <a:avLst/>
          </a:prstGeom>
          <a:noFill/>
        </p:spPr>
        <p:txBody>
          <a:bodyPr wrap="square" rtlCol="0">
            <a:noAutofit/>
          </a:bodyPr>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r>
              <a:rPr lang="zh-CN" altLang="en-US" sz="2800">
                <a:latin typeface="宋体" panose="02010600030101010101" pitchFamily="2" charset="-122"/>
                <a:ea typeface="宋体" panose="02010600030101010101" pitchFamily="2" charset="-122"/>
                <a:cs typeface="宋体" panose="02010600030101010101" pitchFamily="2" charset="-122"/>
              </a:rPr>
              <a:t>造成悬念，引出下文</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引起读者的兴趣和思考。</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DIAGRAM_VIRTUALLY_FRAME" val="{&quot;height&quot;:705.1,&quot;left&quot;:-31.6,&quot;top&quot;:-37,&quot;width&quot;:1189.3}"/>
</p:tagLst>
</file>

<file path=ppt/tags/tag64.xml><?xml version="1.0" encoding="utf-8"?>
<p:tagLst xmlns:p="http://schemas.openxmlformats.org/presentationml/2006/main">
  <p:tag name="KSO_WM_DIAGRAM_VIRTUALLY_FRAME" val="{&quot;height&quot;:705.1,&quot;left&quot;:-31.6,&quot;top&quot;:-37,&quot;width&quot;:1189.3}"/>
</p:tagLst>
</file>

<file path=ppt/tags/tag65.xml><?xml version="1.0" encoding="utf-8"?>
<p:tagLst xmlns:p="http://schemas.openxmlformats.org/presentationml/2006/main">
  <p:tag name="KSO_WM_DIAGRAM_VIRTUALLY_FRAME" val="{&quot;height&quot;:705.1,&quot;left&quot;:-31.6,&quot;top&quot;:-37,&quot;width&quot;:1189.3}"/>
</p:tagLst>
</file>

<file path=ppt/tags/tag66.xml><?xml version="1.0" encoding="utf-8"?>
<p:tagLst xmlns:p="http://schemas.openxmlformats.org/presentationml/2006/main">
  <p:tag name="KSO_WM_DIAGRAM_VIRTUALLY_FRAME" val="{&quot;height&quot;:705.1,&quot;left&quot;:-31.6,&quot;top&quot;:-37,&quot;width&quot;:1189.3}"/>
</p:tagLst>
</file>

<file path=ppt/tags/tag67.xml><?xml version="1.0" encoding="utf-8"?>
<p:tagLst xmlns:p="http://schemas.openxmlformats.org/presentationml/2006/main">
  <p:tag name="KSO_WM_DIAGRAM_VIRTUALLY_FRAME" val="{&quot;height&quot;:705.1,&quot;left&quot;:-31.6,&quot;top&quot;:-37,&quot;width&quot;:1189.3}"/>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4464</Words>
  <Application>WPS 演示</Application>
  <PresentationFormat>宽屏</PresentationFormat>
  <Paragraphs>296</Paragraphs>
  <Slides>45</Slides>
  <Notes>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45</vt:i4>
      </vt:variant>
    </vt:vector>
  </HeadingPairs>
  <TitlesOfParts>
    <vt:vector size="55" baseType="lpstr">
      <vt:lpstr>Arial</vt:lpstr>
      <vt:lpstr>宋体</vt:lpstr>
      <vt:lpstr>Wingdings</vt:lpstr>
      <vt:lpstr>Wingdings</vt:lpstr>
      <vt:lpstr>微软雅黑</vt:lpstr>
      <vt:lpstr>方正粗黑宋简体</vt:lpstr>
      <vt:lpstr>黑体</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Administrator</cp:lastModifiedBy>
  <cp:revision>159</cp:revision>
  <dcterms:created xsi:type="dcterms:W3CDTF">2019-06-19T02:08:00Z</dcterms:created>
  <dcterms:modified xsi:type="dcterms:W3CDTF">2025-09-01T02:58:52Z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2052-11.8.2.10393</vt:lpwstr>
  </property>
  <property fmtid="{D5CDD505-2E9C-101B-9397-08002B2CF9AE}" pid="3" name="ICV">
    <vt:lpwstr>00F11D7E94924A6DAB4EC5444D04F2E7_11</vt:lpwstr>
  </property>
</Properties>
</file>