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3"/>
  </p:handoutMasterIdLst>
  <p:sldIdLst>
    <p:sldId id="257" r:id="rId3"/>
    <p:sldId id="258" r:id="rId5"/>
    <p:sldId id="259" r:id="rId6"/>
    <p:sldId id="260" r:id="rId7"/>
    <p:sldId id="261" r:id="rId8"/>
    <p:sldId id="262" r:id="rId9"/>
    <p:sldId id="263" r:id="rId10"/>
    <p:sldId id="264" r:id="rId11"/>
    <p:sldId id="265" r:id="rId12"/>
    <p:sldId id="267" r:id="rId13"/>
    <p:sldId id="268" r:id="rId14"/>
    <p:sldId id="269" r:id="rId15"/>
    <p:sldId id="270" r:id="rId16"/>
    <p:sldId id="271" r:id="rId17"/>
    <p:sldId id="273" r:id="rId18"/>
    <p:sldId id="274" r:id="rId19"/>
    <p:sldId id="275" r:id="rId20"/>
    <p:sldId id="276" r:id="rId21"/>
    <p:sldId id="277" r:id="rId22"/>
    <p:sldId id="278" r:id="rId23"/>
    <p:sldId id="279" r:id="rId24"/>
    <p:sldId id="280" r:id="rId25"/>
    <p:sldId id="281" r:id="rId26"/>
    <p:sldId id="282" r:id="rId27"/>
    <p:sldId id="283"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 id="320" r:id="rId63"/>
    <p:sldId id="321" r:id="rId64"/>
    <p:sldId id="322" r:id="rId65"/>
    <p:sldId id="323" r:id="rId66"/>
    <p:sldId id="324" r:id="rId67"/>
    <p:sldId id="325" r:id="rId68"/>
    <p:sldId id="327" r:id="rId69"/>
    <p:sldId id="328" r:id="rId70"/>
    <p:sldId id="330" r:id="rId71"/>
    <p:sldId id="331" r:id="rId72"/>
    <p:sldId id="332" r:id="rId73"/>
    <p:sldId id="334" r:id="rId74"/>
    <p:sldId id="335" r:id="rId75"/>
    <p:sldId id="336" r:id="rId76"/>
    <p:sldId id="337" r:id="rId77"/>
    <p:sldId id="338" r:id="rId78"/>
    <p:sldId id="339" r:id="rId79"/>
    <p:sldId id="340" r:id="rId80"/>
    <p:sldId id="341" r:id="rId81"/>
    <p:sldId id="342" r:id="rId8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6" userDrawn="1">
          <p15:clr>
            <a:srgbClr val="A4A3A4"/>
          </p15:clr>
        </p15:guide>
        <p15:guide id="2" pos="38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A26CE"/>
    <a:srgbClr val="172D53"/>
    <a:srgbClr val="2DA8E1"/>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06"/>
        <p:guide pos="383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6" Type="http://schemas.openxmlformats.org/officeDocument/2006/relationships/tableStyles" Target="tableStyles.xml"/><Relationship Id="rId85" Type="http://schemas.openxmlformats.org/officeDocument/2006/relationships/viewProps" Target="viewProps.xml"/><Relationship Id="rId84" Type="http://schemas.openxmlformats.org/officeDocument/2006/relationships/presProps" Target="presProps.xml"/><Relationship Id="rId83" Type="http://schemas.openxmlformats.org/officeDocument/2006/relationships/handoutMaster" Target="handoutMasters/handoutMaster1.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tags" Target="../tags/tag6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语文</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03605" y="366395"/>
            <a:ext cx="500761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二）词语意义用法题</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947920" y="43878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710565" y="2556510"/>
            <a:ext cx="10878820" cy="343217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古汉语多为单音节词，现代汉语多为双音节词，后者是在前者的基础上发展演变而来的，两者之间存在着一定的联系</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推断某个文言实词的含义时可以将其扩充为双音节词，再依据语境取舍。</a:t>
            </a:r>
            <a:r>
              <a:rPr lang="zh-CN" altLang="en-US" sz="2800">
                <a:latin typeface="宋体" panose="02010600030101010101" pitchFamily="2" charset="-122"/>
                <a:ea typeface="宋体" panose="02010600030101010101" pitchFamily="2" charset="-122"/>
                <a:cs typeface="宋体" panose="02010600030101010101" pitchFamily="2" charset="-122"/>
              </a:rPr>
              <a:t>例如：朝</a:t>
            </a:r>
            <a:r>
              <a:rPr lang="en-US" altLang="zh-CN" sz="2800">
                <a:latin typeface="华文中宋" panose="02010600040101010101" charset="-122"/>
                <a:ea typeface="华文中宋" panose="02010600040101010101"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早晨、朝廷、朝见、朝代，辞</a:t>
            </a:r>
            <a:r>
              <a:rPr lang="en-US" altLang="zh-CN" sz="2800">
                <a:latin typeface="华文中宋" panose="02010600040101010101" charset="-122"/>
                <a:ea typeface="华文中宋" panose="02010600040101010101"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言辞、文辞、推辞、辞让、告辞，等等</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而命题者又常常利用这一点设置迷局。</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403350" y="1595755"/>
            <a:ext cx="647509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单音节词扩充为双音节词推断法</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560070" y="514350"/>
            <a:ext cx="11056620" cy="582866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【例题</a:t>
            </a:r>
            <a:r>
              <a:rPr 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自新少读书，敏慧绝出</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古经中疑义，群子弟屹屹未有所得，自新随口而应，若素了者</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与其兄耕田度日，带笠荷锄，面色黧黑。夜归，则正襟危坐，啸歌古人，飘飘然若在世外，不知贫贱之为戚也</a:t>
            </a:r>
            <a:r>
              <a:rPr 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兄为里长，里多逃亡，输纳无所出</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每岁终，官府催科，搒掠无完肤</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自新辄诣县自代，而匿其兄他所</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县吏怪其意气</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方授杖，辄止之曰：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而何人者？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试之文，立就，慰而免之</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归子曰：余与自新游最久，见其面斥人过，使人无所容</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侍人广坐间，</a:t>
            </a:r>
            <a:r>
              <a:rPr lang="zh-CN" altLang="en-US" sz="2800">
                <a:latin typeface="宋体" panose="02010600030101010101" pitchFamily="2" charset="-122"/>
                <a:ea typeface="宋体" panose="02010600030101010101" pitchFamily="2" charset="-122"/>
                <a:cs typeface="宋体" panose="02010600030101010101" pitchFamily="2" charset="-122"/>
              </a:rPr>
              <a:t>出一语未尝视人颜色。</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2" name="椭圆 1"/>
          <p:cNvSpPr/>
          <p:nvPr/>
        </p:nvSpPr>
        <p:spPr>
          <a:xfrm>
            <a:off x="5145405" y="1841500"/>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椭圆 3"/>
          <p:cNvSpPr/>
          <p:nvPr/>
        </p:nvSpPr>
        <p:spPr>
          <a:xfrm>
            <a:off x="1481455" y="3085465"/>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椭圆 5"/>
          <p:cNvSpPr/>
          <p:nvPr/>
        </p:nvSpPr>
        <p:spPr>
          <a:xfrm>
            <a:off x="8028305" y="4385310"/>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椭圆 6"/>
          <p:cNvSpPr/>
          <p:nvPr/>
        </p:nvSpPr>
        <p:spPr>
          <a:xfrm>
            <a:off x="4445635" y="5680710"/>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663575" y="197485"/>
            <a:ext cx="11080115" cy="3464560"/>
          </a:xfrm>
          <a:prstGeom prst="rect">
            <a:avLst/>
          </a:prstGeom>
          <a:noFill/>
        </p:spPr>
        <p:txBody>
          <a:bodyPr wrap="square" rtlCol="0">
            <a:noAutofit/>
          </a:bodyPr>
          <a:p>
            <a:pPr lvl="2" algn="just">
              <a:lnSpc>
                <a:spcPct val="15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rPr>
              <a:t>对下列句子中加点词的解释，不正确的一项是（</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sz="2800" b="1">
                <a:latin typeface="宋体" panose="02010600030101010101" pitchFamily="2" charset="-122"/>
                <a:ea typeface="宋体" panose="02010600030101010101" pitchFamily="2" charset="-122"/>
                <a:cs typeface="宋体" panose="02010600030101010101" pitchFamily="2" charset="-122"/>
              </a:rPr>
              <a:t>）。</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自新随口而应，若素了者</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了：明白，了解</a:t>
            </a:r>
            <a:endParaRPr lang="en-US"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不知贫贱之为戚也</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戚：忧伤</a:t>
            </a:r>
            <a:endParaRPr lang="en-US"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C.</a:t>
            </a:r>
            <a:r>
              <a:rPr lang="zh-CN" altLang="en-US" sz="2800">
                <a:latin typeface="宋体" panose="02010600030101010101" pitchFamily="2" charset="-122"/>
                <a:ea typeface="宋体" panose="02010600030101010101" pitchFamily="2" charset="-122"/>
                <a:cs typeface="宋体" panose="02010600030101010101" pitchFamily="2" charset="-122"/>
              </a:rPr>
              <a:t>县吏怪其意气</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怪：责怪</a:t>
            </a:r>
            <a:endParaRPr lang="en-US"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D.</a:t>
            </a:r>
            <a:r>
              <a:rPr lang="zh-CN" altLang="en-US" sz="2800">
                <a:latin typeface="宋体" panose="02010600030101010101" pitchFamily="2" charset="-122"/>
                <a:ea typeface="宋体" panose="02010600030101010101" pitchFamily="2" charset="-122"/>
                <a:cs typeface="宋体" panose="02010600030101010101" pitchFamily="2" charset="-122"/>
              </a:rPr>
              <a:t>见其面斥人过</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面：当面</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9373870" y="308610"/>
            <a:ext cx="521335" cy="645160"/>
          </a:xfrm>
          <a:prstGeom prst="rect">
            <a:avLst/>
          </a:prstGeom>
          <a:noFill/>
        </p:spPr>
        <p:txBody>
          <a:bodyPr wrap="square" rtlCol="0">
            <a:spAutoFit/>
          </a:bodyPr>
          <a:p>
            <a:r>
              <a:rPr lang="en-US" altLang="zh-CN" sz="3600">
                <a:solidFill>
                  <a:srgbClr val="FF0000"/>
                </a:solidFill>
                <a:latin typeface="Times New Roman" panose="02020603050405020304" charset="0"/>
                <a:cs typeface="Times New Roman" panose="02020603050405020304" charset="0"/>
              </a:rPr>
              <a:t>C</a:t>
            </a:r>
            <a:endParaRPr lang="en-US" altLang="zh-CN" sz="3600">
              <a:solidFill>
                <a:srgbClr val="FF0000"/>
              </a:solidFill>
              <a:latin typeface="Times New Roman" panose="02020603050405020304" charset="0"/>
              <a:cs typeface="Times New Roman" panose="02020603050405020304" charset="0"/>
            </a:endParaRPr>
          </a:p>
        </p:txBody>
      </p:sp>
      <p:sp>
        <p:nvSpPr>
          <p:cNvPr id="4" name="椭圆 3"/>
          <p:cNvSpPr/>
          <p:nvPr/>
        </p:nvSpPr>
        <p:spPr>
          <a:xfrm>
            <a:off x="5324475" y="1512570"/>
            <a:ext cx="81915" cy="76200"/>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椭圆 5"/>
          <p:cNvSpPr/>
          <p:nvPr/>
        </p:nvSpPr>
        <p:spPr>
          <a:xfrm>
            <a:off x="4295775" y="2095500"/>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椭圆 6"/>
          <p:cNvSpPr/>
          <p:nvPr/>
        </p:nvSpPr>
        <p:spPr>
          <a:xfrm>
            <a:off x="2889250" y="2765425"/>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椭圆 7"/>
          <p:cNvSpPr/>
          <p:nvPr/>
        </p:nvSpPr>
        <p:spPr>
          <a:xfrm>
            <a:off x="2889250" y="3391535"/>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784860" y="3662045"/>
            <a:ext cx="11080115" cy="3098800"/>
          </a:xfrm>
          <a:prstGeom prst="rect">
            <a:avLst/>
          </a:prstGeom>
          <a:noFill/>
        </p:spPr>
        <p:txBody>
          <a:bodyPr wrap="square" rtlCol="0">
            <a:noAutofit/>
          </a:bodyPr>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项，了：明白，了解</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D</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项，面：当面，名词作状语</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D</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两项都可以用双音节词推断法</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B</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项，戚：忧伤。但</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C</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项</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怪</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解释为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责怪</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错误，文中县吏没有</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责怪</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自新，而是善意地</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止杖</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（阻止施行杖刑），另外，</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怪</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是形容词，作谓语时不能带宾语，句中应是活用，因此，</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怪</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是意动用法，</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对</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感到奇怪</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additive="base">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239395" y="111125"/>
            <a:ext cx="11713845" cy="6613525"/>
          </a:xfrm>
          <a:prstGeom prst="rect">
            <a:avLst/>
          </a:prstGeom>
          <a:noFill/>
        </p:spPr>
        <p:txBody>
          <a:bodyPr wrap="square" rtlCol="0">
            <a:noAutofit/>
          </a:bodyPr>
          <a:p>
            <a:pPr lvl="0" algn="just">
              <a:lnSpc>
                <a:spcPct val="13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【参考译文】</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自新年少读书，聪明绝伦</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古代经书中有疑惑难解之处，学友们勤奋不懈而无所获，自新随口而答，仿佛平常时就已经很清楚的样子</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他和兄长耕田度日，戴着斗笠扛着锄头，脸色晒得很黑</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夜间归来，就正襟危坐，吟咏古人的诗文，飘飘然仿佛在尘世之外，</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不知道为贫贱事而忧伤了。</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他的哥哥是里长，乡里多有逃亡之人，租税没地方来</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每到年终，官府催交租税，把他的兄长拷打得体无完肤</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自新就前往县衙代替哥哥（受责罚），而把他的哥哥藏在别的地方</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县吏对他的神情气概感到奇怪</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刚要施以杖刑，县吏就阻止了，问：</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你是什么人？</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让他试写一篇文章，他马上就写成了，县吏安慰他，并免去了对他的刑罚</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归子说：我和自新交游最久，看见他当面斥责别人过错，使对方下不来台</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大庭广众之下，</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他说话从不看人家的脸色。</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57835" y="909955"/>
            <a:ext cx="11276330" cy="5787390"/>
          </a:xfrm>
          <a:prstGeom prst="rect">
            <a:avLst/>
          </a:prstGeom>
          <a:noFill/>
        </p:spPr>
        <p:txBody>
          <a:bodyPr wrap="square" rtlCol="0">
            <a:noAutofit/>
          </a:bodyPr>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根据词语在文言句子中的位置，推知它的词性，根据词性进而推知它的词义</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rPr>
              <a:t>如主语</a:t>
            </a:r>
            <a:r>
              <a:rPr lang="zh-CN" sz="2800" b="1" u="sng">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rPr>
              <a:t>宾语常由名词、代词充当，谓语大多由动词、形容词充当，状语大多由副词充当。</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例如</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不积</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跬步，无以至千里；不积小流，无以成江海</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跬</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与</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小</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对应，从</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足</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即推断为小步、半步；再如</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追亡逐北</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亡</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北</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对应，均为</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溃败</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之意。再如</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忠不必用兮，贤不必以</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以</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用</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对应，均为</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被任用</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之意</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又如</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戴朱缨宝饰之帽，腰白玉之环</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腰</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与</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戴</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对应，作动词用，</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是</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腰中戴着</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的意思。</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1194435" y="277495"/>
            <a:ext cx="291465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词性推断法</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57835" y="418465"/>
            <a:ext cx="11276965" cy="2755900"/>
          </a:xfrm>
          <a:prstGeom prst="rect">
            <a:avLst/>
          </a:prstGeom>
          <a:noFill/>
        </p:spPr>
        <p:txBody>
          <a:bodyPr wrap="square" rtlCol="0">
            <a:noAutofit/>
          </a:bodyPr>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【例题】</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郭原平字长泰，禀至行，养亲必己力</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性闲木功，佣赁以给供养</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性谦虚，每为人作匠，取散夫价</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主人设食，原平自以家贫，父母不办有肴味，唯餐盐饭而已</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若家或无食，则虚中竟日，义不独饱，要须日暮作毕，受直归家，于里中买籴，</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然后举爨。</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457835" y="3271520"/>
            <a:ext cx="11276330" cy="3380740"/>
          </a:xfrm>
          <a:prstGeom prst="rect">
            <a:avLst/>
          </a:prstGeom>
          <a:noFill/>
        </p:spPr>
        <p:txBody>
          <a:bodyPr wrap="square" rtlCol="0">
            <a:noAutofit/>
          </a:bodyPr>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对下列句子中加点词的解释</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不正确的一项是</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禀至行，养亲必己力</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禀：</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赐予</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B.</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性闲木功，佣赁以给供养</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闲：</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熟习</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C.</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日暮作毕，受直归家</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直：</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报酬</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D.</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于里中买籴，然后举</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爨</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爨：</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做饭</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6" name="椭圆 5"/>
          <p:cNvSpPr/>
          <p:nvPr/>
        </p:nvSpPr>
        <p:spPr>
          <a:xfrm>
            <a:off x="5331460" y="1075055"/>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椭圆 2"/>
          <p:cNvSpPr/>
          <p:nvPr/>
        </p:nvSpPr>
        <p:spPr>
          <a:xfrm>
            <a:off x="9300210" y="1075055"/>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椭圆 3"/>
          <p:cNvSpPr/>
          <p:nvPr/>
        </p:nvSpPr>
        <p:spPr>
          <a:xfrm>
            <a:off x="3528695" y="2996565"/>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椭圆 6"/>
          <p:cNvSpPr/>
          <p:nvPr/>
        </p:nvSpPr>
        <p:spPr>
          <a:xfrm>
            <a:off x="8168640" y="2996565"/>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椭圆 8"/>
          <p:cNvSpPr/>
          <p:nvPr/>
        </p:nvSpPr>
        <p:spPr>
          <a:xfrm>
            <a:off x="1741170" y="4590415"/>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椭圆 10"/>
          <p:cNvSpPr/>
          <p:nvPr/>
        </p:nvSpPr>
        <p:spPr>
          <a:xfrm>
            <a:off x="2106295" y="5203825"/>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椭圆 11"/>
          <p:cNvSpPr/>
          <p:nvPr/>
        </p:nvSpPr>
        <p:spPr>
          <a:xfrm>
            <a:off x="3870960" y="5856605"/>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椭圆 12"/>
          <p:cNvSpPr/>
          <p:nvPr/>
        </p:nvSpPr>
        <p:spPr>
          <a:xfrm>
            <a:off x="4973320" y="6476365"/>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文本框 13"/>
          <p:cNvSpPr txBox="1"/>
          <p:nvPr/>
        </p:nvSpPr>
        <p:spPr>
          <a:xfrm>
            <a:off x="8924290" y="3357880"/>
            <a:ext cx="625475" cy="645160"/>
          </a:xfrm>
          <a:prstGeom prst="rect">
            <a:avLst/>
          </a:prstGeom>
          <a:noFill/>
        </p:spPr>
        <p:txBody>
          <a:bodyPr wrap="square" rtlCol="0">
            <a:spAutoFit/>
          </a:bodyPr>
          <a:p>
            <a:pPr algn="ctr">
              <a:buClrTx/>
              <a:buSzTx/>
              <a:buFontTx/>
            </a:pPr>
            <a:r>
              <a:rPr lang="en-US" altLang="zh-CN" sz="3600">
                <a:solidFill>
                  <a:srgbClr val="FF0000"/>
                </a:solidFill>
                <a:latin typeface="Times New Roman" panose="02020603050405020304" charset="0"/>
                <a:cs typeface="Times New Roman" panose="02020603050405020304" charset="0"/>
              </a:rPr>
              <a:t>A</a:t>
            </a:r>
            <a:endParaRPr lang="en-US" altLang="zh-CN" sz="3600">
              <a:solidFill>
                <a:srgbClr val="FF0000"/>
              </a:solidFill>
              <a:latin typeface="Times New Roman" panose="02020603050405020304" charset="0"/>
              <a:cs typeface="Times New Roman" panose="02020603050405020304"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additive="base">
                                        <p:cTn id="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864235" y="468630"/>
            <a:ext cx="10463530" cy="5966460"/>
          </a:xfrm>
          <a:prstGeom prst="rect">
            <a:avLst/>
          </a:prstGeom>
          <a:noFill/>
        </p:spPr>
        <p:txBody>
          <a:bodyPr wrap="square" rtlCol="0">
            <a:noAutofit/>
          </a:bodyPr>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根据加点词的词性来推断，</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项</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禀至行</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是主谓结构，</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禀</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作主语，应是名词，解释为动词</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赐予</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错误，应理解为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生性</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禀性</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B</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项</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性闲木功</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主语</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谓语</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宾语</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的形式，</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闲</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在句中作谓语，应为动词，通</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娴</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，解释为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熟习</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正确</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C</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项</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受直</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是动宾结构，</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受</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，动词，意为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接受</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直</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解释为名词</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报酬</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正确</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D</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项为主语省略的主谓句，</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买</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籴</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举</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爨</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为顺承的两件事，</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爨</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解释为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做饭</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正确</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其实，这道题如能准确判别</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禀</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在句中的词性，就可以轻松解答。</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791845" y="952500"/>
            <a:ext cx="10608945" cy="4953000"/>
          </a:xfrm>
          <a:prstGeom prst="rect">
            <a:avLst/>
          </a:prstGeom>
          <a:noFill/>
        </p:spPr>
        <p:txBody>
          <a:bodyPr wrap="square" rtlCol="0">
            <a:noAutofit/>
          </a:bodyPr>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【参考译文】</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郭原平，字长泰，他生性孝顺，一定要依靠自己的力量来侍养父母</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他熟悉木工技艺，常靠给人做工来供养双亲</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他生性谦虚，常给人做工，收取短工的工钱</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雇主招待他吃饭时，郭原平想到自己家中贫穷，父母不曾吃荤菜，所以自己只吃咸菜下饭就算了</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家里有时没饭吃，他就整日空腹干活，和家里人一同挨饿，等到傍晚收工，得了工钱回家，到市场买点米，</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然后烧火做饭。</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57835" y="909955"/>
            <a:ext cx="11276330" cy="5787390"/>
          </a:xfrm>
          <a:prstGeom prst="rect">
            <a:avLst/>
          </a:prstGeom>
          <a:noFill/>
        </p:spPr>
        <p:txBody>
          <a:bodyPr wrap="square" rtlCol="0">
            <a:noAutofit/>
          </a:bodyPr>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古人为文讲究对称，常常使用一些结构相同、词义相近或相对的句子，这样的句子形式整齐，</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节奏和谐。可以利用这一结构特点推知词义。</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800"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rPr>
              <a:t>在两两、三三的对举句中，位置对称的词语一般词性相同、词义相近或相反，这样通过对已知词语的词义</a:t>
            </a:r>
            <a:r>
              <a:rPr lang="zh-CN" sz="2800" b="1" u="sng">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rPr>
              <a:t>词性的分析，就可以推知未知词语的词性</a:t>
            </a:r>
            <a:r>
              <a:rPr lang="zh-CN" sz="2800" b="1" u="sng">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rPr>
              <a:t>词义。</a:t>
            </a:r>
            <a:endPar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位置对称的词语词性相同、词义相近的情况例如</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有席卷天下、包举宇内、囊括四海之意，并吞八荒之心</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，前后三句的</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席卷</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包举</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囊括</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位置相同，意义相同，都为</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并吞</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之意；</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天下</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宇内</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四海</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八荒</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位置相同，意义相同，都为</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天下</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之意</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再如</a:t>
            </a:r>
            <a:endPar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1157605" y="287020"/>
            <a:ext cx="291465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结构推断法</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57835" y="734060"/>
            <a:ext cx="11276330" cy="5389880"/>
          </a:xfrm>
          <a:prstGeom prst="rect">
            <a:avLst/>
          </a:prstGeom>
          <a:noFill/>
        </p:spPr>
        <p:txBody>
          <a:bodyPr wrap="square" rtlCol="0">
            <a:noAutofit/>
          </a:bodyPr>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前太守臣逵察臣孝廉，后刺史臣荣举臣秀才</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察</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举</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位置相同，意义相近，意为</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考察推举</a:t>
            </a: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。再如</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灭六国者六国也，非秦也；族秦者秦也，非天下也</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灭</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族</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位置相同，意义相同，</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都为</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灭亡</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之意。</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位置对称的词语词性相同、词义相反的情况例如</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前倨后恭</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，由</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恭</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的</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恭敬</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意推出为</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不敬、傲慢</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之意</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再如</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党同伐异</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，由</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伐</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的</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攻击</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意推出</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党</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的</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袒护</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意</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再如</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革故鼎新</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由</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革</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的</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除去</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意推出</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鼎</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的</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建立</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意。</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78915" y="2285365"/>
            <a:ext cx="9265285" cy="2553335"/>
          </a:xfrm>
          <a:prstGeom prst="rect">
            <a:avLst/>
          </a:prstGeom>
          <a:noFill/>
        </p:spPr>
        <p:txBody>
          <a:bodyPr wrap="square" rtlCol="0">
            <a:spAutoFit/>
            <a:scene3d>
              <a:camera prst="orthographicFront"/>
              <a:lightRig rig="threePt" dir="t"/>
            </a:scene3d>
          </a:bodyPr>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二部分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达标训练</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nvSpPr>
        <p:spPr>
          <a:xfrm>
            <a:off x="488315" y="1743075"/>
            <a:ext cx="11216005" cy="3380740"/>
          </a:xfrm>
          <a:prstGeom prst="rect">
            <a:avLst/>
          </a:prstGeom>
          <a:noFill/>
        </p:spPr>
        <p:txBody>
          <a:bodyPr wrap="square" rtlCol="0">
            <a:noAutofit/>
          </a:bodyPr>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【例题】</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对下列句子中加点词的解释</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正确的一项是</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逾远而弥存也</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弥：</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更加</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B.</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周穷振乏，家无余财</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振：</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振作</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C.</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此所以学者不可以不深思而慎取之也</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取：</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择取</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D.</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客有任目而恶镜者</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任：</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放纵</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9" name="椭圆 8"/>
          <p:cNvSpPr/>
          <p:nvPr/>
        </p:nvSpPr>
        <p:spPr>
          <a:xfrm>
            <a:off x="3059430" y="3026410"/>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椭圆 10"/>
          <p:cNvSpPr/>
          <p:nvPr/>
        </p:nvSpPr>
        <p:spPr>
          <a:xfrm>
            <a:off x="2672715" y="3691890"/>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椭圆 11"/>
          <p:cNvSpPr/>
          <p:nvPr/>
        </p:nvSpPr>
        <p:spPr>
          <a:xfrm>
            <a:off x="6604000" y="4337050"/>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椭圆 12"/>
          <p:cNvSpPr/>
          <p:nvPr/>
        </p:nvSpPr>
        <p:spPr>
          <a:xfrm>
            <a:off x="2672715" y="4942205"/>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文本框 13"/>
          <p:cNvSpPr txBox="1"/>
          <p:nvPr/>
        </p:nvSpPr>
        <p:spPr>
          <a:xfrm>
            <a:off x="9999345" y="1852930"/>
            <a:ext cx="625475" cy="645160"/>
          </a:xfrm>
          <a:prstGeom prst="rect">
            <a:avLst/>
          </a:prstGeom>
          <a:noFill/>
        </p:spPr>
        <p:txBody>
          <a:bodyPr wrap="square" rtlCol="0">
            <a:spAutoFit/>
          </a:bodyPr>
          <a:p>
            <a:pPr algn="ctr">
              <a:buClrTx/>
              <a:buSzTx/>
              <a:buFontTx/>
            </a:pPr>
            <a:r>
              <a:rPr lang="en-US" altLang="zh-CN" sz="3600">
                <a:solidFill>
                  <a:srgbClr val="FF0000"/>
                </a:solidFill>
                <a:latin typeface="Times New Roman" panose="02020603050405020304" charset="0"/>
                <a:cs typeface="Times New Roman" panose="02020603050405020304" charset="0"/>
              </a:rPr>
              <a:t>C</a:t>
            </a:r>
            <a:endParaRPr lang="en-US" altLang="zh-CN" sz="3600">
              <a:solidFill>
                <a:srgbClr val="FF0000"/>
              </a:solidFill>
              <a:latin typeface="Times New Roman" panose="02020603050405020304" charset="0"/>
              <a:cs typeface="Times New Roman" panose="02020603050405020304"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additive="base">
                                        <p:cTn id="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325120" y="471170"/>
            <a:ext cx="11435715" cy="5915025"/>
          </a:xfrm>
          <a:prstGeom prst="rect">
            <a:avLst/>
          </a:prstGeom>
          <a:noFill/>
        </p:spPr>
        <p:txBody>
          <a:bodyPr wrap="square" rtlCol="0">
            <a:noAutofit/>
          </a:bodyPr>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项，</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逾远</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和</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弥存</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是对称结构，</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逾</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是越过（经历）的意思，</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逾远</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就是经历久远的年代，</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弥存</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就应该理解为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长久存在</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的意思，</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弥</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是长久的意思</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把</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弥</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理解为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更加</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错误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可能是错把</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逾</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当作</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愈</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来理解而致错</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B</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项，</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周穷振乏</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家无余财</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的原因</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周穷</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与</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振乏</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是对称结构，意思相同（近</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周穷</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即周济穷人，由此可知，</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振乏</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为救济穷人。振，通</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赈</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，救济</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理解为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振作</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错误。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D</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项，</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任目</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和</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恶镜</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是对称结构，</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恶镜</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就是讨厌镜子，可以推测，</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任</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和</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恶</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是反义词，把</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任</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解释为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放纵</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错，</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应该是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相信、信任</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的意思。</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57835" y="873760"/>
            <a:ext cx="11276330" cy="2734310"/>
          </a:xfrm>
          <a:prstGeom prst="rect">
            <a:avLst/>
          </a:prstGeom>
          <a:noFill/>
        </p:spPr>
        <p:txBody>
          <a:bodyPr wrap="square" rtlCol="0">
            <a:noAutofit/>
          </a:bodyPr>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试卷上常出现一些难理解的文言实词，我们可以</a:t>
            </a:r>
            <a:r>
              <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联想课文有关语句中的用法，相互比照，辨其异同</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，然后初步确定它在文中的含义</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其次，成语中保留了古代汉语中的众多语言现象，可以</a:t>
            </a:r>
            <a:r>
              <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通过联想建立联系</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理解文言实词。</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1157605" y="325755"/>
            <a:ext cx="531177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4.</a:t>
            </a:r>
            <a:r>
              <a:rPr lang="zh-CN" altLang="en-US" sz="3200" b="1" dirty="0">
                <a:solidFill>
                  <a:srgbClr val="E81818"/>
                </a:solidFill>
                <a:latin typeface="黑体" panose="02010609060101010101" charset="-122"/>
                <a:ea typeface="黑体" panose="02010609060101010101" charset="-122"/>
                <a:cs typeface="黑体" panose="02010609060101010101" charset="-122"/>
              </a:rPr>
              <a:t>联想推断法（旧知识帮助）</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19405" y="3478530"/>
            <a:ext cx="11414125" cy="3276600"/>
          </a:xfrm>
          <a:prstGeom prst="rect">
            <a:avLst/>
          </a:prstGeom>
          <a:noFill/>
        </p:spPr>
        <p:txBody>
          <a:bodyPr wrap="square" rtlCol="0">
            <a:noAutofit/>
          </a:bodyPr>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【例题】</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下列语句中，</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加点的词解释不正确的一项是</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叔孙通知上益厌之也</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益：</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渐渐</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B.</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度吾所能行为之</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度：</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估量</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C.</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若真鄙儒也</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鄙：</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品德低下</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D.</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竟朝置酒</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竟：</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直至</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终了</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9" name="椭圆 8"/>
          <p:cNvSpPr/>
          <p:nvPr/>
        </p:nvSpPr>
        <p:spPr>
          <a:xfrm>
            <a:off x="3617595" y="4761230"/>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椭圆 2"/>
          <p:cNvSpPr/>
          <p:nvPr/>
        </p:nvSpPr>
        <p:spPr>
          <a:xfrm>
            <a:off x="1830705" y="5387340"/>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椭圆 3"/>
          <p:cNvSpPr/>
          <p:nvPr/>
        </p:nvSpPr>
        <p:spPr>
          <a:xfrm>
            <a:off x="2530475" y="6031230"/>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椭圆 5"/>
          <p:cNvSpPr/>
          <p:nvPr/>
        </p:nvSpPr>
        <p:spPr>
          <a:xfrm>
            <a:off x="1830705" y="6679565"/>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9895205" y="3608070"/>
            <a:ext cx="521335" cy="645160"/>
          </a:xfrm>
          <a:prstGeom prst="rect">
            <a:avLst/>
          </a:prstGeom>
          <a:noFill/>
        </p:spPr>
        <p:txBody>
          <a:bodyPr wrap="square" rtlCol="0">
            <a:spAutoFit/>
          </a:bodyPr>
          <a:p>
            <a:r>
              <a:rPr lang="en-US" altLang="zh-CN" sz="3600">
                <a:solidFill>
                  <a:srgbClr val="FF0000"/>
                </a:solidFill>
                <a:latin typeface="Times New Roman" panose="02020603050405020304" charset="0"/>
                <a:cs typeface="Times New Roman" panose="02020603050405020304" charset="0"/>
              </a:rPr>
              <a:t>C</a:t>
            </a:r>
            <a:endParaRPr lang="en-US" altLang="zh-CN" sz="3600">
              <a:solidFill>
                <a:srgbClr val="FF0000"/>
              </a:solidFill>
              <a:latin typeface="Times New Roman" panose="02020603050405020304" charset="0"/>
              <a:cs typeface="Times New Roman" panose="02020603050405020304"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632460" y="493395"/>
            <a:ext cx="10886440" cy="5871210"/>
          </a:xfrm>
          <a:prstGeom prst="rect">
            <a:avLst/>
          </a:prstGeom>
          <a:noFill/>
        </p:spPr>
        <p:txBody>
          <a:bodyPr wrap="square" rtlCol="0">
            <a:noAutofit/>
          </a:bodyPr>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C</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项</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鄙</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是个古今异义词，在文言文中常见的含义是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见识浅陋</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，如《出师表》中的</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先帝不以臣卑鄙</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，再如《曹刿论战》中的</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肉食者鄙</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。此处结合上下文，</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鲁有两生不肯行，曰：</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公所事者且十主，皆面谀以得亲贵，吾不忍为公所为</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公所为不合古，吾不行</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公往矣，无污我！</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和</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叔孙通笑曰</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，可知</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鄙</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解释为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品德低下</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有误，理解为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见识浅陋</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才对</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项</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益</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作副词，除了有</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更加</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之义外，也有</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渐渐</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义，如柳宗元的《黔之驴》</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益习其声，又近出前后</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B</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项</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度</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在句中的含义是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估量、估计</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，如《鸿门宴》</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度我至军中，公乃人</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nvSpPr>
        <p:spPr>
          <a:xfrm>
            <a:off x="584835" y="644525"/>
            <a:ext cx="11022330" cy="3380740"/>
          </a:xfrm>
          <a:prstGeom prst="rect">
            <a:avLst/>
          </a:prstGeom>
          <a:noFill/>
        </p:spPr>
        <p:txBody>
          <a:bodyPr wrap="square" rtlCol="0">
            <a:noAutofit/>
          </a:bodyPr>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【例题】</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下列句子中加点词的解释，</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不正确的一项是</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而考亭先生尝病其俗</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病：</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批评</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B.</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深叹其能矫然拔俗也</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拔：</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拔除</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C.</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远绍绝学，</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流风未远</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绍：</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继承</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D.</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不又加于古人一等乎</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加：</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超过</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9" name="椭圆 8"/>
          <p:cNvSpPr/>
          <p:nvPr/>
        </p:nvSpPr>
        <p:spPr>
          <a:xfrm>
            <a:off x="4154170" y="2616200"/>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椭圆 10"/>
          <p:cNvSpPr/>
          <p:nvPr/>
        </p:nvSpPr>
        <p:spPr>
          <a:xfrm>
            <a:off x="2381885" y="3208020"/>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椭圆 11"/>
          <p:cNvSpPr/>
          <p:nvPr/>
        </p:nvSpPr>
        <p:spPr>
          <a:xfrm>
            <a:off x="4154170" y="1938655"/>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椭圆 12"/>
          <p:cNvSpPr/>
          <p:nvPr/>
        </p:nvSpPr>
        <p:spPr>
          <a:xfrm>
            <a:off x="2769235" y="3854450"/>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文本框 13"/>
          <p:cNvSpPr txBox="1"/>
          <p:nvPr/>
        </p:nvSpPr>
        <p:spPr>
          <a:xfrm>
            <a:off x="10133330" y="753110"/>
            <a:ext cx="625475" cy="645160"/>
          </a:xfrm>
          <a:prstGeom prst="rect">
            <a:avLst/>
          </a:prstGeom>
          <a:noFill/>
        </p:spPr>
        <p:txBody>
          <a:bodyPr wrap="square" rtlCol="0">
            <a:spAutoFit/>
          </a:bodyPr>
          <a:p>
            <a:pPr algn="ctr">
              <a:buClrTx/>
              <a:buSzTx/>
              <a:buFontTx/>
            </a:pPr>
            <a:r>
              <a:rPr lang="en-US" altLang="zh-CN" sz="3600">
                <a:solidFill>
                  <a:srgbClr val="FF0000"/>
                </a:solidFill>
                <a:latin typeface="Times New Roman" panose="02020603050405020304" charset="0"/>
                <a:cs typeface="Times New Roman" panose="02020603050405020304" charset="0"/>
              </a:rPr>
              <a:t>B</a:t>
            </a:r>
            <a:endParaRPr lang="en-US" altLang="zh-CN" sz="3600">
              <a:solidFill>
                <a:srgbClr val="FF0000"/>
              </a:solidFill>
              <a:latin typeface="Times New Roman" panose="02020603050405020304" charset="0"/>
              <a:cs typeface="Times New Roman" panose="02020603050405020304" charset="0"/>
            </a:endParaRPr>
          </a:p>
        </p:txBody>
      </p:sp>
      <p:sp>
        <p:nvSpPr>
          <p:cNvPr id="5" name="文本框 4"/>
          <p:cNvSpPr txBox="1"/>
          <p:nvPr/>
        </p:nvSpPr>
        <p:spPr>
          <a:xfrm>
            <a:off x="584200" y="4338320"/>
            <a:ext cx="11022965" cy="2049780"/>
          </a:xfrm>
          <a:prstGeom prst="rect">
            <a:avLst/>
          </a:prstGeom>
          <a:noFill/>
        </p:spPr>
        <p:txBody>
          <a:bodyPr wrap="square" rtlCol="0">
            <a:noAutofit/>
          </a:bodyPr>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本题考查对文言文实词在文中意思的理解。注意大语境代入法</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拔</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解释为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拔除</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明显不通</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联系成语</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出类拔萃</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，此处</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拔</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应是</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超出</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之义。</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additive="base">
                                        <p:cTn id="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57835" y="1111885"/>
            <a:ext cx="11276330" cy="5266690"/>
          </a:xfrm>
          <a:prstGeom prst="rect">
            <a:avLst/>
          </a:prstGeom>
          <a:noFill/>
        </p:spPr>
        <p:txBody>
          <a:bodyPr wrap="square" rtlCol="0">
            <a:noAutofit/>
          </a:bodyPr>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推断文言词义的基本原则就是要把词放到句中去理解，根据上下已知条件仔细研释</a:t>
            </a:r>
            <a:r>
              <a:rPr lang="zh-CN" sz="28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词不离句，句不离段，段不离篇</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要把握一个文言词语的含义，绝不能离开它存在的语境，仔细分析上下文的内容或根据上下文的提示，</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可为词语义项的断定提供帮助。</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例如</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寻知代州，移深州，领凉州观察使</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这句话中的</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知</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字，从句子内容看，</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知代州</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移深州</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领凉州观察使</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表明康保裔从代州到深州再到凉州的三个为官过程，而代州为第一站。可见</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知</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绝不是</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知道</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之意，</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应为</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管理</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担任</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之意。</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1157605" y="420370"/>
            <a:ext cx="356933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5.</a:t>
            </a:r>
            <a:r>
              <a:rPr lang="zh-CN" altLang="en-US" sz="3200" b="1" dirty="0">
                <a:solidFill>
                  <a:srgbClr val="E81818"/>
                </a:solidFill>
                <a:latin typeface="黑体" panose="02010609060101010101" charset="-122"/>
                <a:ea typeface="黑体" panose="02010609060101010101" charset="-122"/>
                <a:cs typeface="黑体" panose="02010609060101010101" charset="-122"/>
              </a:rPr>
              <a:t>语境脉络推断法</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635" y="753110"/>
            <a:ext cx="12146915" cy="1461135"/>
          </a:xfrm>
          <a:prstGeom prst="rect">
            <a:avLst/>
          </a:prstGeom>
          <a:noFill/>
        </p:spPr>
        <p:txBody>
          <a:bodyPr wrap="square" rtlCol="0">
            <a:noAutofit/>
          </a:bodyPr>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【例题】</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齐武成帝子琅邪王，太子母弟也</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生而聪慧，帝及后并笃爱之，衣服饮食，与东宫相准</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帝每面称之曰：</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此黠儿也，当有所成</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0" y="2552065"/>
            <a:ext cx="12146915" cy="2125345"/>
          </a:xfrm>
          <a:prstGeom prst="rect">
            <a:avLst/>
          </a:prstGeom>
          <a:noFill/>
        </p:spPr>
        <p:txBody>
          <a:bodyPr wrap="square" rtlCol="0">
            <a:noAutofit/>
          </a:bodyPr>
          <a:p>
            <a:pPr lvl="0" algn="just">
              <a:lnSpc>
                <a:spcPct val="15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对原文内容描述正确的一项是</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武成帝常常当面称述他说：</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这是一个狡猾的孩子，必将有所成就</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B.</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武成帝常常当面称赞他说：</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这是一个聪明的孩子，必将有所成就</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p:cNvSpPr txBox="1"/>
          <p:nvPr/>
        </p:nvSpPr>
        <p:spPr>
          <a:xfrm>
            <a:off x="5922010" y="2634615"/>
            <a:ext cx="625475" cy="645160"/>
          </a:xfrm>
          <a:prstGeom prst="rect">
            <a:avLst/>
          </a:prstGeom>
          <a:noFill/>
        </p:spPr>
        <p:txBody>
          <a:bodyPr wrap="square" rtlCol="0">
            <a:spAutoFit/>
          </a:bodyPr>
          <a:p>
            <a:pPr algn="ctr">
              <a:buClrTx/>
              <a:buSzTx/>
              <a:buFontTx/>
            </a:pPr>
            <a:r>
              <a:rPr lang="en-US" altLang="zh-CN" sz="3600">
                <a:solidFill>
                  <a:srgbClr val="FF0000"/>
                </a:solidFill>
                <a:latin typeface="Times New Roman" panose="02020603050405020304" charset="0"/>
                <a:cs typeface="Times New Roman" panose="02020603050405020304" charset="0"/>
              </a:rPr>
              <a:t>B</a:t>
            </a:r>
            <a:endParaRPr lang="en-US" altLang="zh-CN" sz="36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1270" y="5128895"/>
            <a:ext cx="12146915" cy="1021715"/>
          </a:xfrm>
          <a:prstGeom prst="rect">
            <a:avLst/>
          </a:prstGeom>
          <a:noFill/>
        </p:spPr>
        <p:txBody>
          <a:bodyPr wrap="square" rtlCol="0">
            <a:noAutofit/>
          </a:bodyPr>
          <a:p>
            <a:pPr lvl="0" algn="just">
              <a:lnSpc>
                <a:spcPct val="150000"/>
              </a:lnSpc>
              <a:spcBef>
                <a:spcPts val="0"/>
              </a:spcBef>
              <a:spcAft>
                <a:spcPts val="0"/>
              </a:spcAft>
            </a:pP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从</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生而聪慧</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笃爱之</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等词语可见</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黠儿</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为褒义。</a:t>
            </a:r>
            <a:endPar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additive="base">
                                        <p:cTn id="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322580" y="1292860"/>
            <a:ext cx="11547475" cy="4905375"/>
          </a:xfrm>
          <a:prstGeom prst="rect">
            <a:avLst/>
          </a:prstGeom>
          <a:noFill/>
        </p:spPr>
        <p:txBody>
          <a:bodyPr wrap="square" rtlCol="0">
            <a:noAutofit/>
          </a:bodyPr>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汉字属于表意体系的文字，且形声字占</a:t>
            </a:r>
            <a:r>
              <a:rPr lang="en-US" altLang="zh-CN" sz="28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rPr>
              <a:t>80%</a:t>
            </a:r>
            <a:r>
              <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以上，</a:t>
            </a:r>
            <a:r>
              <a:rPr lang="en-US" altLang="zh-CN" sz="28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形旁</a:t>
            </a:r>
            <a:r>
              <a:rPr lang="en-US" altLang="zh-CN" sz="28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给我们推断词义带来有利的条件</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常见形旁的词义指向：</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从</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钅（金）</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木、氵（</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水</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火、土</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者词义与五行有关</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从</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刂（刀）</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弓、矛、戈、斤</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斧</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、殳</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shū</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者与兵器有关；</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从</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马、牛、羊、豕、犭</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鸟、虫</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者与动物有关；</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从</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（言</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辶（</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走</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、忄</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（心）、彳（行）</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者与人的行为有关。</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1060450" y="466725"/>
            <a:ext cx="356933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6.</a:t>
            </a:r>
            <a:r>
              <a:rPr lang="zh-CN" altLang="en-US" sz="3200" b="1" dirty="0">
                <a:solidFill>
                  <a:srgbClr val="E81818"/>
                </a:solidFill>
                <a:latin typeface="黑体" panose="02010609060101010101" charset="-122"/>
                <a:ea typeface="黑体" panose="02010609060101010101" charset="-122"/>
                <a:cs typeface="黑体" panose="02010609060101010101" charset="-122"/>
              </a:rPr>
              <a:t>字形分析推断法</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70535" y="408940"/>
            <a:ext cx="11287125" cy="6067425"/>
          </a:xfrm>
          <a:prstGeom prst="rect">
            <a:avLst/>
          </a:prstGeom>
          <a:noFill/>
        </p:spPr>
        <p:txBody>
          <a:bodyPr wrap="square" rtlCol="0">
            <a:noAutofit/>
          </a:bodyPr>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其他还有：禾</a:t>
            </a:r>
            <a:r>
              <a:rPr lang="en-US" altLang="zh-CN" sz="2800">
                <a:latin typeface="华文中宋" panose="02010600040101010101" charset="-122"/>
                <a:ea typeface="华文中宋" panose="02010600040101010101"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五谷、贝</a:t>
            </a:r>
            <a:r>
              <a:rPr lang="en-US" altLang="zh-CN" sz="2800">
                <a:latin typeface="华文中宋" panose="02010600040101010101" charset="-122"/>
                <a:ea typeface="华文中宋" panose="02010600040101010101"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金钱、皿</a:t>
            </a:r>
            <a:r>
              <a:rPr lang="en-US" altLang="zh-CN" sz="2800">
                <a:latin typeface="华文中宋" panose="02010600040101010101" charset="-122"/>
                <a:ea typeface="华文中宋" panose="02010600040101010101"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器具、纟</a:t>
            </a:r>
            <a:r>
              <a:rPr lang="en-US" altLang="zh-CN" sz="2800">
                <a:latin typeface="华文中宋" panose="02010600040101010101" charset="-122"/>
                <a:ea typeface="华文中宋" panose="02010600040101010101"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丝麻、月</a:t>
            </a:r>
            <a:r>
              <a:rPr lang="en-US" altLang="zh-CN" sz="2800">
                <a:latin typeface="华文中宋" panose="02010600040101010101" charset="-122"/>
                <a:ea typeface="华文中宋" panose="02010600040101010101"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肉、页</a:t>
            </a:r>
            <a:r>
              <a:rPr lang="en-US" altLang="zh-CN" sz="2800">
                <a:latin typeface="华文中宋" panose="02010600040101010101" charset="-122"/>
                <a:ea typeface="华文中宋" panose="02010600040101010101"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首、自</a:t>
            </a:r>
            <a:r>
              <a:rPr lang="en-US" altLang="zh-CN" sz="2800">
                <a:latin typeface="华文中宋" panose="02010600040101010101" charset="-122"/>
                <a:ea typeface="华文中宋" panose="02010600040101010101"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鼻、目</a:t>
            </a:r>
            <a:r>
              <a:rPr lang="en-US" altLang="zh-CN" sz="2800">
                <a:latin typeface="华文中宋" panose="02010600040101010101" charset="-122"/>
                <a:ea typeface="华文中宋" panose="02010600040101010101"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眼、尸</a:t>
            </a:r>
            <a:r>
              <a:rPr lang="en-US" altLang="zh-CN" sz="2800">
                <a:latin typeface="华文中宋" panose="02010600040101010101" charset="-122"/>
                <a:ea typeface="华文中宋" panose="02010600040101010101"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身体。</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汉字中的形声字占</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80%</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以上，因此观察形声字的形旁成了我们判断词义的重要手段</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50000"/>
              </a:lnSpc>
              <a:spcBef>
                <a:spcPts val="0"/>
              </a:spcBef>
              <a:spcAft>
                <a:spcPts val="0"/>
              </a:spcAft>
            </a:pP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如可以根据形旁解释下面四句中加点字的意思。</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50000"/>
              </a:lnSpc>
              <a:spcBef>
                <a:spcPts val="0"/>
              </a:spcBef>
              <a:spcAft>
                <a:spcPts val="0"/>
              </a:spcAft>
            </a:pPr>
            <a:r>
              <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①</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丰则贵</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籴</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，歉则贱粜</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籴</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：买进粮食</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粜：</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卖出粮食</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50000"/>
              </a:lnSpc>
              <a:spcBef>
                <a:spcPts val="0"/>
              </a:spcBef>
              <a:spcAft>
                <a:spcPts val="0"/>
              </a:spcAft>
            </a:pPr>
            <a:r>
              <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②</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农人告余以春及，</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将有事于西畴</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畴</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田地</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50000"/>
              </a:lnSpc>
              <a:spcBef>
                <a:spcPts val="0"/>
              </a:spcBef>
              <a:spcAft>
                <a:spcPts val="0"/>
              </a:spcAft>
            </a:pPr>
            <a:r>
              <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③</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方其系燕父子以组</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组：</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绳索</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50000"/>
              </a:lnSpc>
              <a:spcBef>
                <a:spcPts val="0"/>
              </a:spcBef>
              <a:spcAft>
                <a:spcPts val="0"/>
              </a:spcAft>
            </a:pPr>
            <a:r>
              <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④</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王以和为诳，</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而刖其左足</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刖：</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砍</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椭圆 8"/>
          <p:cNvSpPr/>
          <p:nvPr/>
        </p:nvSpPr>
        <p:spPr>
          <a:xfrm>
            <a:off x="2843530" y="4284345"/>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椭圆 1"/>
          <p:cNvSpPr/>
          <p:nvPr/>
        </p:nvSpPr>
        <p:spPr>
          <a:xfrm>
            <a:off x="4608830" y="4284345"/>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椭圆 2"/>
          <p:cNvSpPr/>
          <p:nvPr/>
        </p:nvSpPr>
        <p:spPr>
          <a:xfrm>
            <a:off x="6366510" y="4864735"/>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椭圆 3"/>
          <p:cNvSpPr/>
          <p:nvPr/>
        </p:nvSpPr>
        <p:spPr>
          <a:xfrm>
            <a:off x="4236085" y="5549900"/>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椭圆 5"/>
          <p:cNvSpPr/>
          <p:nvPr/>
        </p:nvSpPr>
        <p:spPr>
          <a:xfrm>
            <a:off x="4236085" y="6192520"/>
            <a:ext cx="81915" cy="75565"/>
          </a:xfrm>
          <a:prstGeom prst="ellipse">
            <a:avLst/>
          </a:prstGeom>
          <a:solidFill>
            <a:schemeClr val="tx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med">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322580" y="1228090"/>
            <a:ext cx="11547475" cy="5299710"/>
          </a:xfrm>
          <a:prstGeom prst="rect">
            <a:avLst/>
          </a:prstGeom>
          <a:noFill/>
        </p:spPr>
        <p:txBody>
          <a:bodyPr wrap="square" rtlCol="0">
            <a:noAutofit/>
          </a:bodyPr>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对于选择、判断类的词语解释题，最简单的莫过于</a:t>
            </a:r>
            <a:r>
              <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将所给的义项放入各自的具体语境中去贯通文意</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，解释准确、通畅，</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符合事理者即为正确答案。</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如可以用代入检验法判断下面加点字意思的正误。</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50000"/>
              </a:lnSpc>
              <a:spcBef>
                <a:spcPts val="0"/>
              </a:spcBef>
              <a:spcAft>
                <a:spcPts val="0"/>
              </a:spcAft>
            </a:pPr>
            <a:r>
              <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①</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十一年，哀公竟逼于三子而孙于越，比之简公，</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仅全其身尔。</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5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通过代入检验法可以判断</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孙</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解释为</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孙子</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是错误的，应解释为</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孙</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通</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逊</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，流亡</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50000"/>
              </a:lnSpc>
              <a:spcBef>
                <a:spcPts val="0"/>
              </a:spcBef>
              <a:spcAft>
                <a:spcPts val="0"/>
              </a:spcAft>
            </a:pP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启示：推断时，常用词义如果不切合语境，</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考虑是否有通假现象。</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1060450" y="466725"/>
            <a:ext cx="842581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7.</a:t>
            </a:r>
            <a:r>
              <a:rPr lang="zh-CN" altLang="en-US" sz="3200" b="1" dirty="0">
                <a:solidFill>
                  <a:srgbClr val="E81818"/>
                </a:solidFill>
                <a:latin typeface="黑体" panose="02010609060101010101" charset="-122"/>
                <a:ea typeface="黑体" panose="02010609060101010101" charset="-122"/>
                <a:cs typeface="黑体" panose="02010609060101010101" charset="-122"/>
              </a:rPr>
              <a:t>代入检验法（</a:t>
            </a:r>
            <a:r>
              <a:rPr lang="zh-CN" altLang="en-US" sz="3200" b="1" dirty="0">
                <a:solidFill>
                  <a:srgbClr val="E81818"/>
                </a:solidFill>
                <a:latin typeface="黑体" panose="02010609060101010101" charset="-122"/>
                <a:ea typeface="黑体" panose="02010609060101010101" charset="-122"/>
                <a:cs typeface="黑体" panose="02010609060101010101" charset="-122"/>
              </a:rPr>
              <a:t>借助题干所给的义项推断词义）</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593850" y="2856230"/>
            <a:ext cx="9265285" cy="1198880"/>
          </a:xfrm>
          <a:prstGeom prst="rect">
            <a:avLst/>
          </a:prstGeom>
          <a:noFill/>
        </p:spPr>
        <p:txBody>
          <a:bodyPr wrap="square" rtlCol="0">
            <a:spAutoFit/>
          </a:bodyPr>
          <a:p>
            <a:pPr algn="ct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第三节</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a:t>
            </a: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古诗文阅读</a:t>
            </a:r>
            <a:endPar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07035" y="145415"/>
            <a:ext cx="11547475" cy="6668135"/>
          </a:xfrm>
          <a:prstGeom prst="rect">
            <a:avLst/>
          </a:prstGeom>
          <a:noFill/>
        </p:spPr>
        <p:txBody>
          <a:bodyPr wrap="square" rtlCol="0">
            <a:noAutofit/>
          </a:bodyPr>
          <a:p>
            <a:pPr lvl="0" algn="just">
              <a:lnSpc>
                <a:spcPct val="140000"/>
              </a:lnSpc>
              <a:spcBef>
                <a:spcPts val="0"/>
              </a:spcBef>
              <a:spcAft>
                <a:spcPts val="0"/>
              </a:spcAft>
            </a:pPr>
            <a:r>
              <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②</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琅邪王，太子母弟也</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生而聪慧，帝及后并笃爱之，衣服饮食，与东宫相准。帝每面称之曰：</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此黠儿也，当有所成</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4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通过代入检验法可以判断</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黠</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解释为</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狡猾</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是错误的，应解释为</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聪慧</a:t>
            </a: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40000"/>
              </a:lnSpc>
              <a:spcBef>
                <a:spcPts val="0"/>
              </a:spcBef>
              <a:spcAft>
                <a:spcPts val="0"/>
              </a:spcAft>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启示：</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推断要防止褒贬失当。</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4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总之，要做好文言阅读里的词语意义和用法题，积累是基础，在有一定量积累的情况下，又要懂得运用一些方法，以解决疑难</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其中，</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不脱离语境是原则。</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4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无论使用哪一种方法推断词义，都必须结合对文章内容的整体把握，结合相关的语句以及有关的背景知识</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文化知识，静心思考，反复验证</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如此，</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才能确保你对词义的推断准确无误。</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03605" y="366395"/>
            <a:ext cx="639254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原文内容概括与分析题</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348095" y="43878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656590" y="2381250"/>
            <a:ext cx="10878820" cy="152908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首先通读全文，接着读四个选项，然后将每个选项中的每句话在原文中找到对应语句，一一比对，</a:t>
            </a:r>
            <a:r>
              <a:rPr lang="zh-CN" altLang="en-US" sz="2800">
                <a:latin typeface="宋体" panose="02010600030101010101" pitchFamily="2" charset="-122"/>
                <a:ea typeface="宋体" panose="02010600030101010101" pitchFamily="2" charset="-122"/>
                <a:cs typeface="宋体" panose="02010600030101010101" pitchFamily="2" charset="-122"/>
              </a:rPr>
              <a:t>为准确解题找到依据。</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403350" y="1595755"/>
            <a:ext cx="362331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借选项，</a:t>
            </a:r>
            <a:r>
              <a:rPr lang="zh-CN" altLang="en-US" sz="3200" b="1" dirty="0">
                <a:solidFill>
                  <a:srgbClr val="E81818"/>
                </a:solidFill>
                <a:latin typeface="黑体" panose="02010609060101010101" charset="-122"/>
                <a:ea typeface="黑体" panose="02010609060101010101" charset="-122"/>
                <a:cs typeface="黑体" panose="02010609060101010101" charset="-122"/>
              </a:rPr>
              <a:t>找定位</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403350" y="4299585"/>
            <a:ext cx="3623310" cy="57721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明误区，</a:t>
            </a:r>
            <a:r>
              <a:rPr lang="zh-CN" altLang="en-US" sz="3200" b="1" dirty="0">
                <a:solidFill>
                  <a:srgbClr val="E81818"/>
                </a:solidFill>
                <a:latin typeface="黑体" panose="02010609060101010101" charset="-122"/>
                <a:ea typeface="黑体" panose="02010609060101010101" charset="-122"/>
                <a:cs typeface="黑体" panose="02010609060101010101" charset="-122"/>
              </a:rPr>
              <a:t>定答案</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656590" y="5108575"/>
            <a:ext cx="10878820" cy="149288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命制错误选项常见的</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大干扰方式有：错位嫁接</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以偏概全、无中生有、曲解文意。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567690" y="343535"/>
            <a:ext cx="11055985" cy="6168390"/>
          </a:xfrm>
          <a:prstGeom prst="rect">
            <a:avLst/>
          </a:prstGeom>
          <a:noFill/>
        </p:spPr>
        <p:txBody>
          <a:bodyPr wrap="square" rtlCol="0">
            <a:noAutofit/>
          </a:bodyPr>
          <a:p>
            <a:pPr lvl="0" algn="just">
              <a:lnSpc>
                <a:spcPct val="14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）错位嫁接</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4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答题时要理清选项所对应文段中涉及的人物</a:t>
            </a:r>
            <a:r>
              <a:rPr lang="zh-CN" sz="28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事件，并弄清楚事件的前后顺序与经过，以便识别出顺序颠倒、张冠李戴、因果倒置等错误。</a:t>
            </a:r>
            <a:endPar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4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例如：苏轼直面饥疫，解救受灾百姓</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他在任职杭州时遭遇旱灾病疫，减免上供米三分之一纾缓灾情；</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同时又集贮钱粮、建造治病场所以防备疫病。</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4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根据原文</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明年春</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乃裒羡缗得二千，复发橐中黄金五十两，以作病坊，稍畜钱粮待之</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可知，</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集贮钱粮、建造治病场所以防备疫病</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应当是第二年春天的事，不是同时发生的</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选项属错位嫁接。</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567690" y="343535"/>
            <a:ext cx="11055985" cy="6168390"/>
          </a:xfrm>
          <a:prstGeom prst="rect">
            <a:avLst/>
          </a:prstGeom>
          <a:noFill/>
        </p:spPr>
        <p:txBody>
          <a:bodyPr wrap="square" rtlCol="0">
            <a:noAutofit/>
          </a:bodyPr>
          <a:p>
            <a:pPr lvl="0" algn="just">
              <a:lnSpc>
                <a:spcPct val="14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）以偏概全</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4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用部分代替整体的意思来设置错误点</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答题时要特别关注表示范围的词语或概念，仔细核对文段中所述的相关内容，</a:t>
            </a:r>
            <a:r>
              <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看事物的范围在转述的过程中是否被放大或缩小</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4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例如：王安中外放任职，仕途屡遭坎坷</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金人前来归顺，他自请燕山府任职，与辽降将郭药师共事；靖康初，因此前的行事备受指责，</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仕途随之沉浮不定。</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4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根据原文</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安中请行</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王黼赞于上，授庆远军节度使</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河北河东燕山府路宣抚使</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知燕山府</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可知，王安中只是自请前行，并非</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自请到燕山府任职</a:t>
            </a: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。选项扩大了范围。</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866140" y="2054225"/>
            <a:ext cx="10355580" cy="2750185"/>
          </a:xfrm>
          <a:prstGeom prst="rect">
            <a:avLst/>
          </a:prstGeom>
          <a:noFill/>
        </p:spPr>
        <p:txBody>
          <a:bodyPr wrap="square" rtlCol="0">
            <a:noAutofit/>
          </a:bodyPr>
          <a:p>
            <a:pPr lvl="0" algn="just">
              <a:lnSpc>
                <a:spcPct val="14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）无中生有</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4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这是一种添油加醋、无中生有的设误手段</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解题时要细审选项中的每一个信息点在原文中是否有相关表述</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，要留意相关的细节，</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识别选项中自行添加而原文中并未出现的信息。</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40000"/>
              </a:lnSpc>
              <a:spcBef>
                <a:spcPts val="0"/>
              </a:spcBef>
              <a:spcAft>
                <a:spcPts val="0"/>
              </a:spcAft>
            </a:pP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567690" y="132715"/>
            <a:ext cx="11055985" cy="6591935"/>
          </a:xfrm>
          <a:prstGeom prst="rect">
            <a:avLst/>
          </a:prstGeom>
          <a:noFill/>
        </p:spPr>
        <p:txBody>
          <a:bodyPr wrap="square" rtlCol="0">
            <a:noAutofit/>
          </a:bodyPr>
          <a:p>
            <a:pPr lvl="0" algn="just">
              <a:lnSpc>
                <a:spcPct val="14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4</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）曲解文意</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4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利用文中有些词句较难理解的特点，在分析概括转述的过程中故意曲解文意，这是分析概括题的主要设错手段</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解题时先要找到原句，再细辨原文中的词句在进入选项后是否发生了释义错误，并借助于语境仔细推敲</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4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例如：彪之讲究实效，维护朝廷秩序</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永和末年流行传染病，他见各类官员借口家中有人患病，不愿到任办公，指出这样做的危害，</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朝政因此恢复。</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40000"/>
              </a:lnSpc>
              <a:spcBef>
                <a:spcPts val="0"/>
              </a:spcBef>
              <a:spcAft>
                <a:spcPts val="0"/>
              </a:spcAft>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而原文中的表述是</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旧制，朝臣家有时疾，染易三人以上者，身虽无病，百日不得入宫</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，是原来有规定，不是找借口，不愿到任办公</a:t>
            </a:r>
            <a:r>
              <a:rPr 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选项理解错了关键词句的意思，</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属曲解文意。</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03605" y="538480"/>
            <a:ext cx="6392545" cy="645160"/>
          </a:xfrm>
          <a:prstGeom prst="rect">
            <a:avLst/>
          </a:prstGeom>
          <a:noFill/>
        </p:spPr>
        <p:txBody>
          <a:bodyPr wrap="square" rtlCol="0">
            <a:spAutoFit/>
          </a:bodyPr>
          <a:lstStyle/>
          <a:p>
            <a:pPr algn="just"/>
            <a:r>
              <a:rPr 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四）</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古代文化常识题</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026660" y="64008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723900" y="1903095"/>
            <a:ext cx="10878820" cy="405384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古代文化常识的内容极其广泛，大致说来它包括古代官职、姓名称谓、天文历法、古代地理、科举制度、风俗礼仪、饮食器用、音乐文娱等</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其他如阴阳术数、星图占卜、兵法行阵等比较生僻、艰深或带有唯心色彩的可以不纳入复习范围。</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面对内容广泛的古代文化常识，我们应该重视巧记</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下面介绍几种巧记法：</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640080" y="1873250"/>
            <a:ext cx="10878820" cy="405384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）科举记忆法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明清时期科举共分四级，分别是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院试、乡试、会试、殿试</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。院试中榜者为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秀才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，乡试中榜者为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举人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，会试中榜者为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贡士</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，殿试中榜者为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进士</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。举人中的第一名为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解元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，贡士中的第一名为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会元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，进士中的第一名为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状元</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。一个考生，倘若能连获上述三个第一名的话，</a:t>
            </a:r>
            <a:r>
              <a:rPr lang="zh-CN" altLang="en-US" sz="2800">
                <a:latin typeface="宋体" panose="02010600030101010101" pitchFamily="2" charset="-122"/>
                <a:ea typeface="宋体" panose="02010600030101010101" pitchFamily="2" charset="-122"/>
                <a:cs typeface="宋体" panose="02010600030101010101" pitchFamily="2" charset="-122"/>
              </a:rPr>
              <a:t>那他就是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连中三元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403350" y="776605"/>
            <a:ext cx="291592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分类串记法</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640080" y="2012315"/>
            <a:ext cx="10878820" cy="283273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）雅号记忆法</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诗圣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杜甫、</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诗仙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李白</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诗魔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白居易</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诗佛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王维、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诗豪</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刘禹锡</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诗鬼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李贺</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诗骨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陈子昂</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诗杰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王勃</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诗囚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孟郊</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诗狂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贺知章</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诗奴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贾岛等。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656590" y="848995"/>
            <a:ext cx="10878820" cy="528637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）文体记忆法</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教材所选的古文篇目，一般都是按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语录体、编年体、国别体、纪传体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这四种文体优选的文章</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《论语》，语录体，是孔子的弟子和后世学者对孔子言行思想的记录，共</a:t>
            </a:r>
            <a:r>
              <a:rPr lang="en-US" altLang="zh-CN" sz="2800">
                <a:latin typeface="宋体" panose="02010600030101010101" pitchFamily="2" charset="-122"/>
                <a:ea typeface="宋体" panose="02010600030101010101" pitchFamily="2" charset="-122"/>
                <a:cs typeface="宋体" panose="02010600030101010101" pitchFamily="2" charset="-122"/>
              </a:rPr>
              <a:t>20</a:t>
            </a:r>
            <a:r>
              <a:rPr lang="zh-CN" altLang="en-US" sz="2800">
                <a:latin typeface="宋体" panose="02010600030101010101" pitchFamily="2" charset="-122"/>
                <a:ea typeface="宋体" panose="02010600030101010101" pitchFamily="2" charset="-122"/>
                <a:cs typeface="宋体" panose="02010600030101010101" pitchFamily="2" charset="-122"/>
              </a:rPr>
              <a:t>篇</a:t>
            </a:r>
            <a:r>
              <a:rPr lang="en-US" altLang="zh-CN" sz="2800">
                <a:latin typeface="宋体" panose="02010600030101010101" pitchFamily="2" charset="-122"/>
                <a:ea typeface="宋体" panose="02010600030101010101" pitchFamily="2" charset="-122"/>
                <a:cs typeface="宋体" panose="02010600030101010101" pitchFamily="2" charset="-122"/>
              </a:rPr>
              <a:t>492</a:t>
            </a:r>
            <a:r>
              <a:rPr lang="zh-CN" altLang="en-US" sz="2800">
                <a:latin typeface="宋体" panose="02010600030101010101" pitchFamily="2" charset="-122"/>
                <a:ea typeface="宋体" panose="02010600030101010101" pitchFamily="2" charset="-122"/>
                <a:cs typeface="宋体" panose="02010600030101010101" pitchFamily="2" charset="-122"/>
              </a:rPr>
              <a:t>章；《春秋》《左传》</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《资治通鉴》，编年体，是按年代顺序编写的史书；《国语》《战国</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策》，国别体，是分国叙述的记言史书；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二十四史</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，纪传体，是记载帝王、诸侯王、社会各界著名人物事迹的巨著，除《史记》为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通史</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外，其他均为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断代史</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1</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853690" y="3068320"/>
            <a:ext cx="6647180"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文言文阅读</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656590" y="476885"/>
            <a:ext cx="10878820" cy="5904230"/>
          </a:xfrm>
          <a:prstGeom prst="rect">
            <a:avLst/>
          </a:prstGeom>
          <a:noFill/>
        </p:spPr>
        <p:txBody>
          <a:bodyPr wrap="square" rtlCol="0">
            <a:noAutofit/>
          </a:bodyPr>
          <a:p>
            <a:pPr lvl="0" algn="just">
              <a:lnSpc>
                <a:spcPct val="15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4</a:t>
            </a:r>
            <a:r>
              <a:rPr lang="zh-CN" altLang="en-US" sz="2800" b="1">
                <a:latin typeface="宋体" panose="02010600030101010101" pitchFamily="2" charset="-122"/>
                <a:ea typeface="宋体" panose="02010600030101010101" pitchFamily="2" charset="-122"/>
                <a:cs typeface="宋体" panose="02010600030101010101" pitchFamily="2" charset="-122"/>
              </a:rPr>
              <a:t>）基数记忆法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殿试一甲等（状元、榜眼、探花）；汉代二京都（洛阳、长安）；政务三省制（中书省、门下省、尚书省）；星宿四象分（东方苍龙、西方白虎、南方朱雀、北方玄武）；夜晚五时段（一更、二更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五更）；许慎六书创（象形、指事、会意、形声、转注、假借）；人有七情欲（喜</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怒、哀、惧、爱、恶、欲）；方位八荒地（东、西、南、北、东北、西北、东南、西南）；古国九州天（冀、豫、雍、扬、兖、徐、梁、青、荆）；儒家十义（父慈</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子孝、兄良、弟悌、夫义、妇听、长惠</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幼顺、君仁、臣忠</a:t>
            </a:r>
            <a:r>
              <a:rPr lang="zh-CN" sz="2800">
                <a:latin typeface="宋体" panose="02010600030101010101" pitchFamily="2" charset="-122"/>
                <a:ea typeface="宋体" panose="02010600030101010101" pitchFamily="2" charset="-122"/>
                <a:cs typeface="宋体" panose="02010600030101010101" pitchFamily="2" charset="-122"/>
              </a:rPr>
              <a:t>）。</a:t>
            </a:r>
            <a:endParaRPr 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640080" y="1911985"/>
            <a:ext cx="10878820" cy="340550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识记文化常识要进行相关的联想，或相似联想，或相反联想</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如记忆官职变动：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任、拜、除、征</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迁</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耀、拔</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调</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转、徙</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罢、贬、左迁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授官职</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提升官职</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调动官职</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免官或降职</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这样举一而反三，触一而发十，</a:t>
            </a:r>
            <a:r>
              <a:rPr lang="zh-CN" altLang="en-US" sz="2800">
                <a:latin typeface="宋体" panose="02010600030101010101" pitchFamily="2" charset="-122"/>
                <a:ea typeface="宋体" panose="02010600030101010101" pitchFamily="2" charset="-122"/>
                <a:cs typeface="宋体" panose="02010600030101010101" pitchFamily="2" charset="-122"/>
              </a:rPr>
              <a:t>便能较系统地记住许多知识。</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403350" y="776605"/>
            <a:ext cx="291592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联想记忆法</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328930" y="833755"/>
            <a:ext cx="11536045" cy="586994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文学文化常识中有一些易混知识点一定要分清，</a:t>
            </a:r>
            <a:r>
              <a:rPr lang="zh-CN" altLang="en-US" sz="2800">
                <a:latin typeface="宋体" panose="02010600030101010101" pitchFamily="2" charset="-122"/>
                <a:ea typeface="宋体" panose="02010600030101010101" pitchFamily="2" charset="-122"/>
                <a:cs typeface="宋体" panose="02010600030101010101" pitchFamily="2" charset="-122"/>
              </a:rPr>
              <a:t>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谥号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庙号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年号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等的区别。</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谥号</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古代帝王、诸侯、高官大臣等人死后，朝廷根据他们的生平行为给予一种称号以褒贬善恶，称为</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谥</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或</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谥号</a:t>
            </a:r>
            <a:r>
              <a:rPr lang="en-US"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谥号是死者生前事迹和品德的概括</a:t>
            </a:r>
            <a:r>
              <a:rPr 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谥号按性质分为三类：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美谥：表扬性的</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经天纬地曰文，布义行刚曰景，威强睿德曰武，柔质慈民曰惠，圣闻周达曰昭，</a:t>
            </a:r>
            <a:r>
              <a:rPr lang="zh-CN" altLang="en-US" sz="2800">
                <a:latin typeface="宋体" panose="02010600030101010101" pitchFamily="2" charset="-122"/>
                <a:ea typeface="宋体" panose="02010600030101010101" pitchFamily="2" charset="-122"/>
                <a:cs typeface="宋体" panose="02010600030101010101" pitchFamily="2" charset="-122"/>
              </a:rPr>
              <a:t>圣善周闻曰宣。</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恶谥：批判性的</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乱而不损曰灵，杀戮无辜曰厉，</a:t>
            </a:r>
            <a:r>
              <a:rPr lang="zh-CN" altLang="en-US" sz="2800">
                <a:latin typeface="宋体" panose="02010600030101010101" pitchFamily="2" charset="-122"/>
                <a:ea typeface="宋体" panose="02010600030101010101" pitchFamily="2" charset="-122"/>
                <a:cs typeface="宋体" panose="02010600030101010101" pitchFamily="2" charset="-122"/>
              </a:rPr>
              <a:t>好内远礼曰场。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a:latin typeface="宋体" panose="02010600030101010101" pitchFamily="2" charset="-122"/>
                <a:ea typeface="宋体" panose="02010600030101010101" pitchFamily="2" charset="-122"/>
                <a:cs typeface="宋体" panose="02010600030101010101" pitchFamily="2" charset="-122"/>
              </a:rPr>
              <a:t>平谥：表同情的</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恭仁短折曰哀，慈仁短折</a:t>
            </a:r>
            <a:r>
              <a:rPr lang="zh-CN" altLang="en-US" sz="2800">
                <a:latin typeface="宋体" panose="02010600030101010101" pitchFamily="2" charset="-122"/>
                <a:ea typeface="宋体" panose="02010600030101010101" pitchFamily="2" charset="-122"/>
                <a:cs typeface="宋体" panose="02010600030101010101" pitchFamily="2" charset="-122"/>
              </a:rPr>
              <a:t>曰怀，</a:t>
            </a:r>
            <a:r>
              <a:rPr lang="zh-CN" altLang="en-US" sz="2800">
                <a:latin typeface="宋体" panose="02010600030101010101" pitchFamily="2" charset="-122"/>
                <a:ea typeface="宋体" panose="02010600030101010101" pitchFamily="2" charset="-122"/>
                <a:cs typeface="宋体" panose="02010600030101010101" pitchFamily="2" charset="-122"/>
              </a:rPr>
              <a:t>在国遭忧曰愍。</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060450" y="285750"/>
            <a:ext cx="291592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分清易混法</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328930" y="494030"/>
            <a:ext cx="11536045" cy="586994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庙号。是指皇帝死后，在太庙立室奉祀时特起的名号，如高祖、太宗等</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从汉代起，每个朝代一般第一个皇帝的谥号太长，不便称呼，所以</a:t>
            </a:r>
            <a:r>
              <a:rPr lang="zh-CN" altLang="en-US" sz="2800" b="1" u="sng">
                <a:latin typeface="宋体" panose="02010600030101010101" pitchFamily="2" charset="-122"/>
                <a:ea typeface="宋体" panose="02010600030101010101" pitchFamily="2" charset="-122"/>
                <a:cs typeface="宋体" panose="02010600030101010101" pitchFamily="2" charset="-122"/>
              </a:rPr>
              <a:t>唐宋以来的皇帝都改称庙号，如唐太宗、宋太祖</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到了明清两代才用年号来称呼。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年号</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是纪年的名称，亦是帝王用的，如</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贞观</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是唐太宗李世民的年号</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新皇帝即位后，一般都要改变纪年的年号，称为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改元</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。同一皇帝在位时也可以改元，如汉武帝改了十一次年号，唐高宗用过十四个年号</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到了明代，才规定一帝一元，才有可能用年号来称呼皇帝</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如清高宗的年号是乾隆，</a:t>
            </a:r>
            <a:r>
              <a:rPr lang="zh-CN" altLang="en-US" sz="2800">
                <a:latin typeface="宋体" panose="02010600030101010101" pitchFamily="2" charset="-122"/>
                <a:ea typeface="宋体" panose="02010600030101010101" pitchFamily="2" charset="-122"/>
                <a:cs typeface="宋体" panose="02010600030101010101" pitchFamily="2" charset="-122"/>
              </a:rPr>
              <a:t>清高宗就被称为乾隆皇帝。</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718185" y="1011555"/>
            <a:ext cx="10754995" cy="483489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4</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尊号、徽号</a:t>
            </a:r>
            <a:r>
              <a:rPr lang="zh-CN" sz="2800" b="1" u="sng">
                <a:latin typeface="宋体" panose="02010600030101010101" pitchFamily="2" charset="-122"/>
                <a:ea typeface="宋体" panose="02010600030101010101" pitchFamily="2" charset="-122"/>
                <a:cs typeface="宋体" panose="02010600030101010101" pitchFamily="2" charset="-122"/>
              </a:rPr>
              <a:t>。</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尊</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为尊敬</a:t>
            </a:r>
            <a:r>
              <a:rPr lang="zh-CN" sz="2800" b="1" u="sng">
                <a:latin typeface="宋体" panose="02010600030101010101" pitchFamily="2" charset="-122"/>
                <a:ea typeface="宋体" panose="02010600030101010101" pitchFamily="2" charset="-122"/>
                <a:cs typeface="宋体" panose="02010600030101010101" pitchFamily="2" charset="-122"/>
              </a:rPr>
              <a:t>，</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徽</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为美好</a:t>
            </a:r>
            <a:r>
              <a:rPr lang="zh-CN" sz="2800" b="1" u="sng">
                <a:latin typeface="宋体" panose="02010600030101010101" pitchFamily="2" charset="-122"/>
                <a:ea typeface="宋体" panose="02010600030101010101" pitchFamily="2" charset="-122"/>
                <a:cs typeface="宋体" panose="02010600030101010101" pitchFamily="2" charset="-122"/>
              </a:rPr>
              <a:t>。</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尊号</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和</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徽号</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都是对尊者加上的号，以表示尊崇褒美的意思</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皇帝和皇后往往在生前就有尊号</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如唐玄宗开元二十七年受尊号为开元圣文神武皇帝；清代同治帝曾尊生母叶赫那拉氏为圣母皇太后，再加上徽号为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慈禧</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。封建时代帝后的尊号可以加几次，实际上都是臣子对他们的阿谀奉承</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现代也有赠送徽号这种情况的，但性质和内容已不一样，如孙炳文曾赠给郭沫若一个徽号</a:t>
            </a:r>
            <a:r>
              <a:rPr lang="en-US" altLang="zh-CN" sz="2800">
                <a:latin typeface="华文中宋" panose="02010600040101010101" charset="-122"/>
                <a:ea typeface="华文中宋" panose="02010600040101010101"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“戎马书生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640080" y="1428115"/>
            <a:ext cx="10878820" cy="73914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这种方法系统</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清晰、高效</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如明清三级科举考试简表：</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403350" y="643255"/>
            <a:ext cx="291592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4.</a:t>
            </a:r>
            <a:r>
              <a:rPr lang="zh-CN" altLang="en-US" sz="3200" b="1" dirty="0">
                <a:solidFill>
                  <a:srgbClr val="E81818"/>
                </a:solidFill>
                <a:latin typeface="黑体" panose="02010609060101010101" charset="-122"/>
                <a:ea typeface="黑体" panose="02010609060101010101" charset="-122"/>
                <a:cs typeface="黑体" panose="02010609060101010101" charset="-122"/>
              </a:rPr>
              <a:t>表格记忆法</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graphicFrame>
        <p:nvGraphicFramePr>
          <p:cNvPr id="2" name="表格 1"/>
          <p:cNvGraphicFramePr/>
          <p:nvPr>
            <p:custDataLst>
              <p:tags r:id="rId1"/>
            </p:custDataLst>
          </p:nvPr>
        </p:nvGraphicFramePr>
        <p:xfrm>
          <a:off x="312420" y="2404110"/>
          <a:ext cx="11553190" cy="4174490"/>
        </p:xfrm>
        <a:graphic>
          <a:graphicData uri="http://schemas.openxmlformats.org/drawingml/2006/table">
            <a:tbl>
              <a:tblPr/>
              <a:tblGrid>
                <a:gridCol w="1586865"/>
                <a:gridCol w="2906395"/>
                <a:gridCol w="1663700"/>
                <a:gridCol w="1862455"/>
                <a:gridCol w="1626235"/>
                <a:gridCol w="1907540"/>
              </a:tblGrid>
              <a:tr h="1004570">
                <a:tc>
                  <a:txBody>
                    <a:bodyPr/>
                    <a:p>
                      <a:pPr marL="0" indent="0" algn="ctr">
                        <a:spcBef>
                          <a:spcPct val="0"/>
                        </a:spcBef>
                        <a:spcAft>
                          <a:spcPct val="0"/>
                        </a:spcAft>
                      </a:pPr>
                      <a:r>
                        <a:rPr lang="zh-CN" sz="2400">
                          <a:latin typeface="黑体" panose="02010609060101010101" charset="-122"/>
                          <a:ea typeface="黑体" panose="02010609060101010101" charset="-122"/>
                        </a:rPr>
                        <a:t>考试名称</a:t>
                      </a:r>
                      <a:endParaRPr lang="zh-CN" sz="2400">
                        <a:latin typeface="黑体" panose="02010609060101010101" charset="-122"/>
                        <a:ea typeface="黑体" panose="02010609060101010101"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D4EFFB"/>
                    </a:solidFill>
                  </a:tcPr>
                </a:tc>
                <a:tc>
                  <a:txBody>
                    <a:bodyPr/>
                    <a:p>
                      <a:pPr marL="0" indent="0" algn="ctr">
                        <a:spcBef>
                          <a:spcPct val="0"/>
                        </a:spcBef>
                        <a:spcAft>
                          <a:spcPct val="0"/>
                        </a:spcAft>
                      </a:pPr>
                      <a:r>
                        <a:rPr lang="zh-CN" sz="2400">
                          <a:latin typeface="黑体" panose="02010609060101010101" charset="-122"/>
                          <a:ea typeface="黑体" panose="02010609060101010101" charset="-122"/>
                        </a:rPr>
                        <a:t>考试日期</a:t>
                      </a:r>
                      <a:endParaRPr lang="zh-CN" sz="2400">
                        <a:latin typeface="黑体" panose="02010609060101010101" charset="-122"/>
                        <a:ea typeface="黑体" panose="02010609060101010101"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D4EFFB"/>
                    </a:solidFill>
                  </a:tcPr>
                </a:tc>
                <a:tc>
                  <a:txBody>
                    <a:bodyPr/>
                    <a:p>
                      <a:pPr marL="0" indent="0" algn="ctr">
                        <a:spcBef>
                          <a:spcPct val="0"/>
                        </a:spcBef>
                        <a:spcAft>
                          <a:spcPct val="0"/>
                        </a:spcAft>
                      </a:pPr>
                      <a:r>
                        <a:rPr lang="zh-CN" sz="2400">
                          <a:latin typeface="黑体" panose="02010609060101010101" charset="-122"/>
                          <a:ea typeface="黑体" panose="02010609060101010101" charset="-122"/>
                        </a:rPr>
                        <a:t>考试级别</a:t>
                      </a:r>
                      <a:endParaRPr lang="zh-CN" sz="2400">
                        <a:latin typeface="黑体" panose="02010609060101010101" charset="-122"/>
                        <a:ea typeface="黑体" panose="02010609060101010101"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D4EFFB"/>
                    </a:solidFill>
                  </a:tcPr>
                </a:tc>
                <a:tc>
                  <a:txBody>
                    <a:bodyPr/>
                    <a:p>
                      <a:pPr marL="0" indent="0" algn="ctr">
                        <a:spcBef>
                          <a:spcPct val="0"/>
                        </a:spcBef>
                        <a:spcAft>
                          <a:spcPct val="0"/>
                        </a:spcAft>
                      </a:pPr>
                      <a:r>
                        <a:rPr lang="zh-CN" sz="2400">
                          <a:latin typeface="黑体" panose="02010609060101010101" charset="-122"/>
                          <a:ea typeface="黑体" panose="02010609060101010101" charset="-122"/>
                        </a:rPr>
                        <a:t>主考官</a:t>
                      </a:r>
                      <a:endParaRPr lang="zh-CN" sz="2400">
                        <a:latin typeface="黑体" panose="02010609060101010101" charset="-122"/>
                        <a:ea typeface="黑体" panose="02010609060101010101"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D4EFFB"/>
                    </a:solidFill>
                  </a:tcPr>
                </a:tc>
                <a:tc>
                  <a:txBody>
                    <a:bodyPr/>
                    <a:p>
                      <a:pPr marL="0" indent="0" algn="ctr">
                        <a:spcBef>
                          <a:spcPct val="0"/>
                        </a:spcBef>
                        <a:spcAft>
                          <a:spcPct val="0"/>
                        </a:spcAft>
                      </a:pPr>
                      <a:r>
                        <a:rPr lang="zh-CN" sz="2400">
                          <a:latin typeface="黑体" panose="02010609060101010101" charset="-122"/>
                          <a:ea typeface="黑体" panose="02010609060101010101" charset="-122"/>
                        </a:rPr>
                        <a:t>中者称谓</a:t>
                      </a:r>
                      <a:endParaRPr lang="zh-CN" sz="2400">
                        <a:latin typeface="黑体" panose="02010609060101010101" charset="-122"/>
                        <a:ea typeface="黑体" panose="02010609060101010101"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D4EFFB"/>
                    </a:solidFill>
                  </a:tcPr>
                </a:tc>
                <a:tc>
                  <a:txBody>
                    <a:bodyPr/>
                    <a:p>
                      <a:pPr marL="0" indent="0" algn="ctr">
                        <a:spcBef>
                          <a:spcPct val="0"/>
                        </a:spcBef>
                        <a:spcAft>
                          <a:spcPct val="0"/>
                        </a:spcAft>
                      </a:pPr>
                      <a:r>
                        <a:rPr lang="zh-CN" sz="2400">
                          <a:latin typeface="黑体" panose="02010609060101010101" charset="-122"/>
                          <a:ea typeface="黑体" panose="02010609060101010101" charset="-122"/>
                        </a:rPr>
                        <a:t>说明</a:t>
                      </a:r>
                      <a:endParaRPr lang="zh-CN" sz="2400">
                        <a:latin typeface="黑体" panose="02010609060101010101" charset="-122"/>
                        <a:ea typeface="黑体" panose="02010609060101010101"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D4EFFB"/>
                    </a:solidFill>
                  </a:tcPr>
                </a:tc>
              </a:tr>
              <a:tr h="875665">
                <a:tc>
                  <a:txBody>
                    <a:bodyPr/>
                    <a:p>
                      <a:pPr marL="0" indent="0" algn="ctr">
                        <a:spcBef>
                          <a:spcPct val="0"/>
                        </a:spcBef>
                        <a:spcAft>
                          <a:spcPct val="0"/>
                        </a:spcAft>
                      </a:pPr>
                      <a:r>
                        <a:rPr lang="zh-CN" sz="2000">
                          <a:latin typeface="宋体" panose="02010600030101010101" pitchFamily="2" charset="-122"/>
                          <a:ea typeface="宋体" panose="02010600030101010101" pitchFamily="2" charset="-122"/>
                        </a:rPr>
                        <a:t>乡试</a:t>
                      </a:r>
                      <a:endParaRPr lang="zh-CN" sz="2000">
                        <a:latin typeface="宋体" panose="02010600030101010101" pitchFamily="2" charset="-122"/>
                        <a:ea typeface="宋体" panose="02010600030101010101" pitchFamily="2"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2000">
                          <a:latin typeface="宋体" panose="02010600030101010101" pitchFamily="2" charset="-122"/>
                          <a:ea typeface="宋体" panose="02010600030101010101" pitchFamily="2" charset="-122"/>
                        </a:rPr>
                        <a:t>子、卯、午、酉年八月</a:t>
                      </a:r>
                      <a:endParaRPr lang="zh-CN" sz="2000">
                        <a:latin typeface="宋体" panose="02010600030101010101" pitchFamily="2" charset="-122"/>
                        <a:ea typeface="宋体" panose="02010600030101010101" pitchFamily="2"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2000">
                          <a:latin typeface="宋体" panose="02010600030101010101" pitchFamily="2" charset="-122"/>
                          <a:ea typeface="宋体" panose="02010600030101010101" pitchFamily="2" charset="-122"/>
                        </a:rPr>
                        <a:t>京城和各省</a:t>
                      </a:r>
                      <a:endParaRPr lang="zh-CN" sz="2000">
                        <a:latin typeface="宋体" panose="02010600030101010101" pitchFamily="2" charset="-122"/>
                        <a:ea typeface="宋体" panose="02010600030101010101" pitchFamily="2"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2000">
                          <a:latin typeface="宋体" panose="02010600030101010101" pitchFamily="2" charset="-122"/>
                          <a:ea typeface="宋体" panose="02010600030101010101" pitchFamily="2" charset="-122"/>
                        </a:rPr>
                        <a:t>皇帝派遣考官</a:t>
                      </a:r>
                      <a:endParaRPr lang="zh-CN" sz="2000">
                        <a:latin typeface="宋体" panose="02010600030101010101" pitchFamily="2" charset="-122"/>
                        <a:ea typeface="宋体" panose="02010600030101010101" pitchFamily="2"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2000">
                          <a:latin typeface="宋体" panose="02010600030101010101" pitchFamily="2" charset="-122"/>
                          <a:ea typeface="宋体" panose="02010600030101010101" pitchFamily="2" charset="-122"/>
                        </a:rPr>
                        <a:t>举人</a:t>
                      </a:r>
                      <a:endParaRPr lang="zh-CN" sz="2000">
                        <a:latin typeface="宋体" panose="02010600030101010101" pitchFamily="2" charset="-122"/>
                        <a:ea typeface="宋体" panose="02010600030101010101" pitchFamily="2"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2000">
                          <a:latin typeface="宋体" panose="02010600030101010101" pitchFamily="2" charset="-122"/>
                          <a:ea typeface="宋体" panose="02010600030101010101" pitchFamily="2" charset="-122"/>
                        </a:rPr>
                        <a:t>第一名</a:t>
                      </a:r>
                      <a:r>
                        <a:rPr lang="zh-CN" altLang="en-US" sz="2000">
                          <a:latin typeface="宋体" panose="02010600030101010101" pitchFamily="2" charset="-122"/>
                          <a:ea typeface="宋体" panose="02010600030101010101" pitchFamily="2" charset="-122"/>
                        </a:rPr>
                        <a:t>“解元”</a:t>
                      </a:r>
                      <a:endParaRPr lang="zh-CN" altLang="en-US" sz="2000">
                        <a:latin typeface="宋体" panose="02010600030101010101" pitchFamily="2" charset="-122"/>
                        <a:ea typeface="宋体" panose="02010600030101010101" pitchFamily="2"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874395">
                <a:tc>
                  <a:txBody>
                    <a:bodyPr/>
                    <a:p>
                      <a:pPr marL="0" indent="0" algn="ctr">
                        <a:spcBef>
                          <a:spcPct val="0"/>
                        </a:spcBef>
                        <a:spcAft>
                          <a:spcPct val="0"/>
                        </a:spcAft>
                      </a:pPr>
                      <a:r>
                        <a:rPr lang="zh-CN" sz="2000">
                          <a:latin typeface="宋体" panose="02010600030101010101" pitchFamily="2" charset="-122"/>
                          <a:ea typeface="宋体" panose="02010600030101010101" pitchFamily="2" charset="-122"/>
                        </a:rPr>
                        <a:t>会试</a:t>
                      </a:r>
                      <a:endParaRPr lang="zh-CN" sz="2000">
                        <a:latin typeface="宋体" panose="02010600030101010101" pitchFamily="2" charset="-122"/>
                        <a:ea typeface="宋体" panose="02010600030101010101" pitchFamily="2"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2000">
                          <a:latin typeface="宋体" panose="02010600030101010101" pitchFamily="2" charset="-122"/>
                          <a:ea typeface="宋体" panose="02010600030101010101" pitchFamily="2" charset="-122"/>
                        </a:rPr>
                        <a:t>乡试后第二年春天</a:t>
                      </a:r>
                      <a:endParaRPr lang="zh-CN" sz="2000">
                        <a:latin typeface="宋体" panose="02010600030101010101" pitchFamily="2" charset="-122"/>
                        <a:ea typeface="宋体" panose="02010600030101010101" pitchFamily="2"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2000">
                          <a:latin typeface="宋体" panose="02010600030101010101" pitchFamily="2" charset="-122"/>
                          <a:ea typeface="宋体" panose="02010600030101010101" pitchFamily="2" charset="-122"/>
                        </a:rPr>
                        <a:t>京城礼部</a:t>
                      </a:r>
                      <a:endParaRPr lang="zh-CN" sz="2000">
                        <a:latin typeface="宋体" panose="02010600030101010101" pitchFamily="2" charset="-122"/>
                        <a:ea typeface="宋体" panose="02010600030101010101" pitchFamily="2"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2000">
                          <a:latin typeface="宋体" panose="02010600030101010101" pitchFamily="2" charset="-122"/>
                          <a:ea typeface="宋体" panose="02010600030101010101" pitchFamily="2" charset="-122"/>
                        </a:rPr>
                        <a:t>皇帝特派考官</a:t>
                      </a:r>
                      <a:endParaRPr lang="zh-CN" sz="2000">
                        <a:latin typeface="宋体" panose="02010600030101010101" pitchFamily="2" charset="-122"/>
                        <a:ea typeface="宋体" panose="02010600030101010101" pitchFamily="2"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2000">
                          <a:latin typeface="宋体" panose="02010600030101010101" pitchFamily="2" charset="-122"/>
                          <a:ea typeface="宋体" panose="02010600030101010101" pitchFamily="2" charset="-122"/>
                        </a:rPr>
                        <a:t>贡士</a:t>
                      </a:r>
                      <a:endParaRPr lang="zh-CN" sz="2000">
                        <a:latin typeface="宋体" panose="02010600030101010101" pitchFamily="2" charset="-122"/>
                        <a:ea typeface="宋体" panose="02010600030101010101" pitchFamily="2"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2000">
                          <a:latin typeface="宋体" panose="02010600030101010101" pitchFamily="2" charset="-122"/>
                          <a:ea typeface="宋体" panose="02010600030101010101" pitchFamily="2" charset="-122"/>
                        </a:rPr>
                        <a:t>第一名</a:t>
                      </a:r>
                      <a:r>
                        <a:rPr lang="zh-CN" altLang="en-US" sz="2000">
                          <a:latin typeface="宋体" panose="02010600030101010101" pitchFamily="2" charset="-122"/>
                          <a:ea typeface="宋体" panose="02010600030101010101" pitchFamily="2" charset="-122"/>
                        </a:rPr>
                        <a:t>“会元”</a:t>
                      </a:r>
                      <a:endParaRPr lang="zh-CN" altLang="en-US" sz="2000">
                        <a:latin typeface="宋体" panose="02010600030101010101" pitchFamily="2" charset="-122"/>
                        <a:ea typeface="宋体" panose="02010600030101010101" pitchFamily="2"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419860">
                <a:tc>
                  <a:txBody>
                    <a:bodyPr/>
                    <a:p>
                      <a:pPr marL="0" indent="0" algn="ctr">
                        <a:spcBef>
                          <a:spcPct val="0"/>
                        </a:spcBef>
                        <a:spcAft>
                          <a:spcPct val="0"/>
                        </a:spcAft>
                      </a:pPr>
                      <a:r>
                        <a:rPr lang="zh-CN" sz="2000">
                          <a:latin typeface="宋体" panose="02010600030101010101" pitchFamily="2" charset="-122"/>
                          <a:ea typeface="宋体" panose="02010600030101010101" pitchFamily="2" charset="-122"/>
                        </a:rPr>
                        <a:t>殿试</a:t>
                      </a:r>
                      <a:endParaRPr lang="zh-CN" sz="2000">
                        <a:latin typeface="宋体" panose="02010600030101010101" pitchFamily="2" charset="-122"/>
                        <a:ea typeface="宋体" panose="02010600030101010101" pitchFamily="2"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2000">
                          <a:latin typeface="宋体" panose="02010600030101010101" pitchFamily="2" charset="-122"/>
                          <a:ea typeface="宋体" panose="02010600030101010101" pitchFamily="2" charset="-122"/>
                        </a:rPr>
                        <a:t>会试后同年四月</a:t>
                      </a:r>
                      <a:endParaRPr lang="zh-CN" sz="2000">
                        <a:latin typeface="宋体" panose="02010600030101010101" pitchFamily="2" charset="-122"/>
                        <a:ea typeface="宋体" panose="02010600030101010101" pitchFamily="2"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2000">
                          <a:latin typeface="宋体" panose="02010600030101010101" pitchFamily="2" charset="-122"/>
                          <a:ea typeface="宋体" panose="02010600030101010101" pitchFamily="2" charset="-122"/>
                        </a:rPr>
                        <a:t>皇宫殿廷</a:t>
                      </a:r>
                      <a:endParaRPr lang="zh-CN" sz="2000">
                        <a:latin typeface="宋体" panose="02010600030101010101" pitchFamily="2" charset="-122"/>
                        <a:ea typeface="宋体" panose="02010600030101010101" pitchFamily="2"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2000">
                          <a:latin typeface="宋体" panose="02010600030101010101" pitchFamily="2" charset="-122"/>
                          <a:ea typeface="宋体" panose="02010600030101010101" pitchFamily="2" charset="-122"/>
                        </a:rPr>
                        <a:t>皇帝</a:t>
                      </a:r>
                      <a:endParaRPr lang="zh-CN" sz="2000">
                        <a:latin typeface="宋体" panose="02010600030101010101" pitchFamily="2" charset="-122"/>
                        <a:ea typeface="宋体" panose="02010600030101010101" pitchFamily="2"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2000">
                          <a:latin typeface="宋体" panose="02010600030101010101" pitchFamily="2" charset="-122"/>
                          <a:ea typeface="宋体" panose="02010600030101010101" pitchFamily="2" charset="-122"/>
                        </a:rPr>
                        <a:t>进士</a:t>
                      </a:r>
                      <a:endParaRPr lang="zh-CN" sz="2000">
                        <a:latin typeface="宋体" panose="02010600030101010101" pitchFamily="2" charset="-122"/>
                        <a:ea typeface="宋体" panose="02010600030101010101" pitchFamily="2"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sz="2000">
                          <a:latin typeface="宋体" panose="02010600030101010101" pitchFamily="2" charset="-122"/>
                          <a:ea typeface="宋体" panose="02010600030101010101" pitchFamily="2" charset="-122"/>
                        </a:rPr>
                        <a:t>第一名</a:t>
                      </a:r>
                      <a:r>
                        <a:rPr lang="zh-CN" altLang="en-US" sz="2000">
                          <a:latin typeface="宋体" panose="02010600030101010101" pitchFamily="2" charset="-122"/>
                          <a:ea typeface="宋体" panose="02010600030101010101" pitchFamily="2" charset="-122"/>
                        </a:rPr>
                        <a:t>“状元”</a:t>
                      </a:r>
                      <a:endParaRPr lang="zh-CN" altLang="en-US" sz="2000">
                        <a:latin typeface="宋体" panose="02010600030101010101" pitchFamily="2" charset="-122"/>
                        <a:ea typeface="宋体" panose="02010600030101010101" pitchFamily="2" charset="-122"/>
                      </a:endParaRPr>
                    </a:p>
                    <a:p>
                      <a:pPr marL="0" indent="0" algn="ctr">
                        <a:spcBef>
                          <a:spcPct val="0"/>
                        </a:spcBef>
                        <a:spcAft>
                          <a:spcPct val="0"/>
                        </a:spcAft>
                      </a:pPr>
                      <a:r>
                        <a:rPr lang="zh-CN" sz="2000">
                          <a:latin typeface="宋体" panose="02010600030101010101" pitchFamily="2" charset="-122"/>
                          <a:ea typeface="宋体" panose="02010600030101010101" pitchFamily="2" charset="-122"/>
                        </a:rPr>
                        <a:t>第二名</a:t>
                      </a:r>
                      <a:r>
                        <a:rPr lang="zh-CN" altLang="en-US" sz="2000">
                          <a:latin typeface="宋体" panose="02010600030101010101" pitchFamily="2" charset="-122"/>
                          <a:ea typeface="宋体" panose="02010600030101010101" pitchFamily="2" charset="-122"/>
                        </a:rPr>
                        <a:t>“榜眼”</a:t>
                      </a:r>
                      <a:endParaRPr lang="zh-CN" altLang="en-US" sz="2000">
                        <a:latin typeface="宋体" panose="02010600030101010101" pitchFamily="2" charset="-122"/>
                        <a:ea typeface="宋体" panose="02010600030101010101" pitchFamily="2" charset="-122"/>
                      </a:endParaRPr>
                    </a:p>
                    <a:p>
                      <a:pPr marL="0" indent="0" algn="ctr">
                        <a:spcBef>
                          <a:spcPct val="0"/>
                        </a:spcBef>
                        <a:spcAft>
                          <a:spcPct val="0"/>
                        </a:spcAft>
                      </a:pPr>
                      <a:r>
                        <a:rPr lang="zh-CN" sz="2000">
                          <a:latin typeface="宋体" panose="02010600030101010101" pitchFamily="2" charset="-122"/>
                          <a:ea typeface="宋体" panose="02010600030101010101" pitchFamily="2" charset="-122"/>
                        </a:rPr>
                        <a:t>第三名</a:t>
                      </a:r>
                      <a:r>
                        <a:rPr lang="zh-CN" altLang="en-US" sz="2000">
                          <a:latin typeface="宋体" panose="02010600030101010101" pitchFamily="2" charset="-122"/>
                          <a:ea typeface="宋体" panose="02010600030101010101" pitchFamily="2" charset="-122"/>
                        </a:rPr>
                        <a:t>“探花”</a:t>
                      </a:r>
                      <a:endParaRPr lang="zh-CN" altLang="en-US" sz="2000">
                        <a:latin typeface="宋体" panose="02010600030101010101" pitchFamily="2" charset="-122"/>
                        <a:ea typeface="宋体" panose="02010600030101010101" pitchFamily="2" charset="-122"/>
                      </a:endParaRPr>
                    </a:p>
                  </a:txBody>
                  <a:tcPr marL="136525" marR="136525" marT="136525" marB="136525"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03605" y="478790"/>
            <a:ext cx="3115310" cy="645160"/>
          </a:xfrm>
          <a:prstGeom prst="rect">
            <a:avLst/>
          </a:prstGeom>
          <a:noFill/>
        </p:spPr>
        <p:txBody>
          <a:bodyPr wrap="square" rtlCol="0">
            <a:spAutoFit/>
          </a:bodyPr>
          <a:lstStyle/>
          <a:p>
            <a:pPr algn="just"/>
            <a:r>
              <a:rPr 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（五）</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翻译题</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194685" y="55118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280670" y="2464435"/>
            <a:ext cx="11630660" cy="343535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）多义词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利用上下文的语境来确定该实词的准确义项</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例如：疾笃，帝遣黄门侍郎问所苦，</a:t>
            </a:r>
            <a:r>
              <a:rPr lang="zh-CN" altLang="en-US" sz="2800">
                <a:latin typeface="宋体" panose="02010600030101010101" pitchFamily="2" charset="-122"/>
                <a:ea typeface="宋体" panose="02010600030101010101" pitchFamily="2" charset="-122"/>
                <a:cs typeface="宋体" panose="02010600030101010101" pitchFamily="2" charset="-122"/>
              </a:rPr>
              <a:t>赐钱三十万以营医药。</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句中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有多个义项，如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经营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谋求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军营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等，根据上下文语境，此处讲的是皇帝赐钱让他治病，</a:t>
            </a:r>
            <a:r>
              <a:rPr lang="zh-CN" altLang="en-US" sz="2800">
                <a:latin typeface="宋体" panose="02010600030101010101" pitchFamily="2" charset="-122"/>
                <a:ea typeface="宋体" panose="02010600030101010101" pitchFamily="2" charset="-122"/>
                <a:cs typeface="宋体" panose="02010600030101010101" pitchFamily="2" charset="-122"/>
              </a:rPr>
              <a:t>因此</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应取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谋求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之意。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157605" y="1605915"/>
            <a:ext cx="392049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关键实词译到位</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537210" y="1370330"/>
            <a:ext cx="11117580" cy="411797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）疑难实词</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对陌生的实词，可以采用多种推断方法</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如利用上下文的语境、联系课文中的内容、借助字形、利用对称结构</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借助熟悉的成语等。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例如：并言京欺君僭上、蠹国害民数事</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上悚然纳之。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句中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意为蛀蚀，其意可由并列结构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蠹国害民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中相对应的字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来推测，也可联想语句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流水不腐，户枢不</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来推测。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537210" y="964565"/>
            <a:ext cx="11117580" cy="492823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）活用实词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判断实词是否活用有两种方法：一是依据语法特征判断，如两个名词连用，其中有一个可能会活用作动词；二是结合语境判断，如人物关系及前后内容。</a:t>
            </a:r>
            <a:endParaRPr lang="zh-CN" altLang="en-US" sz="2800" b="1" u="sng">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例如：圣人苟可以强国，不法其故；苟可以利民，</a:t>
            </a:r>
            <a:r>
              <a:rPr lang="zh-CN" altLang="en-US" sz="2800">
                <a:latin typeface="宋体" panose="02010600030101010101" pitchFamily="2" charset="-122"/>
                <a:ea typeface="宋体" panose="02010600030101010101" pitchFamily="2" charset="-122"/>
                <a:cs typeface="宋体" panose="02010600030101010101" pitchFamily="2" charset="-122"/>
              </a:rPr>
              <a:t>不循其礼。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句中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一词本为名词，分析句子成分，发现其在句中充当了谓语成分，活用为动词，因此应翻译为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效法</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946785" y="1978025"/>
            <a:ext cx="10299065" cy="290258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4</a:t>
            </a:r>
            <a:r>
              <a:rPr lang="zh-CN" altLang="en-US" sz="2800" b="1">
                <a:latin typeface="宋体" panose="02010600030101010101" pitchFamily="2" charset="-122"/>
                <a:ea typeface="宋体" panose="02010600030101010101" pitchFamily="2" charset="-122"/>
                <a:cs typeface="宋体" panose="02010600030101010101" pitchFamily="2" charset="-122"/>
              </a:rPr>
              <a:t>）古今异义词</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古今异义词有两种情况：一是单音节的同形异义词，如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等，要熟知其古义；二是类似今天双音节词的同形异义词，如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妻子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其实</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a:t>
            </a:r>
            <a:r>
              <a:rPr lang="zh-CN" altLang="en-US" sz="2800">
                <a:latin typeface="宋体" panose="02010600030101010101" pitchFamily="2" charset="-122"/>
                <a:ea typeface="宋体" panose="02010600030101010101" pitchFamily="2" charset="-122"/>
                <a:cs typeface="宋体" panose="02010600030101010101" pitchFamily="2" charset="-122"/>
              </a:rPr>
              <a:t>要拆开来翻译。</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49350" y="233680"/>
            <a:ext cx="338391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（一）断句题</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406140" y="3663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710565" y="1982470"/>
            <a:ext cx="10878820" cy="4591050"/>
          </a:xfrm>
          <a:prstGeom prst="rect">
            <a:avLst/>
          </a:prstGeom>
          <a:noFill/>
        </p:spPr>
        <p:txBody>
          <a:bodyPr wrap="square" rtlCol="0">
            <a:noAutofit/>
          </a:bodyPr>
          <a:p>
            <a:pPr lvl="2" algn="just">
              <a:lnSpc>
                <a:spcPct val="15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放在句首的六类词</a:t>
            </a:r>
            <a:endParaRPr lang="zh-CN" altLang="en-US" sz="2800" b="1" u="sng">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敬谦词：君、公、卿、夫子、臣、愚等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代词：人称代词如吾、余、尔、汝</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指示代词如斯、彼等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发语词：夫、惟、且、盖等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句首感叹词：呜呼、嗟乎、嘻、悲夫等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⑤关联词：至若、苟、虽、纵、向使、若夫、至于等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⑥疑问词：何、谁、孰、安、胡、岂等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798955" y="1283335"/>
            <a:ext cx="23139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巧抓标志</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280670" y="1519555"/>
            <a:ext cx="11630660" cy="473329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）常见副词</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除表敬谦外，有实在意义的，应译出</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例如：君少好学，能为文辞</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每夜读书，母为灭烛止之，君阳卧，母且睡，辄复起读</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州举进士第一，试礼部高第，遂中甲科</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选自欧阳修《钱君墓表》）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句中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三词都具有实在意义，影响整个句子的句意，因此应分别译为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每天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将要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立即</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157605" y="747395"/>
            <a:ext cx="392049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必译虚词译到位</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347345" y="736600"/>
            <a:ext cx="11630660" cy="5384165"/>
          </a:xfrm>
          <a:prstGeom prst="rect">
            <a:avLst/>
          </a:prstGeom>
          <a:noFill/>
        </p:spPr>
        <p:txBody>
          <a:bodyPr wrap="square" rtlCol="0">
            <a:noAutofit/>
          </a:bodyPr>
          <a:p>
            <a:pPr lvl="0" algn="just">
              <a:lnSpc>
                <a:spcPct val="15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）表语气的虚词</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在句子语气方面所表达的语气，应译出</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翻译这类虚词要先确定句子的语气，然后再确定这类虚词的翻译，</a:t>
            </a:r>
            <a:r>
              <a:rPr lang="zh-CN" altLang="en-US" sz="2800">
                <a:latin typeface="宋体" panose="02010600030101010101" pitchFamily="2" charset="-122"/>
                <a:ea typeface="宋体" panose="02010600030101010101" pitchFamily="2" charset="-122"/>
                <a:cs typeface="宋体" panose="02010600030101010101" pitchFamily="2" charset="-122"/>
              </a:rPr>
              <a:t>这类虚词有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例如：（钱乙）本有羸疾，性简易，嗜酒，疾屡攻，自以意治之，辄愈</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最后得疾，惫甚，乃叹曰：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此所谓周痹（一种病）也，周痹入藏者死，吾其已夫！</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（选自</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宋史</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钱乙传》）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句中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表示推测语气，应翻译为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大概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280670" y="148590"/>
            <a:ext cx="11630660" cy="6560820"/>
          </a:xfrm>
          <a:prstGeom prst="rect">
            <a:avLst/>
          </a:prstGeom>
          <a:noFill/>
        </p:spPr>
        <p:txBody>
          <a:bodyPr wrap="square" rtlCol="0">
            <a:noAutofit/>
          </a:bodyPr>
          <a:p>
            <a:pPr lvl="0" algn="just">
              <a:lnSpc>
                <a:spcPct val="14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）特殊虚词</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特殊虚词有两种情况：</a:t>
            </a:r>
            <a:r>
              <a:rPr lang="zh-CN" altLang="en-US" sz="2800" b="1" u="sng">
                <a:latin typeface="宋体" panose="02010600030101010101" pitchFamily="2" charset="-122"/>
                <a:ea typeface="宋体" panose="02010600030101010101" pitchFamily="2" charset="-122"/>
                <a:cs typeface="宋体" panose="02010600030101010101" pitchFamily="2" charset="-122"/>
              </a:rPr>
              <a:t>一是固定虚词（复音虚词），不能拆开硬译</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所以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无乃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奈何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无以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a:t>
            </a:r>
            <a:r>
              <a:rPr lang="zh-CN" altLang="en-US" sz="2800" b="1" u="sng">
                <a:latin typeface="宋体" panose="02010600030101010101" pitchFamily="2" charset="-122"/>
                <a:ea typeface="宋体" panose="02010600030101010101" pitchFamily="2" charset="-122"/>
                <a:cs typeface="宋体" panose="02010600030101010101" pitchFamily="2" charset="-122"/>
              </a:rPr>
              <a:t>二是兼词，即一个词当成两个词用，译时可按两个词翻译。</a:t>
            </a:r>
            <a:r>
              <a:rPr lang="zh-CN" altLang="en-US" sz="2800">
                <a:latin typeface="宋体" panose="02010600030101010101" pitchFamily="2" charset="-122"/>
                <a:ea typeface="宋体" panose="02010600030101010101" pitchFamily="2" charset="-122"/>
                <a:cs typeface="宋体" panose="02010600030101010101" pitchFamily="2" charset="-122"/>
              </a:rPr>
              <a:t>古汉语中的兼词主要有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（于何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于此</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诸</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（之于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之乎</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盖</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（何不）</a:t>
            </a:r>
            <a:r>
              <a:rPr lang="zh-CN" altLang="en-US" sz="2800">
                <a:latin typeface="宋体" panose="02010600030101010101" pitchFamily="2" charset="-122"/>
                <a:ea typeface="宋体" panose="02010600030101010101" pitchFamily="2" charset="-122"/>
                <a:cs typeface="宋体" panose="02010600030101010101" pitchFamily="2" charset="-122"/>
              </a:rPr>
              <a:t>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4</a:t>
            </a:r>
            <a:r>
              <a:rPr lang="zh-CN" altLang="en-US" sz="2800" b="1">
                <a:latin typeface="宋体" panose="02010600030101010101" pitchFamily="2" charset="-122"/>
                <a:ea typeface="宋体" panose="02010600030101010101" pitchFamily="2" charset="-122"/>
                <a:cs typeface="宋体" panose="02010600030101010101" pitchFamily="2" charset="-122"/>
              </a:rPr>
              <a:t>）不译虚词</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文言中有些虚词的用法，在现代汉语里没有相应的词替代，如果硬译反而别扭累赘，译文时可删削</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例如：发语词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夫、盖、且夫</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，补字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者（今者，向者）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，定语后置的标志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之、者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等，宾语前置的标志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，表停顿的语助词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考、也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，表语气或起连接作用</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的助词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74345" y="1299210"/>
            <a:ext cx="11189335" cy="529907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）倒装句</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碰到文言句子，可以先与现代汉语的语法表述进行比照，看有什么不同</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其次还可根据倒装句的标志性词语和结构来判断</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若确定是倒装，在翻译时应调整语序，</a:t>
            </a:r>
            <a:r>
              <a:rPr lang="zh-CN" altLang="en-US" sz="2800">
                <a:latin typeface="宋体" panose="02010600030101010101" pitchFamily="2" charset="-122"/>
                <a:ea typeface="宋体" panose="02010600030101010101" pitchFamily="2" charset="-122"/>
                <a:cs typeface="宋体" panose="02010600030101010101" pitchFamily="2" charset="-122"/>
              </a:rPr>
              <a:t>按现代汉语语序准确表达。</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）被动句</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被动句主要有两大类型：一是有标志词的被动句，即借助一些被动词来表示被动意义；二是没有标志词的被动句，又叫意念被动句</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不管是哪种被动句，在翻译时都要译出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被</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373505" y="516255"/>
            <a:ext cx="392049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特殊句式译到位</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68630" y="1047115"/>
            <a:ext cx="11255375" cy="476377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）判断句</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判断句也分为两种情况，一是有标志词的判断句，二是没有标志词的意念判断句</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不管是哪种判断句，</a:t>
            </a:r>
            <a:r>
              <a:rPr lang="zh-CN" altLang="en-US" sz="2800">
                <a:latin typeface="宋体" panose="02010600030101010101" pitchFamily="2" charset="-122"/>
                <a:ea typeface="宋体" panose="02010600030101010101" pitchFamily="2" charset="-122"/>
                <a:cs typeface="宋体" panose="02010600030101010101" pitchFamily="2" charset="-122"/>
              </a:rPr>
              <a:t>在翻译时都要译出判断词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4</a:t>
            </a:r>
            <a:r>
              <a:rPr lang="zh-CN" altLang="en-US" sz="2800" b="1">
                <a:latin typeface="宋体" panose="02010600030101010101" pitchFamily="2" charset="-122"/>
                <a:ea typeface="宋体" panose="02010600030101010101" pitchFamily="2" charset="-122"/>
                <a:cs typeface="宋体" panose="02010600030101010101" pitchFamily="2" charset="-122"/>
              </a:rPr>
              <a:t>）省略句</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文言文省略现象普遍而复杂，不像其他特殊句式容易判断</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省略成分在翻译中如果不补充出来，就很难达到现代汉语表意清楚、表达流畅的要求</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因此，</a:t>
            </a:r>
            <a:r>
              <a:rPr lang="zh-CN" altLang="en-US" sz="2800">
                <a:latin typeface="宋体" panose="02010600030101010101" pitchFamily="2" charset="-122"/>
                <a:ea typeface="宋体" panose="02010600030101010101" pitchFamily="2" charset="-122"/>
                <a:cs typeface="宋体" panose="02010600030101010101" pitchFamily="2" charset="-122"/>
              </a:rPr>
              <a:t>补出省略成分是文意通顺的关键。</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68630" y="224790"/>
            <a:ext cx="11255375" cy="6409055"/>
          </a:xfrm>
          <a:prstGeom prst="rect">
            <a:avLst/>
          </a:prstGeom>
          <a:noFill/>
        </p:spPr>
        <p:txBody>
          <a:bodyPr wrap="square" rtlCol="0">
            <a:noAutofit/>
          </a:bodyPr>
          <a:p>
            <a:pPr lvl="2"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具体步骤为：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分析句子成分，</a:t>
            </a:r>
            <a:r>
              <a:rPr lang="zh-CN" altLang="en-US" sz="2800">
                <a:latin typeface="宋体" panose="02010600030101010101" pitchFamily="2" charset="-122"/>
                <a:ea typeface="宋体" panose="02010600030101010101" pitchFamily="2" charset="-122"/>
                <a:cs typeface="宋体" panose="02010600030101010101" pitchFamily="2" charset="-122"/>
              </a:rPr>
              <a:t>理清主谓宾结构。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联系语境，揣摩句意，</a:t>
            </a:r>
            <a:r>
              <a:rPr lang="zh-CN" altLang="en-US" sz="2800">
                <a:latin typeface="宋体" panose="02010600030101010101" pitchFamily="2" charset="-122"/>
                <a:ea typeface="宋体" panose="02010600030101010101" pitchFamily="2" charset="-122"/>
                <a:cs typeface="宋体" panose="02010600030101010101" pitchFamily="2" charset="-122"/>
              </a:rPr>
              <a:t>思考动作行为的发出方和承受方。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补充被省略的内容。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结合上下文验证，</a:t>
            </a:r>
            <a:r>
              <a:rPr lang="zh-CN" altLang="en-US" sz="2800">
                <a:latin typeface="宋体" panose="02010600030101010101" pitchFamily="2" charset="-122"/>
                <a:ea typeface="宋体" panose="02010600030101010101" pitchFamily="2" charset="-122"/>
                <a:cs typeface="宋体" panose="02010600030101010101" pitchFamily="2" charset="-122"/>
              </a:rPr>
              <a:t>检查有无语法及逻辑问题。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特别指出，文言省略最常见的是主语</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宾语和介词。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例如：疾笃，帝遣黄门侍郎问所苦，</a:t>
            </a:r>
            <a:r>
              <a:rPr lang="zh-CN" altLang="en-US" sz="2800">
                <a:latin typeface="宋体" panose="02010600030101010101" pitchFamily="2" charset="-122"/>
                <a:ea typeface="宋体" panose="02010600030101010101" pitchFamily="2" charset="-122"/>
                <a:cs typeface="宋体" panose="02010600030101010101" pitchFamily="2" charset="-122"/>
              </a:rPr>
              <a:t>赐钱三十万以营医药。</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根据语境可判断出生病的对象是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王彪之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，可推知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以营医药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这一行为的发出者是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彪之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，因此翻译时应将句子补充完整，准确翻译为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赐钱三十万让他</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2</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853690" y="3068320"/>
            <a:ext cx="6647180"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古诗鉴赏</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314450" y="315595"/>
            <a:ext cx="3383915" cy="706755"/>
          </a:xfrm>
          <a:prstGeom prst="rect">
            <a:avLst/>
          </a:prstGeom>
          <a:noFill/>
        </p:spPr>
        <p:txBody>
          <a:bodyPr wrap="square" rtlCol="0">
            <a:spAutoFit/>
          </a:bodyPr>
          <a:lstStyle/>
          <a:p>
            <a:pPr algn="just"/>
            <a:r>
              <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二、古诗鉴赏</a:t>
            </a:r>
            <a:endPar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892550" y="47117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511810" y="1303020"/>
            <a:ext cx="11169015" cy="208153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古诗词鉴赏解题模式：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四看一泳</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四看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指的是：一看古诗词的标题，二看作者，三看文后注释，四看文本。</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314450" y="3722370"/>
            <a:ext cx="371411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看古诗词的标题</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11810" y="4460875"/>
            <a:ext cx="11169015" cy="209613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从古诗词的标题中可以找出主要事件或主题</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例如《丹阳送韦参军》和《送孟浩然之广陵》，作品的主要事件是送别</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《念奴娇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赤壁怀古》和《天净沙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秋思》，</a:t>
            </a:r>
            <a:r>
              <a:rPr lang="zh-CN" altLang="en-US" sz="2800">
                <a:latin typeface="宋体" panose="02010600030101010101" pitchFamily="2" charset="-122"/>
                <a:ea typeface="宋体" panose="02010600030101010101" pitchFamily="2" charset="-122"/>
                <a:cs typeface="宋体" panose="02010600030101010101" pitchFamily="2" charset="-122"/>
              </a:rPr>
              <a:t>作品的主题为怀古和思秋。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74345" y="1344930"/>
            <a:ext cx="11189335" cy="416750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从古诗词的标题中可以看出托物言志的对象。</a:t>
            </a:r>
            <a:r>
              <a:rPr lang="zh-CN" altLang="en-US" sz="2800">
                <a:latin typeface="宋体" panose="02010600030101010101" pitchFamily="2" charset="-122"/>
                <a:ea typeface="宋体" panose="02010600030101010101" pitchFamily="2" charset="-122"/>
                <a:cs typeface="宋体" panose="02010600030101010101" pitchFamily="2" charset="-122"/>
              </a:rPr>
              <a:t>例如《闻雁》和《白梅》，</a:t>
            </a:r>
            <a:r>
              <a:rPr lang="zh-CN" altLang="en-US" sz="2800">
                <a:latin typeface="宋体" panose="02010600030101010101" pitchFamily="2" charset="-122"/>
                <a:ea typeface="宋体" panose="02010600030101010101" pitchFamily="2" charset="-122"/>
                <a:cs typeface="宋体" panose="02010600030101010101" pitchFamily="2" charset="-122"/>
              </a:rPr>
              <a:t>雁和梅当为其中作者情感的承载物。</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有些题目中会有时令的交代</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例如《天净沙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秋思》直接交代了时令为秋天，</a:t>
            </a:r>
            <a:r>
              <a:rPr lang="zh-CN" altLang="en-US" sz="2800">
                <a:latin typeface="宋体" panose="02010600030101010101" pitchFamily="2" charset="-122"/>
                <a:ea typeface="宋体" panose="02010600030101010101" pitchFamily="2" charset="-122"/>
                <a:cs typeface="宋体" panose="02010600030101010101" pitchFamily="2" charset="-122"/>
              </a:rPr>
              <a:t>《白梅》的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则暗示了寒冬。</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还有些题目直接道出了写作背景</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例如《闻乐天授江州司马》这首诗必定写于白居易被贬之后。</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501650" y="1866265"/>
            <a:ext cx="11189335" cy="349758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知人论世有助于我们对诗词进行全面正确的把握</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知人</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就是要了解掌握作家的生平、思想、创作风格；</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论世</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就是要了解掌握作家所处的时代风貌，从而把握同时代作家所具有的共性特征</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作者的出身、所处的时代、生平遭遇和经历等等都会影响其创作，</a:t>
            </a:r>
            <a:r>
              <a:rPr lang="zh-CN" altLang="en-US" sz="2800">
                <a:latin typeface="宋体" panose="02010600030101010101" pitchFamily="2" charset="-122"/>
                <a:ea typeface="宋体" panose="02010600030101010101" pitchFamily="2" charset="-122"/>
                <a:cs typeface="宋体" panose="02010600030101010101" pitchFamily="2" charset="-122"/>
              </a:rPr>
              <a:t>作者本</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身的情感认同和价值取向及某种心怀都会在作品中有所体现。</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314450" y="788670"/>
            <a:ext cx="220218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看作者</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640080" y="802005"/>
            <a:ext cx="10878820" cy="5254625"/>
          </a:xfrm>
          <a:prstGeom prst="rect">
            <a:avLst/>
          </a:prstGeom>
          <a:noFill/>
        </p:spPr>
        <p:txBody>
          <a:bodyPr wrap="square" rtlCol="0">
            <a:noAutofit/>
          </a:bodyPr>
          <a:p>
            <a:pPr lvl="2" algn="just">
              <a:lnSpc>
                <a:spcPct val="15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放在句末的两类词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语气助词：</a:t>
            </a:r>
            <a:r>
              <a:rPr lang="zh-CN" altLang="en-US" sz="2800">
                <a:latin typeface="宋体" panose="02010600030101010101" pitchFamily="2" charset="-122"/>
                <a:ea typeface="宋体" panose="02010600030101010101" pitchFamily="2" charset="-122"/>
                <a:cs typeface="宋体" panose="02010600030101010101" pitchFamily="2" charset="-122"/>
              </a:rPr>
              <a:t>也、乎、哉、耶、焉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对话词：</a:t>
            </a:r>
            <a:r>
              <a:rPr lang="zh-CN" altLang="en-US" sz="2800">
                <a:latin typeface="宋体" panose="02010600030101010101" pitchFamily="2" charset="-122"/>
                <a:ea typeface="宋体" panose="02010600030101010101" pitchFamily="2" charset="-122"/>
                <a:cs typeface="宋体" panose="02010600030101010101" pitchFamily="2" charset="-122"/>
              </a:rPr>
              <a:t>曰、道、言、云</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或在前停顿或在后停顿的词</a:t>
            </a:r>
            <a:endParaRPr lang="zh-CN" altLang="en-US" sz="2800" b="1" u="sng">
              <a:latin typeface="宋体" panose="02010600030101010101" pitchFamily="2" charset="-122"/>
              <a:ea typeface="宋体" panose="02010600030101010101" pitchFamily="2" charset="-122"/>
              <a:cs typeface="宋体" panose="02010600030101010101" pitchFamily="2" charset="-122"/>
            </a:endParaRPr>
          </a:p>
          <a:p>
            <a:pPr lvl="2"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专有名词：人名、地名、官名、爵名、书名、庙号、年号、度量单位、典章制度等，从语法的角度判断它们是作主语还是宾语，主语在前停顿，</a:t>
            </a:r>
            <a:r>
              <a:rPr lang="zh-CN" altLang="en-US" sz="2800">
                <a:latin typeface="宋体" panose="02010600030101010101" pitchFamily="2" charset="-122"/>
                <a:ea typeface="宋体" panose="02010600030101010101" pitchFamily="2" charset="-122"/>
                <a:cs typeface="宋体" panose="02010600030101010101" pitchFamily="2" charset="-122"/>
              </a:rPr>
              <a:t>宾语在后停顿。</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765810" y="2352040"/>
            <a:ext cx="10660380" cy="219392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注释提供了帮助读者理解诗歌的一些相关信息。关注这些注释，读者可以更快更准确地把握作品的内容，体味作者的情感</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个别关键性的注释则关系着对整首诗的理解、进而影响到对题目的解答。</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478280" y="1070610"/>
            <a:ext cx="220218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看注释</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2090420" y="1792605"/>
            <a:ext cx="8010525" cy="1531620"/>
          </a:xfrm>
          <a:prstGeom prst="rect">
            <a:avLst/>
          </a:prstGeom>
          <a:noFill/>
        </p:spPr>
        <p:txBody>
          <a:bodyPr wrap="square" rtlCol="0">
            <a:noAutofit/>
          </a:bodyPr>
          <a:p>
            <a:pPr lvl="0" algn="ctr">
              <a:lnSpc>
                <a:spcPct val="150000"/>
              </a:lnSpc>
              <a:spcBef>
                <a:spcPts val="0"/>
              </a:spcBef>
              <a:spcAft>
                <a:spcPts val="0"/>
              </a:spcAft>
            </a:pP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雨洗东坡月色清，市人行尽野人行。</a:t>
            </a:r>
            <a:endPar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endParaRPr>
          </a:p>
          <a:p>
            <a:pPr lvl="0" algn="ctr">
              <a:lnSpc>
                <a:spcPct val="150000"/>
              </a:lnSpc>
              <a:spcBef>
                <a:spcPts val="0"/>
              </a:spcBef>
              <a:spcAft>
                <a:spcPts val="0"/>
              </a:spcAft>
            </a:pP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莫嫌荦确坡头路，自爱铿然曳杖声</a:t>
            </a:r>
            <a:r>
              <a:rPr lang="zh-CN" sz="2800" b="1">
                <a:solidFill>
                  <a:srgbClr val="1A26CE"/>
                </a:solidFill>
                <a:latin typeface="宋体" panose="02010600030101010101" pitchFamily="2" charset="-122"/>
                <a:ea typeface="宋体" panose="02010600030101010101" pitchFamily="2" charset="-122"/>
                <a:cs typeface="宋体" panose="02010600030101010101" pitchFamily="2" charset="-122"/>
              </a:rPr>
              <a:t>。</a:t>
            </a:r>
            <a:endParaRPr lang="zh-CN" sz="2800" b="1">
              <a:solidFill>
                <a:srgbClr val="1A26CE"/>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934720" y="683260"/>
            <a:ext cx="4108450" cy="548005"/>
          </a:xfrm>
          <a:prstGeom prst="rect">
            <a:avLst/>
          </a:prstGeom>
          <a:noFill/>
        </p:spPr>
        <p:txBody>
          <a:bodyPr wrap="square" rtlCol="0">
            <a:noAutofit/>
          </a:bodyPr>
          <a:p>
            <a:r>
              <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rPr>
              <a:t>【例】</a:t>
            </a:r>
            <a:r>
              <a:rPr lang="zh-CN" altLang="en-US" sz="2800" dirty="0">
                <a:solidFill>
                  <a:schemeClr val="tx1"/>
                </a:solidFill>
                <a:latin typeface="宋体" panose="02010600030101010101" pitchFamily="2" charset="-122"/>
                <a:ea typeface="宋体" panose="02010600030101010101" pitchFamily="2" charset="-122"/>
                <a:cs typeface="宋体" panose="02010600030101010101" pitchFamily="2" charset="-122"/>
              </a:rPr>
              <a:t>苏轼的《东坡》：</a:t>
            </a:r>
            <a:endParaRPr lang="zh-CN" altLang="en-US" sz="28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673100" y="3804285"/>
            <a:ext cx="10913110" cy="270764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题解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【注】</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此诗为苏轼贬官黄州时所作</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东坡，是苏轼在黄州居住与躬耕之所</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。联系中学教材对苏轼的介绍，知道他因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乌台诗案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被贬到黄州，这时期他的作品大都表现了心灵明澈的精神境界和乐观旷达的情怀</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知道了这一点，</a:t>
            </a:r>
            <a:r>
              <a:rPr lang="zh-CN" altLang="en-US" sz="2800">
                <a:latin typeface="宋体" panose="02010600030101010101" pitchFamily="2" charset="-122"/>
                <a:ea typeface="宋体" panose="02010600030101010101" pitchFamily="2" charset="-122"/>
                <a:cs typeface="宋体" panose="02010600030101010101" pitchFamily="2" charset="-122"/>
              </a:rPr>
              <a:t>答准题就不难。</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2090420" y="1078230"/>
            <a:ext cx="8010525" cy="2667635"/>
          </a:xfrm>
          <a:prstGeom prst="rect">
            <a:avLst/>
          </a:prstGeom>
          <a:noFill/>
        </p:spPr>
        <p:txBody>
          <a:bodyPr wrap="square" rtlCol="0">
            <a:noAutofit/>
          </a:bodyPr>
          <a:p>
            <a:pPr lvl="0" algn="ctr">
              <a:lnSpc>
                <a:spcPct val="150000"/>
              </a:lnSpc>
              <a:spcBef>
                <a:spcPts val="0"/>
              </a:spcBef>
              <a:spcAft>
                <a:spcPts val="0"/>
              </a:spcAft>
            </a:pP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奋杏寒山道，落落冷涧滨。</a:t>
            </a:r>
            <a:endPar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endParaRPr>
          </a:p>
          <a:p>
            <a:pPr lvl="0" algn="ctr">
              <a:lnSpc>
                <a:spcPct val="150000"/>
              </a:lnSpc>
              <a:spcBef>
                <a:spcPts val="0"/>
              </a:spcBef>
              <a:spcAft>
                <a:spcPts val="0"/>
              </a:spcAft>
            </a:pP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啾啾常有鸟，寂寂更无人。</a:t>
            </a:r>
            <a:endPar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endParaRPr>
          </a:p>
          <a:p>
            <a:pPr lvl="0" algn="ctr">
              <a:lnSpc>
                <a:spcPct val="150000"/>
              </a:lnSpc>
              <a:spcBef>
                <a:spcPts val="0"/>
              </a:spcBef>
              <a:spcAft>
                <a:spcPts val="0"/>
              </a:spcAft>
            </a:pP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淅淅风吹面，纷纷雪积身</a:t>
            </a:r>
            <a:r>
              <a:rPr lang="zh-CN" sz="2800" b="1">
                <a:solidFill>
                  <a:srgbClr val="1A26CE"/>
                </a:solidFill>
                <a:latin typeface="宋体" panose="02010600030101010101" pitchFamily="2" charset="-122"/>
                <a:ea typeface="宋体" panose="02010600030101010101" pitchFamily="2" charset="-122"/>
                <a:cs typeface="宋体" panose="02010600030101010101" pitchFamily="2" charset="-122"/>
              </a:rPr>
              <a:t>。</a:t>
            </a:r>
            <a:endPar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endParaRPr>
          </a:p>
          <a:p>
            <a:pPr lvl="0" algn="ctr">
              <a:lnSpc>
                <a:spcPct val="150000"/>
              </a:lnSpc>
              <a:spcBef>
                <a:spcPts val="0"/>
              </a:spcBef>
              <a:spcAft>
                <a:spcPts val="0"/>
              </a:spcAft>
            </a:pP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朝朝不见日，岁岁不知春。</a:t>
            </a:r>
            <a:endPar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934720" y="307975"/>
            <a:ext cx="5031105" cy="548005"/>
          </a:xfrm>
          <a:prstGeom prst="rect">
            <a:avLst/>
          </a:prstGeom>
          <a:noFill/>
        </p:spPr>
        <p:txBody>
          <a:bodyPr wrap="square" rtlCol="0">
            <a:noAutofit/>
          </a:bodyPr>
          <a:p>
            <a:r>
              <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rPr>
              <a:t>【例】</a:t>
            </a:r>
            <a:r>
              <a:rPr lang="zh-CN" altLang="en-US" sz="2800" dirty="0">
                <a:solidFill>
                  <a:schemeClr val="tx1"/>
                </a:solidFill>
                <a:latin typeface="宋体" panose="02010600030101010101" pitchFamily="2" charset="-122"/>
                <a:ea typeface="宋体" panose="02010600030101010101" pitchFamily="2" charset="-122"/>
                <a:cs typeface="宋体" panose="02010600030101010101" pitchFamily="2" charset="-122"/>
              </a:rPr>
              <a:t>寒山的《杳杳寒山道》：</a:t>
            </a:r>
            <a:endParaRPr lang="zh-CN" altLang="en-US" sz="28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237490" y="3967480"/>
            <a:ext cx="11717020" cy="270764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其注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寒山，唐贞观时代的诗僧</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出身于官宦人家，多次投考不第，被迫出家，三十岁后隐居于浙东天台山，享年一百多岁</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。结合注释，知道作者是有名的唐朝诗僧，僧人一般远离红尘</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超脱世俗</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因此基本可以推测全诗表达了诗人超然物外、不问世事的思想感情。</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370840" y="1235075"/>
            <a:ext cx="11643360" cy="529336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此处所说的看文本并非细看，而是</a:t>
            </a:r>
            <a:r>
              <a:rPr lang="zh-CN" altLang="en-US" sz="2800" b="1" u="sng">
                <a:latin typeface="宋体" panose="02010600030101010101" pitchFamily="2" charset="-122"/>
                <a:ea typeface="宋体" panose="02010600030101010101" pitchFamily="2" charset="-122"/>
                <a:cs typeface="宋体" panose="02010600030101010101" pitchFamily="2" charset="-122"/>
              </a:rPr>
              <a:t>快速浏览全文，整体感知</a:t>
            </a:r>
            <a:r>
              <a:rPr lang="zh-CN" altLang="en-US" sz="2800">
                <a:latin typeface="宋体" panose="02010600030101010101" pitchFamily="2" charset="-122"/>
                <a:ea typeface="宋体" panose="02010600030101010101" pitchFamily="2" charset="-122"/>
                <a:cs typeface="宋体" panose="02010600030101010101" pitchFamily="2" charset="-122"/>
              </a:rPr>
              <a:t>，对文本有个全面和宏观的认识，为下面的鉴赏做好铺垫</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如张辑的《月上瓜洲</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南徐多景楼作》：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江头又见新秋，几多愁？塞草连天何处是神州？英雄恨，古今泪，水东流</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惟有鱼竿明月上瓜洲</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通过快速浏览，</a:t>
            </a:r>
            <a:r>
              <a:rPr lang="zh-CN" altLang="en-US" sz="2800">
                <a:latin typeface="宋体" panose="02010600030101010101" pitchFamily="2" charset="-122"/>
                <a:ea typeface="宋体" panose="02010600030101010101" pitchFamily="2" charset="-122"/>
                <a:cs typeface="宋体" panose="02010600030101010101" pitchFamily="2" charset="-122"/>
              </a:rPr>
              <a:t>我们可以知道此词为作者吊古伤今的愤世感怀之作。</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一泳</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即涵泳文本</a:t>
            </a:r>
            <a:r>
              <a:rPr lang="zh-CN" altLang="en-US" sz="2800">
                <a:latin typeface="宋体" panose="02010600030101010101" pitchFamily="2" charset="-122"/>
                <a:ea typeface="宋体" panose="02010600030101010101" pitchFamily="2" charset="-122"/>
                <a:cs typeface="宋体" panose="02010600030101010101" pitchFamily="2" charset="-122"/>
              </a:rPr>
              <a:t>，就是在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四看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的基础上，</a:t>
            </a:r>
            <a:r>
              <a:rPr lang="zh-CN" altLang="en-US" sz="2800" b="1" u="sng">
                <a:latin typeface="宋体" panose="02010600030101010101" pitchFamily="2" charset="-122"/>
                <a:ea typeface="宋体" panose="02010600030101010101" pitchFamily="2" charset="-122"/>
                <a:cs typeface="宋体" panose="02010600030101010101" pitchFamily="2" charset="-122"/>
              </a:rPr>
              <a:t>先从文中的字词句入手，进而逐步理解全诗，以达到把握文本中所蕴含思想感情的目的</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进而认识作者的价值取向和人生态度。</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136015" y="522605"/>
            <a:ext cx="220218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4.</a:t>
            </a:r>
            <a:r>
              <a:rPr lang="zh-CN" altLang="en-US" sz="3200" b="1" dirty="0">
                <a:solidFill>
                  <a:srgbClr val="E81818"/>
                </a:solidFill>
                <a:latin typeface="黑体" panose="02010609060101010101" charset="-122"/>
                <a:ea typeface="黑体" panose="02010609060101010101" charset="-122"/>
                <a:cs typeface="黑体" panose="02010609060101010101" charset="-122"/>
              </a:rPr>
              <a:t>看文本</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71805" y="149225"/>
            <a:ext cx="11249025" cy="6708775"/>
          </a:xfrm>
          <a:prstGeom prst="rect">
            <a:avLst/>
          </a:prstGeom>
          <a:noFill/>
        </p:spPr>
        <p:txBody>
          <a:bodyPr wrap="square" rtlCol="0">
            <a:noAutofit/>
          </a:bodyPr>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其一，要关注诗歌的类别</a:t>
            </a:r>
            <a:r>
              <a:rPr lang="zh-CN" altLang="en-US" sz="2800">
                <a:latin typeface="宋体" panose="02010600030101010101" pitchFamily="2" charset="-122"/>
                <a:ea typeface="宋体" panose="02010600030101010101" pitchFamily="2" charset="-122"/>
                <a:cs typeface="宋体" panose="02010600030101010101" pitchFamily="2" charset="-122"/>
              </a:rPr>
              <a:t>，如写景抒情诗（山水田园诗</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咏物言志诗、咏史怀古诗、即事感怀诗、边塞征战诗、思妇闺怨诗等，</a:t>
            </a:r>
            <a:r>
              <a:rPr lang="zh-CN" altLang="en-US" sz="2800">
                <a:latin typeface="宋体" panose="02010600030101010101" pitchFamily="2" charset="-122"/>
                <a:ea typeface="宋体" panose="02010600030101010101" pitchFamily="2" charset="-122"/>
                <a:cs typeface="宋体" panose="02010600030101010101" pitchFamily="2" charset="-122"/>
              </a:rPr>
              <a:t>在评价思想感情时要注意区别。</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其二，要关注古诗中常常表达的思想感情</a:t>
            </a:r>
            <a:r>
              <a:rPr lang="zh-CN" altLang="en-US" sz="2800">
                <a:latin typeface="宋体" panose="02010600030101010101" pitchFamily="2" charset="-122"/>
                <a:ea typeface="宋体" panose="02010600030101010101" pitchFamily="2" charset="-122"/>
                <a:cs typeface="宋体" panose="02010600030101010101" pitchFamily="2" charset="-122"/>
              </a:rPr>
              <a:t>，如忧国忧民、建功报国、怀古伤今、蔑视权贵、愤世嫉俗、怀才不遇、寄情山水、归隐田园、登高览胜、惜春悲秋、羁旅愁思、长亭送别</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思乡念亲、相知相思、别恨离愁等。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此外，在做到知人论世的同时，也要做到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诗无达诂</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诗无达</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是西汉董仲舒的一句话，后来被引申为文学艺术鉴赏中审美的差异性，即所谓的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仁者见之谓之仁，智者见之谓之智</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其三，在鉴赏评价某一首具体诗歌时，要有行之有效的便于掌握的方法或技巧</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501650" y="439420"/>
            <a:ext cx="11189335" cy="5995670"/>
          </a:xfrm>
          <a:prstGeom prst="rect">
            <a:avLst/>
          </a:prstGeom>
          <a:noFill/>
        </p:spPr>
        <p:txBody>
          <a:bodyPr wrap="square" rtlCol="0">
            <a:noAutofit/>
          </a:bodyPr>
          <a:p>
            <a:pPr lvl="0"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a:t>
            </a:r>
            <a:r>
              <a:rPr lang="en-US" altLang="en-US" sz="2800" b="1">
                <a:latin typeface="宋体" panose="02010600030101010101" pitchFamily="2" charset="-122"/>
                <a:ea typeface="宋体" panose="02010600030101010101" pitchFamily="2" charset="-122"/>
                <a:cs typeface="宋体" panose="02010600030101010101" pitchFamily="2" charset="-122"/>
              </a:rPr>
              <a:t>  ①</a:t>
            </a:r>
            <a:r>
              <a:rPr lang="zh-CN" altLang="en-US" sz="2800" b="1">
                <a:latin typeface="宋体" panose="02010600030101010101" pitchFamily="2" charset="-122"/>
                <a:ea typeface="宋体" panose="02010600030101010101" pitchFamily="2" charset="-122"/>
                <a:cs typeface="宋体" panose="02010600030101010101" pitchFamily="2" charset="-122"/>
              </a:rPr>
              <a:t>从关键的字词入手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在疏通文字的过程中，我们要</a:t>
            </a:r>
            <a:r>
              <a:rPr lang="zh-CN" altLang="en-US" sz="2800" b="1" u="sng">
                <a:latin typeface="宋体" panose="02010600030101010101" pitchFamily="2" charset="-122"/>
                <a:ea typeface="宋体" panose="02010600030101010101" pitchFamily="2" charset="-122"/>
                <a:cs typeface="宋体" panose="02010600030101010101" pitchFamily="2" charset="-122"/>
              </a:rPr>
              <a:t>着重关注诗歌中那些直接表达感情和统摄全篇的字词，即所谓的</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文眼</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（诗眼）</a:t>
            </a:r>
            <a:r>
              <a:rPr lang="zh-CN" altLang="en-US" sz="2800">
                <a:latin typeface="宋体" panose="02010600030101010101" pitchFamily="2" charset="-122"/>
                <a:ea typeface="宋体" panose="02010600030101010101" pitchFamily="2" charset="-122"/>
                <a:cs typeface="宋体" panose="02010600030101010101" pitchFamily="2" charset="-122"/>
              </a:rPr>
              <a:t>。这对把握诗歌的情感也是很有帮助的</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例如在理解白居易《惜牡丹花》一诗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惆怅阶前红牡丹，晚来唯有两枝残</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明朝风起应吹尽，夜惜衰红把火看</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寂寞</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萎红低向雨，离披破艳散随风</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晴明落地犹惆怅，何况飘零泥土中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所表达的感情时，就可抓住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惆怅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等直接表达感情的词语来体会作者所抒发的对即将凋谢的牡丹花的怜惜之情，还可进一步深入体会作者所抒发的岁月流逝</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青春难驻的深沉感慨。</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33070" y="1493520"/>
            <a:ext cx="11325225" cy="1531620"/>
          </a:xfrm>
          <a:prstGeom prst="rect">
            <a:avLst/>
          </a:prstGeom>
          <a:noFill/>
        </p:spPr>
        <p:txBody>
          <a:bodyPr wrap="square" rtlCol="0">
            <a:noAutofit/>
          </a:bodyPr>
          <a:p>
            <a:pPr lvl="0" algn="ctr">
              <a:lnSpc>
                <a:spcPct val="150000"/>
              </a:lnSpc>
              <a:spcBef>
                <a:spcPts val="0"/>
              </a:spcBef>
              <a:spcAft>
                <a:spcPts val="0"/>
              </a:spcAft>
            </a:pP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落红铺径水平池，弄晴小雨霏霏</a:t>
            </a:r>
            <a:r>
              <a:rPr lang="zh-CN" sz="2800" b="1">
                <a:solidFill>
                  <a:srgbClr val="1A26CE"/>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杏园憔悴杜鹃啼，无奈春归。</a:t>
            </a:r>
            <a:endPar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endParaRPr>
          </a:p>
          <a:p>
            <a:pPr lvl="0" algn="ctr">
              <a:lnSpc>
                <a:spcPct val="150000"/>
              </a:lnSpc>
              <a:spcBef>
                <a:spcPts val="0"/>
              </a:spcBef>
              <a:spcAft>
                <a:spcPts val="0"/>
              </a:spcAft>
            </a:pP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柳外画楼独上，凭栏手捻花枝，放花无语对斜晖，此恨谁知？</a:t>
            </a:r>
            <a:endPar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673100" y="541655"/>
            <a:ext cx="4264660" cy="548005"/>
          </a:xfrm>
          <a:prstGeom prst="rect">
            <a:avLst/>
          </a:prstGeom>
          <a:noFill/>
        </p:spPr>
        <p:txBody>
          <a:bodyPr wrap="square" rtlCol="0">
            <a:noAutofit/>
          </a:bodyPr>
          <a:p>
            <a:r>
              <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rPr>
              <a:t>【例】</a:t>
            </a:r>
            <a:r>
              <a:rPr lang="zh-CN" altLang="en-US" sz="2800" dirty="0">
                <a:solidFill>
                  <a:schemeClr val="tx1"/>
                </a:solidFill>
                <a:latin typeface="宋体" panose="02010600030101010101" pitchFamily="2" charset="-122"/>
                <a:ea typeface="宋体" panose="02010600030101010101" pitchFamily="2" charset="-122"/>
                <a:cs typeface="宋体" panose="02010600030101010101" pitchFamily="2" charset="-122"/>
              </a:rPr>
              <a:t>秦观的《画堂春》：</a:t>
            </a:r>
            <a:endParaRPr lang="zh-CN" altLang="en-US" sz="28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433070" y="3309620"/>
            <a:ext cx="11325225" cy="329565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【注】宋神宗元丰五年（</a:t>
            </a:r>
            <a:r>
              <a:rPr lang="en-US" altLang="zh-CN" sz="2800">
                <a:latin typeface="宋体" panose="02010600030101010101" pitchFamily="2" charset="-122"/>
                <a:ea typeface="宋体" panose="02010600030101010101" pitchFamily="2" charset="-122"/>
                <a:cs typeface="宋体" panose="02010600030101010101" pitchFamily="2" charset="-122"/>
              </a:rPr>
              <a:t>1082</a:t>
            </a:r>
            <a:r>
              <a:rPr lang="zh-CN" altLang="en-US" sz="2800">
                <a:latin typeface="宋体" panose="02010600030101010101" pitchFamily="2" charset="-122"/>
                <a:ea typeface="宋体" panose="02010600030101010101" pitchFamily="2" charset="-122"/>
                <a:cs typeface="宋体" panose="02010600030101010101" pitchFamily="2" charset="-122"/>
              </a:rPr>
              <a:t>），秦观应礼部试，落第罢归，赋《画堂春》</a:t>
            </a:r>
            <a:r>
              <a:rPr lang="zh-CN" sz="2800">
                <a:latin typeface="宋体" panose="02010600030101010101" pitchFamily="2" charset="-122"/>
                <a:ea typeface="宋体" panose="02010600030101010101" pitchFamily="2" charset="-122"/>
                <a:cs typeface="宋体" panose="02010600030101010101" pitchFamily="2" charset="-122"/>
              </a:rPr>
              <a:t>。</a:t>
            </a:r>
            <a:endParaRPr lang="zh-CN"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zh-CN"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词中的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无奈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直接表达情感，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憔悴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独</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无语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同样极富感情色彩，再结合注释和下片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的细节描写，可知全词表达了伤春惜春</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彷徨失落的思想感情。</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577850" y="1894205"/>
            <a:ext cx="11085830" cy="876300"/>
          </a:xfrm>
          <a:prstGeom prst="rect">
            <a:avLst/>
          </a:prstGeom>
          <a:noFill/>
        </p:spPr>
        <p:txBody>
          <a:bodyPr wrap="square" rtlCol="0">
            <a:noAutofit/>
          </a:bodyPr>
          <a:p>
            <a:pPr lvl="0" algn="ctr">
              <a:lnSpc>
                <a:spcPct val="150000"/>
              </a:lnSpc>
              <a:spcBef>
                <a:spcPts val="0"/>
              </a:spcBef>
              <a:spcAft>
                <a:spcPts val="0"/>
              </a:spcAft>
            </a:pP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欲寄君衣君不还，不寄君衣君又寒</a:t>
            </a:r>
            <a:r>
              <a:rPr lang="zh-CN" sz="2800" b="1">
                <a:solidFill>
                  <a:srgbClr val="1A26CE"/>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寄与不寄间，妾身千万难。</a:t>
            </a:r>
            <a:endPar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673100" y="415290"/>
            <a:ext cx="4264660" cy="548005"/>
          </a:xfrm>
          <a:prstGeom prst="rect">
            <a:avLst/>
          </a:prstGeom>
          <a:noFill/>
        </p:spPr>
        <p:txBody>
          <a:bodyPr wrap="square" rtlCol="0">
            <a:noAutofit/>
          </a:bodyPr>
          <a:p>
            <a:r>
              <a:rPr lang="en-US" altLang="en-US" sz="2800"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rPr>
              <a:t>②</a:t>
            </a:r>
            <a:r>
              <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rPr>
              <a:t>从诗歌情节入手</a:t>
            </a:r>
            <a:endPar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433070" y="2822575"/>
            <a:ext cx="11325225" cy="4035425"/>
          </a:xfrm>
          <a:prstGeom prst="rect">
            <a:avLst/>
          </a:prstGeom>
          <a:noFill/>
        </p:spPr>
        <p:txBody>
          <a:bodyPr wrap="square" rtlCol="0">
            <a:noAutofit/>
          </a:bodyPr>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这首曲子，写尽了妻子准备为出门在外的丈夫寄寒衣时的矛盾心理，表现了妻子对丈夫的深情</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欲寄君衣君不还，不寄君衣君又寒</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，妻子想到天冷了，该把冬衣寄给丈夫，但是转念一想，如果寄去了冬衣，丈夫有了御寒的衣服，就不会回家了</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她实在是热切地企盼丈夫回家取衣，这样他们就可以相聚，因此便打算不寄冬衣；然而她又想到，不寄冬衣，万一丈夫受寒了怎么办？她的心里好矛盾</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作者正是通过对思妇的两难心理细腻描画，</a:t>
            </a:r>
            <a:r>
              <a:rPr lang="zh-CN" altLang="en-US" sz="2800">
                <a:latin typeface="宋体" panose="02010600030101010101" pitchFamily="2" charset="-122"/>
                <a:ea typeface="宋体" panose="02010600030101010101" pitchFamily="2" charset="-122"/>
                <a:cs typeface="宋体" panose="02010600030101010101" pitchFamily="2" charset="-122"/>
              </a:rPr>
              <a:t>使我们看到这位妻子丰富而矛盾的心理活动。</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224280" y="1238250"/>
            <a:ext cx="6058535" cy="548005"/>
          </a:xfrm>
          <a:prstGeom prst="rect">
            <a:avLst/>
          </a:prstGeom>
          <a:noFill/>
        </p:spPr>
        <p:txBody>
          <a:bodyPr wrap="square" rtlCol="0">
            <a:noAutofit/>
          </a:bodyPr>
          <a:p>
            <a:r>
              <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rPr>
              <a:t>【例】</a:t>
            </a:r>
            <a:r>
              <a:rPr lang="zh-CN" altLang="en-US" sz="2800" dirty="0">
                <a:solidFill>
                  <a:schemeClr val="tx1"/>
                </a:solidFill>
                <a:latin typeface="宋体" panose="02010600030101010101" pitchFamily="2" charset="-122"/>
                <a:ea typeface="宋体" panose="02010600030101010101" pitchFamily="2" charset="-122"/>
                <a:cs typeface="宋体" panose="02010600030101010101" pitchFamily="2" charset="-122"/>
              </a:rPr>
              <a:t>姚燧的《凭阑人</a:t>
            </a:r>
            <a:r>
              <a:rPr lang="en-US" altLang="zh-CN" sz="2800"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dirty="0">
                <a:solidFill>
                  <a:schemeClr val="tx1"/>
                </a:solidFill>
                <a:latin typeface="宋体" panose="02010600030101010101" pitchFamily="2" charset="-122"/>
                <a:ea typeface="宋体" panose="02010600030101010101" pitchFamily="2" charset="-122"/>
                <a:cs typeface="宋体" panose="02010600030101010101" pitchFamily="2" charset="-122"/>
              </a:rPr>
              <a:t>寄征衣》：</a:t>
            </a:r>
            <a:endParaRPr lang="zh-CN" altLang="en-US" sz="28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501650" y="439420"/>
            <a:ext cx="11189335" cy="5995670"/>
          </a:xfrm>
          <a:prstGeom prst="rect">
            <a:avLst/>
          </a:prstGeom>
          <a:noFill/>
        </p:spPr>
        <p:txBody>
          <a:bodyPr wrap="square" rtlCol="0">
            <a:noAutofit/>
          </a:bodyPr>
          <a:p>
            <a:pPr lvl="0"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a:t>
            </a:r>
            <a:r>
              <a:rPr lang="en-US" altLang="en-US" sz="2800" b="1">
                <a:latin typeface="宋体" panose="02010600030101010101" pitchFamily="2" charset="-122"/>
                <a:ea typeface="宋体" panose="02010600030101010101" pitchFamily="2" charset="-122"/>
                <a:cs typeface="宋体" panose="02010600030101010101" pitchFamily="2" charset="-122"/>
              </a:rPr>
              <a:t>  </a:t>
            </a:r>
            <a:r>
              <a:rPr lang="en-US" altLang="en-US" sz="2800" b="1" dirty="0">
                <a:latin typeface="宋体" panose="02010600030101010101" pitchFamily="2" charset="-122"/>
                <a:ea typeface="宋体" panose="02010600030101010101" pitchFamily="2" charset="-122"/>
                <a:cs typeface="宋体" panose="02010600030101010101" pitchFamily="2" charset="-122"/>
                <a:sym typeface="+mn-ea"/>
              </a:rPr>
              <a:t>③</a:t>
            </a: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从意象意境入手</a:t>
            </a:r>
            <a:endPar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意象是诗中熔铸了作者思想情感的事物，是诗中具体的人</a:t>
            </a:r>
            <a:r>
              <a:rPr lang="zh-CN" sz="2800" b="1" u="sng">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物、景等</a:t>
            </a:r>
            <a:r>
              <a:rPr lang="zh-CN" sz="2800" b="1" u="sng">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从意象入手，首先要注意人们形成的审美习惯，如</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望月怀远</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伤春悲秋</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见流水则思年华易逝</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梧桐细雨则凄楚悲凉</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等等</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同时还必须注意其多义性的特点，才能准确把握其在具体诗歌中的含义</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如</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燕子</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的意象，就有</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惜春伤秋</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感伤时事</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寄情相思</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渲染离愁</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等含义；</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杨柳</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的意象就有</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离愁别恨</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倔强的弱者</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朴实无华的君子</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一时得意的势利小人</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等含义，</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鉴赏评价时必须具体问题具体分析。</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33070" y="1493520"/>
            <a:ext cx="11325225" cy="1531620"/>
          </a:xfrm>
          <a:prstGeom prst="rect">
            <a:avLst/>
          </a:prstGeom>
          <a:noFill/>
        </p:spPr>
        <p:txBody>
          <a:bodyPr wrap="square" rtlCol="0">
            <a:noAutofit/>
          </a:bodyPr>
          <a:p>
            <a:pPr lvl="0" algn="ctr">
              <a:lnSpc>
                <a:spcPct val="150000"/>
              </a:lnSpc>
              <a:spcBef>
                <a:spcPts val="0"/>
              </a:spcBef>
              <a:spcAft>
                <a:spcPts val="0"/>
              </a:spcAft>
            </a:pP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谷口春残黄鸟稀，辛夷花尽杏花飞</a:t>
            </a:r>
            <a:r>
              <a:rPr lang="zh-CN" sz="2800" b="1">
                <a:solidFill>
                  <a:srgbClr val="1A26CE"/>
                </a:solidFill>
                <a:latin typeface="宋体" panose="02010600030101010101" pitchFamily="2" charset="-122"/>
                <a:ea typeface="宋体" panose="02010600030101010101" pitchFamily="2" charset="-122"/>
                <a:cs typeface="宋体" panose="02010600030101010101" pitchFamily="2" charset="-122"/>
              </a:rPr>
              <a:t>。</a:t>
            </a:r>
            <a:endParaRPr lang="zh-CN" sz="2800" b="1">
              <a:solidFill>
                <a:srgbClr val="1A26CE"/>
              </a:solidFill>
              <a:latin typeface="宋体" panose="02010600030101010101" pitchFamily="2" charset="-122"/>
              <a:ea typeface="宋体" panose="02010600030101010101" pitchFamily="2" charset="-122"/>
              <a:cs typeface="宋体" panose="02010600030101010101" pitchFamily="2" charset="-122"/>
            </a:endParaRPr>
          </a:p>
          <a:p>
            <a:pPr lvl="0" algn="ctr">
              <a:lnSpc>
                <a:spcPct val="150000"/>
              </a:lnSpc>
              <a:spcBef>
                <a:spcPts val="0"/>
              </a:spcBef>
              <a:spcAft>
                <a:spcPts val="0"/>
              </a:spcAft>
            </a:pP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始怜幽竹山窗下，不改清阴待我归</a:t>
            </a:r>
            <a:r>
              <a:rPr lang="zh-CN" sz="2800" b="1">
                <a:solidFill>
                  <a:srgbClr val="1A26CE"/>
                </a:solidFill>
                <a:latin typeface="宋体" panose="02010600030101010101" pitchFamily="2" charset="-122"/>
                <a:ea typeface="宋体" panose="02010600030101010101" pitchFamily="2" charset="-122"/>
                <a:cs typeface="宋体" panose="02010600030101010101" pitchFamily="2" charset="-122"/>
              </a:rPr>
              <a:t>。</a:t>
            </a:r>
            <a:endParaRPr lang="zh-CN" sz="2800" b="1">
              <a:solidFill>
                <a:srgbClr val="1A26CE"/>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673100" y="541655"/>
            <a:ext cx="5983605" cy="548005"/>
          </a:xfrm>
          <a:prstGeom prst="rect">
            <a:avLst/>
          </a:prstGeom>
          <a:noFill/>
        </p:spPr>
        <p:txBody>
          <a:bodyPr wrap="square" rtlCol="0">
            <a:noAutofit/>
          </a:bodyPr>
          <a:p>
            <a:r>
              <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rPr>
              <a:t>【例】</a:t>
            </a:r>
            <a:r>
              <a:rPr lang="zh-CN" altLang="en-US" sz="2800" dirty="0">
                <a:solidFill>
                  <a:schemeClr val="tx1"/>
                </a:solidFill>
                <a:latin typeface="宋体" panose="02010600030101010101" pitchFamily="2" charset="-122"/>
                <a:ea typeface="宋体" panose="02010600030101010101" pitchFamily="2" charset="-122"/>
                <a:cs typeface="宋体" panose="02010600030101010101" pitchFamily="2" charset="-122"/>
              </a:rPr>
              <a:t>钱起的《暮春归故山草堂》：</a:t>
            </a:r>
            <a:endParaRPr lang="zh-CN" altLang="en-US" sz="28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433070" y="3309620"/>
            <a:ext cx="11325225" cy="329565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诗的前两句描写了一系列表达伤春的典型意象：黄鸟稀、辛夷花尽、</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杏花飞、春残</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然而这春光渐逝的暮春景色，却能反衬出幽竹的可贵，</a:t>
            </a:r>
            <a:r>
              <a:rPr lang="zh-CN" altLang="en-US" sz="2800">
                <a:latin typeface="宋体" panose="02010600030101010101" pitchFamily="2" charset="-122"/>
                <a:ea typeface="宋体" panose="02010600030101010101" pitchFamily="2" charset="-122"/>
                <a:cs typeface="宋体" panose="02010600030101010101" pitchFamily="2" charset="-122"/>
              </a:rPr>
              <a:t>表达了诗人对不被环境所屈、坚守节操的高尚品格的礼赞。</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意境是通过一系列相关意象的组合所构成的具有特定意义的艺术境界，如情景交融</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虚实相生等。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1109980" y="2608580"/>
            <a:ext cx="9972040" cy="288290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承担一个句子谓语成分的是动词、形容词（或活用为动词、形容词的其他词性的词</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断句时，可以先找到句子中的动词、形容词，确定作为谓语的动词、形容词；</a:t>
            </a:r>
            <a:r>
              <a:rPr lang="zh-CN" altLang="en-US" sz="2800">
                <a:latin typeface="宋体" panose="02010600030101010101" pitchFamily="2" charset="-122"/>
                <a:ea typeface="宋体" panose="02010600030101010101" pitchFamily="2" charset="-122"/>
                <a:cs typeface="宋体" panose="02010600030101010101" pitchFamily="2" charset="-122"/>
              </a:rPr>
              <a:t>然后根据谓语前的状语、主语和谓语后面的宾语等来判定语句的停顿点。</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798955" y="1075055"/>
            <a:ext cx="556704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谓语成分（</a:t>
            </a:r>
            <a:r>
              <a:rPr lang="zh-CN" altLang="en-US" sz="3200" b="1" dirty="0">
                <a:solidFill>
                  <a:srgbClr val="E81818"/>
                </a:solidFill>
                <a:latin typeface="黑体" panose="02010609060101010101" charset="-122"/>
                <a:ea typeface="黑体" panose="02010609060101010101" charset="-122"/>
                <a:cs typeface="黑体" panose="02010609060101010101" charset="-122"/>
              </a:rPr>
              <a:t>动词、形容词）</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33070" y="1172210"/>
            <a:ext cx="11325225" cy="2744470"/>
          </a:xfrm>
          <a:prstGeom prst="rect">
            <a:avLst/>
          </a:prstGeom>
          <a:noFill/>
        </p:spPr>
        <p:txBody>
          <a:bodyPr wrap="square" rtlCol="0">
            <a:noAutofit/>
          </a:bodyPr>
          <a:p>
            <a:pPr lvl="0" algn="l">
              <a:lnSpc>
                <a:spcPct val="150000"/>
              </a:lnSpc>
              <a:spcBef>
                <a:spcPts val="0"/>
              </a:spcBef>
              <a:spcAft>
                <a:spcPts val="0"/>
              </a:spcAft>
            </a:pPr>
            <a:r>
              <a:rPr lang="en-US" altLang="zh-CN" sz="2800" b="1">
                <a:solidFill>
                  <a:srgbClr val="1A26CE"/>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寒蝉凄切，对长亭晚，骤雨初歇。都门帐饮无绪，留恋处，兰舟催发。执手相看泪眼，竟无语凝噎</a:t>
            </a:r>
            <a:r>
              <a:rPr lang="zh-CN" sz="2800" b="1">
                <a:solidFill>
                  <a:srgbClr val="1A26CE"/>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念去去，千里烟波，暮霭沉沉楚天阔</a:t>
            </a:r>
            <a:r>
              <a:rPr lang="zh-CN" sz="2800" b="1">
                <a:solidFill>
                  <a:srgbClr val="1A26CE"/>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多情自古伤离别，更那堪，冷落清秋节！今宵酒醒何处？杨柳岸，晓风残月</a:t>
            </a:r>
            <a:r>
              <a:rPr lang="zh-CN" sz="2800" b="1">
                <a:solidFill>
                  <a:srgbClr val="1A26CE"/>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此去经年，应是良辰好景虚设</a:t>
            </a:r>
            <a:r>
              <a:rPr lang="zh-CN" sz="2800" b="1">
                <a:solidFill>
                  <a:srgbClr val="1A26CE"/>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便纵有千种风情，</a:t>
            </a: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更与何人说。</a:t>
            </a:r>
            <a:endPar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673100" y="392430"/>
            <a:ext cx="4441825" cy="548005"/>
          </a:xfrm>
          <a:prstGeom prst="rect">
            <a:avLst/>
          </a:prstGeom>
          <a:noFill/>
        </p:spPr>
        <p:txBody>
          <a:bodyPr wrap="square" rtlCol="0">
            <a:noAutofit/>
          </a:bodyPr>
          <a:p>
            <a:r>
              <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rPr>
              <a:t>【例】</a:t>
            </a:r>
            <a:r>
              <a:rPr lang="zh-CN" altLang="en-US" sz="2800" dirty="0">
                <a:solidFill>
                  <a:schemeClr val="tx1"/>
                </a:solidFill>
                <a:latin typeface="宋体" panose="02010600030101010101" pitchFamily="2" charset="-122"/>
                <a:ea typeface="宋体" panose="02010600030101010101" pitchFamily="2" charset="-122"/>
                <a:cs typeface="宋体" panose="02010600030101010101" pitchFamily="2" charset="-122"/>
              </a:rPr>
              <a:t>柳永的《雨霖铃》：</a:t>
            </a:r>
            <a:endParaRPr lang="zh-CN" altLang="en-US" sz="28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433070" y="4073525"/>
            <a:ext cx="11325225" cy="261048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这首词中，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寒蝉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长亭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骤雨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都门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兰舟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杨柳岸</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晓风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残月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等景语与情语相互交融，构成典型的别离感伤之境：别前之景、别时之境与别后之景虚实相济，凡此种种，</a:t>
            </a:r>
            <a:r>
              <a:rPr lang="zh-CN" altLang="en-US" sz="2800">
                <a:latin typeface="宋体" panose="02010600030101010101" pitchFamily="2" charset="-122"/>
                <a:ea typeface="宋体" panose="02010600030101010101" pitchFamily="2" charset="-122"/>
                <a:cs typeface="宋体" panose="02010600030101010101" pitchFamily="2" charset="-122"/>
              </a:rPr>
              <a:t>烘托出了浓重的离愁别绪。</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501650" y="1673225"/>
            <a:ext cx="11189335" cy="3511550"/>
          </a:xfrm>
          <a:prstGeom prst="rect">
            <a:avLst/>
          </a:prstGeom>
          <a:noFill/>
        </p:spPr>
        <p:txBody>
          <a:bodyPr wrap="square" rtlCol="0">
            <a:noAutofit/>
          </a:bodyPr>
          <a:p>
            <a:pPr lvl="0"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a:t>
            </a:r>
            <a:r>
              <a:rPr lang="en-US" altLang="en-US" sz="2800" b="1">
                <a:latin typeface="宋体" panose="02010600030101010101" pitchFamily="2" charset="-122"/>
                <a:ea typeface="宋体" panose="02010600030101010101" pitchFamily="2" charset="-122"/>
                <a:cs typeface="宋体" panose="02010600030101010101" pitchFamily="2" charset="-122"/>
              </a:rPr>
              <a:t>  ④</a:t>
            </a:r>
            <a:r>
              <a:rPr lang="zh-CN" altLang="en-US" sz="2800" b="1">
                <a:latin typeface="宋体" panose="02010600030101010101" pitchFamily="2" charset="-122"/>
                <a:ea typeface="宋体" panose="02010600030101010101" pitchFamily="2" charset="-122"/>
                <a:cs typeface="宋体" panose="02010600030101010101" pitchFamily="2" charset="-122"/>
              </a:rPr>
              <a:t>从尾句（联）入手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u="sng">
                <a:latin typeface="宋体" panose="02010600030101010101" pitchFamily="2" charset="-122"/>
                <a:ea typeface="宋体" panose="02010600030101010101" pitchFamily="2" charset="-122"/>
                <a:cs typeface="宋体" panose="02010600030101010101" pitchFamily="2" charset="-122"/>
              </a:rPr>
              <a:t>古人写诗，往往先写景叙事，后抒情议论，俗称</a:t>
            </a:r>
            <a:r>
              <a:rPr lang="en-US" altLang="zh-CN" sz="2800" u="sng">
                <a:latin typeface="宋体" panose="02010600030101010101" pitchFamily="2" charset="-122"/>
                <a:ea typeface="宋体" panose="02010600030101010101" pitchFamily="2" charset="-122"/>
                <a:cs typeface="宋体" panose="02010600030101010101" pitchFamily="2" charset="-122"/>
              </a:rPr>
              <a:t>“</a:t>
            </a:r>
            <a:r>
              <a:rPr lang="zh-CN" altLang="en-US" sz="2800" u="sng">
                <a:latin typeface="宋体" panose="02010600030101010101" pitchFamily="2" charset="-122"/>
                <a:ea typeface="宋体" panose="02010600030101010101" pitchFamily="2" charset="-122"/>
                <a:cs typeface="宋体" panose="02010600030101010101" pitchFamily="2" charset="-122"/>
              </a:rPr>
              <a:t>卒章显志</a:t>
            </a:r>
            <a:r>
              <a:rPr lang="en-US" sz="2800" u="sng">
                <a:latin typeface="宋体" panose="02010600030101010101" pitchFamily="2" charset="-122"/>
                <a:ea typeface="宋体" panose="02010600030101010101" pitchFamily="2" charset="-122"/>
                <a:cs typeface="宋体" panose="02010600030101010101" pitchFamily="2" charset="-122"/>
              </a:rPr>
              <a:t>”</a:t>
            </a:r>
            <a:r>
              <a:rPr lang="zh-CN" altLang="en-US" sz="2800"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因此，在鉴赏诗歌所抒发的思想感情时，从尾句（联）入手，可以做到化难为易，收到事半功倍的效果</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例如清代徐兰《出关》一诗的尾句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出关争得不回头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就强烈地抒发了诗人的思乡之情。</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33070" y="899795"/>
            <a:ext cx="11325225" cy="2644140"/>
          </a:xfrm>
          <a:prstGeom prst="rect">
            <a:avLst/>
          </a:prstGeom>
          <a:noFill/>
        </p:spPr>
        <p:txBody>
          <a:bodyPr wrap="square" rtlCol="0">
            <a:noAutofit/>
          </a:bodyPr>
          <a:p>
            <a:pPr lvl="0" algn="ctr">
              <a:lnSpc>
                <a:spcPct val="150000"/>
              </a:lnSpc>
              <a:spcBef>
                <a:spcPts val="0"/>
              </a:spcBef>
              <a:spcAft>
                <a:spcPts val="0"/>
              </a:spcAft>
            </a:pP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湖山胜处放翁家，</a:t>
            </a: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槐柳阴中野径斜。</a:t>
            </a:r>
            <a:endPar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endParaRPr>
          </a:p>
          <a:p>
            <a:pPr lvl="0" algn="ctr">
              <a:lnSpc>
                <a:spcPct val="150000"/>
              </a:lnSpc>
              <a:spcBef>
                <a:spcPts val="0"/>
              </a:spcBef>
              <a:spcAft>
                <a:spcPts val="0"/>
              </a:spcAft>
            </a:pP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水满有时观下鹭，</a:t>
            </a: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草深无处不鸣蛙。</a:t>
            </a:r>
            <a:endPar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endParaRPr>
          </a:p>
          <a:p>
            <a:pPr lvl="0" algn="ctr">
              <a:lnSpc>
                <a:spcPct val="150000"/>
              </a:lnSpc>
              <a:spcBef>
                <a:spcPts val="0"/>
              </a:spcBef>
              <a:spcAft>
                <a:spcPts val="0"/>
              </a:spcAft>
            </a:pP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箨龙已过头番笋，木笔犹开第一花。</a:t>
            </a:r>
            <a:endPar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endParaRPr>
          </a:p>
          <a:p>
            <a:pPr lvl="0" algn="ctr">
              <a:lnSpc>
                <a:spcPct val="150000"/>
              </a:lnSpc>
              <a:spcBef>
                <a:spcPts val="0"/>
              </a:spcBef>
              <a:spcAft>
                <a:spcPts val="0"/>
              </a:spcAft>
            </a:pP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叹息老来交旧尽，</a:t>
            </a: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睡来谁共午瓯茶。</a:t>
            </a:r>
            <a:endPar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673100" y="310515"/>
            <a:ext cx="4754880" cy="548005"/>
          </a:xfrm>
          <a:prstGeom prst="rect">
            <a:avLst/>
          </a:prstGeom>
          <a:noFill/>
        </p:spPr>
        <p:txBody>
          <a:bodyPr wrap="square" rtlCol="0">
            <a:noAutofit/>
          </a:bodyPr>
          <a:p>
            <a:r>
              <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rPr>
              <a:t>【例】</a:t>
            </a:r>
            <a:r>
              <a:rPr lang="zh-CN" altLang="en-US" sz="2800" dirty="0">
                <a:solidFill>
                  <a:schemeClr val="tx1"/>
                </a:solidFill>
                <a:latin typeface="宋体" panose="02010600030101010101" pitchFamily="2" charset="-122"/>
                <a:ea typeface="宋体" panose="02010600030101010101" pitchFamily="2" charset="-122"/>
                <a:cs typeface="宋体" panose="02010600030101010101" pitchFamily="2" charset="-122"/>
              </a:rPr>
              <a:t>陆游的《幽居初夏》：</a:t>
            </a:r>
            <a:endParaRPr lang="zh-CN" altLang="en-US" sz="28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294640" y="3585210"/>
            <a:ext cx="11603355" cy="324040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【注】</a:t>
            </a:r>
            <a:r>
              <a:rPr lang="zh-CN" altLang="en-US" sz="2800">
                <a:latin typeface="宋体" panose="02010600030101010101" pitchFamily="2" charset="-122"/>
                <a:ea typeface="宋体" panose="02010600030101010101" pitchFamily="2" charset="-122"/>
                <a:cs typeface="宋体" panose="02010600030101010101" pitchFamily="2" charset="-122"/>
              </a:rPr>
              <a:t>箨龙，就是笋。木笔，又名辛夷花。两者都是初夏常见之物。</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这首诗的感情相对比较复杂，但是如果抓住尾联来理解，就会容易许多</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尾联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叹息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谁共</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分明表达了作者孤独寂寞的惆怅，联系作者身世，它还委婉含蓄地表达了作者报国无门的忧愤</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前六句围绕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幽居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写景，表面看抒发了一种闲情逸致</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恬然自得之乐，</a:t>
            </a:r>
            <a:r>
              <a:rPr lang="zh-CN" altLang="en-US" sz="2800">
                <a:latin typeface="宋体" panose="02010600030101010101" pitchFamily="2" charset="-122"/>
                <a:ea typeface="宋体" panose="02010600030101010101" pitchFamily="2" charset="-122"/>
                <a:cs typeface="宋体" panose="02010600030101010101" pitchFamily="2" charset="-122"/>
              </a:rPr>
              <a:t>实则是以乐景衬哀情。</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501650" y="1673225"/>
            <a:ext cx="11189335" cy="3511550"/>
          </a:xfrm>
          <a:prstGeom prst="rect">
            <a:avLst/>
          </a:prstGeom>
          <a:noFill/>
        </p:spPr>
        <p:txBody>
          <a:bodyPr wrap="square" rtlCol="0">
            <a:noAutofit/>
          </a:bodyPr>
          <a:p>
            <a:pPr lvl="0"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a:t>
            </a:r>
            <a:r>
              <a:rPr lang="en-US" altLang="en-US"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⑤从用典入手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用典，是古诗词中常用的一种表达技巧</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从用典入手，有助于深入把握作品的思想内涵</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用典分为用语和用事两类，用事又分为明用、暗用和反用</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因此，如果不能正确理解诗词中用典的含义，</a:t>
            </a:r>
            <a:r>
              <a:rPr lang="zh-CN" altLang="en-US" sz="2800">
                <a:latin typeface="宋体" panose="02010600030101010101" pitchFamily="2" charset="-122"/>
                <a:ea typeface="宋体" panose="02010600030101010101" pitchFamily="2" charset="-122"/>
                <a:cs typeface="宋体" panose="02010600030101010101" pitchFamily="2" charset="-122"/>
              </a:rPr>
              <a:t>就会直接影响对整个作品思想感情和观点态度的评价。</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33070" y="899795"/>
            <a:ext cx="11325225" cy="2122805"/>
          </a:xfrm>
          <a:prstGeom prst="rect">
            <a:avLst/>
          </a:prstGeom>
          <a:noFill/>
        </p:spPr>
        <p:txBody>
          <a:bodyPr wrap="square" rtlCol="0">
            <a:noAutofit/>
          </a:bodyPr>
          <a:p>
            <a:pPr lvl="0" algn="l">
              <a:lnSpc>
                <a:spcPct val="150000"/>
              </a:lnSpc>
              <a:spcBef>
                <a:spcPts val="0"/>
              </a:spcBef>
              <a:spcAft>
                <a:spcPts val="0"/>
              </a:spcAft>
            </a:pPr>
            <a:r>
              <a:rPr lang="en-US" altLang="zh-CN" sz="2800" b="1">
                <a:solidFill>
                  <a:srgbClr val="1A26CE"/>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槛菊愁烟兰泣露，罗幕轻寒，燕子双飞去</a:t>
            </a:r>
            <a:r>
              <a:rPr lang="zh-CN" sz="2800" b="1">
                <a:solidFill>
                  <a:srgbClr val="1A26CE"/>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明月不谙离恨苦，斜光到晓穿朱户</a:t>
            </a:r>
            <a:r>
              <a:rPr lang="zh-CN" sz="2800" b="1">
                <a:solidFill>
                  <a:srgbClr val="1A26CE"/>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昨夜西风凋碧树，独上高楼，望尽天涯路</a:t>
            </a:r>
            <a:r>
              <a:rPr lang="zh-CN" sz="2800" b="1">
                <a:solidFill>
                  <a:srgbClr val="1A26CE"/>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欲寄彩笺兼尺素，</a:t>
            </a: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山长水阔知何处。</a:t>
            </a:r>
            <a:endPar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673100" y="310515"/>
            <a:ext cx="4754880" cy="548005"/>
          </a:xfrm>
          <a:prstGeom prst="rect">
            <a:avLst/>
          </a:prstGeom>
          <a:noFill/>
        </p:spPr>
        <p:txBody>
          <a:bodyPr wrap="square" rtlCol="0">
            <a:noAutofit/>
          </a:bodyPr>
          <a:p>
            <a:r>
              <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rPr>
              <a:t>【例】</a:t>
            </a:r>
            <a:r>
              <a:rPr lang="zh-CN" altLang="en-US" sz="2800" dirty="0">
                <a:solidFill>
                  <a:schemeClr val="tx1"/>
                </a:solidFill>
                <a:latin typeface="宋体" panose="02010600030101010101" pitchFamily="2" charset="-122"/>
                <a:ea typeface="宋体" panose="02010600030101010101" pitchFamily="2" charset="-122"/>
                <a:cs typeface="宋体" panose="02010600030101010101" pitchFamily="2" charset="-122"/>
              </a:rPr>
              <a:t>晏殊的《蝶恋花》：</a:t>
            </a:r>
            <a:endParaRPr lang="zh-CN" altLang="en-US" sz="28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294640" y="2874010"/>
            <a:ext cx="11603355" cy="390271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此词中用典有：</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此词原为唐教坊曲，调名取义简文帝</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翻阶蛱蝶恋花情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句</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彩笺，又名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松花笺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薛涛笺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，相传为唐代女诗人薛涛所制作</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尺素：书信的代称</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古人写信用素绢，通常长约一尺，故称尺素，语出《饮马长城窟行》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客从远方来，遗我双鲤鱼。呼儿烹鲤鱼，中有尺素书</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。这里的三个典故，尤其是后两个</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彩笺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尺素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，道尽了无限的相思和欲寄无人收的无奈。</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33070" y="858520"/>
            <a:ext cx="11325225" cy="2682240"/>
          </a:xfrm>
          <a:prstGeom prst="rect">
            <a:avLst/>
          </a:prstGeom>
          <a:noFill/>
        </p:spPr>
        <p:txBody>
          <a:bodyPr wrap="square" rtlCol="0">
            <a:noAutofit/>
          </a:bodyPr>
          <a:p>
            <a:pPr lvl="0" algn="ctr">
              <a:lnSpc>
                <a:spcPct val="150000"/>
              </a:lnSpc>
              <a:spcBef>
                <a:spcPts val="0"/>
              </a:spcBef>
              <a:spcAft>
                <a:spcPts val="0"/>
              </a:spcAft>
            </a:pP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幅巾藜杖北城头，</a:t>
            </a: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卷地西风满眼愁。</a:t>
            </a:r>
            <a:endPar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endParaRPr>
          </a:p>
          <a:p>
            <a:pPr lvl="0" algn="ctr">
              <a:lnSpc>
                <a:spcPct val="150000"/>
              </a:lnSpc>
              <a:spcBef>
                <a:spcPts val="0"/>
              </a:spcBef>
              <a:spcAft>
                <a:spcPts val="0"/>
              </a:spcAft>
            </a:pP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一点烽传散关信，</a:t>
            </a: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两行雁带杜陵秋。</a:t>
            </a:r>
            <a:endPar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endParaRPr>
          </a:p>
          <a:p>
            <a:pPr lvl="0" algn="ctr">
              <a:lnSpc>
                <a:spcPct val="150000"/>
              </a:lnSpc>
              <a:spcBef>
                <a:spcPts val="0"/>
              </a:spcBef>
              <a:spcAft>
                <a:spcPts val="0"/>
              </a:spcAft>
            </a:pP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山河兴废供搔首，</a:t>
            </a: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身世安危人倚楼。</a:t>
            </a:r>
            <a:endPar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endParaRPr>
          </a:p>
          <a:p>
            <a:pPr lvl="0" algn="ctr">
              <a:lnSpc>
                <a:spcPct val="150000"/>
              </a:lnSpc>
              <a:spcBef>
                <a:spcPts val="0"/>
              </a:spcBef>
              <a:spcAft>
                <a:spcPts val="0"/>
              </a:spcAft>
            </a:pPr>
            <a:r>
              <a:rPr lang="zh-CN" altLang="en-US" sz="2800" b="1">
                <a:solidFill>
                  <a:srgbClr val="1A26CE"/>
                </a:solidFill>
                <a:latin typeface="宋体" panose="02010600030101010101" pitchFamily="2" charset="-122"/>
                <a:ea typeface="宋体" panose="02010600030101010101" pitchFamily="2" charset="-122"/>
                <a:cs typeface="宋体" panose="02010600030101010101" pitchFamily="2" charset="-122"/>
              </a:rPr>
              <a:t>横槊赋诗非复昔，梦魂犹绕古梁州</a:t>
            </a:r>
            <a:r>
              <a:rPr lang="zh-CN" sz="2800" b="1">
                <a:solidFill>
                  <a:srgbClr val="1A26CE"/>
                </a:solidFill>
                <a:latin typeface="宋体" panose="02010600030101010101" pitchFamily="2" charset="-122"/>
                <a:ea typeface="宋体" panose="02010600030101010101" pitchFamily="2" charset="-122"/>
                <a:cs typeface="宋体" panose="02010600030101010101" pitchFamily="2" charset="-122"/>
              </a:rPr>
              <a:t>。</a:t>
            </a:r>
            <a:endParaRPr lang="zh-CN" sz="2800" b="1">
              <a:solidFill>
                <a:srgbClr val="1A26CE"/>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673100" y="310515"/>
            <a:ext cx="5640705" cy="548005"/>
          </a:xfrm>
          <a:prstGeom prst="rect">
            <a:avLst/>
          </a:prstGeom>
          <a:noFill/>
        </p:spPr>
        <p:txBody>
          <a:bodyPr wrap="square" rtlCol="0">
            <a:noAutofit/>
          </a:bodyPr>
          <a:p>
            <a:r>
              <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rPr>
              <a:t>【例】</a:t>
            </a:r>
            <a:r>
              <a:rPr lang="zh-CN" altLang="en-US" sz="2800" dirty="0">
                <a:solidFill>
                  <a:schemeClr val="tx1"/>
                </a:solidFill>
                <a:latin typeface="宋体" panose="02010600030101010101" pitchFamily="2" charset="-122"/>
                <a:ea typeface="宋体" panose="02010600030101010101" pitchFamily="2" charset="-122"/>
                <a:cs typeface="宋体" panose="02010600030101010101" pitchFamily="2" charset="-122"/>
              </a:rPr>
              <a:t>陆游的《秋晚登城</a:t>
            </a:r>
            <a:r>
              <a:rPr lang="zh-CN" altLang="en-US" sz="2800" dirty="0">
                <a:solidFill>
                  <a:schemeClr val="tx1"/>
                </a:solidFill>
                <a:latin typeface="宋体" panose="02010600030101010101" pitchFamily="2" charset="-122"/>
                <a:ea typeface="宋体" panose="02010600030101010101" pitchFamily="2" charset="-122"/>
                <a:cs typeface="宋体" panose="02010600030101010101" pitchFamily="2" charset="-122"/>
              </a:rPr>
              <a:t>北门》：</a:t>
            </a:r>
            <a:endParaRPr lang="zh-CN" altLang="en-US" sz="28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294640" y="3515360"/>
            <a:ext cx="11603355" cy="319405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作者在运用借景抒情和虚实结合的手法来抒情以外，还运用了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用典</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的手法</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诗中运用了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鸿雁传书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横槊赋诗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两个典故</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鸿雁传书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属反用典故，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鸿雁</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来的不是好的消息，而是边疆的战火，由此引出作者对国土沦丧的愤慨和愁怀</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横</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槊</a:t>
            </a:r>
            <a:r>
              <a:rPr lang="zh-CN" altLang="en-US" sz="2800">
                <a:latin typeface="宋体" panose="02010600030101010101" pitchFamily="2" charset="-122"/>
                <a:ea typeface="宋体" panose="02010600030101010101" pitchFamily="2" charset="-122"/>
                <a:cs typeface="宋体" panose="02010600030101010101" pitchFamily="2" charset="-122"/>
              </a:rPr>
              <a:t>赋诗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的典故，进一步抒发了作者壮志难酬</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报国无门的忧愤之情。</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695325" y="1099820"/>
            <a:ext cx="10800715" cy="4658995"/>
          </a:xfrm>
          <a:prstGeom prst="rect">
            <a:avLst/>
          </a:prstGeom>
          <a:noFill/>
        </p:spPr>
        <p:txBody>
          <a:bodyPr wrap="square" rtlCol="0">
            <a:noAutofit/>
          </a:bodyPr>
          <a:p>
            <a:pPr lvl="0"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a:t>
            </a:r>
            <a:r>
              <a:rPr lang="en-US" altLang="en-US"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⑥从诗词的修辞入手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诗人要展示形象，描绘意境，经常要用到多种修辞手法。岑参“忽如一夜春风来，千树万树梨花开”是比喻的妙笔；李清照的“绿肥红瘦”可称借代的经典；高适“借问梅花何处落，风吹一夜满关山”有语意双关的妙处；贺知章的“不知细叶谁裁出，二月春风似剪刀”则数设问的一流；李白的“白发三千丈，缘愁是个长</a:t>
            </a:r>
            <a:r>
              <a:rPr lang="zh-CN" altLang="en-US" sz="2800">
                <a:latin typeface="宋体" panose="02010600030101010101" pitchFamily="2" charset="-122"/>
                <a:ea typeface="宋体" panose="02010600030101010101" pitchFamily="2" charset="-122"/>
                <a:cs typeface="宋体" panose="02010600030101010101" pitchFamily="2" charset="-122"/>
              </a:rPr>
              <a:t>”堪称夸张的范式。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720725" y="1412240"/>
            <a:ext cx="10750550" cy="403288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最后，古诗词的题材、体裁多种多样，作品在思想内容</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艺术形式及理念旨趣上也各有千秋，各有取舍，这就要求在实际操作中要灵活地应用多种方法，并且需要不断创新</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四看一泳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四看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之间以及内部的各要素之间不是彼此独立的，而是相互紧密联系的，要综合起来使用，这样才会得到最佳的鉴赏效果，</a:t>
            </a:r>
            <a:r>
              <a:rPr lang="zh-CN" altLang="en-US" sz="2800">
                <a:latin typeface="宋体" panose="02010600030101010101" pitchFamily="2" charset="-122"/>
                <a:ea typeface="宋体" panose="02010600030101010101" pitchFamily="2" charset="-122"/>
                <a:cs typeface="宋体" panose="02010600030101010101" pitchFamily="2" charset="-122"/>
              </a:rPr>
              <a:t>才会有利于解题。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语文课件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384175" y="930275"/>
            <a:ext cx="11423650" cy="578675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）固定结构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文言文中的句式，特别是文言文的固定结构，可以帮助我们断句。如</a:t>
            </a:r>
            <a:r>
              <a:rPr lang="en-US" altLang="zh-CN" sz="2800">
                <a:latin typeface="宋体" panose="02010600030101010101" pitchFamily="2" charset="-122"/>
                <a:ea typeface="宋体" panose="02010600030101010101" pitchFamily="2" charset="-122"/>
                <a:cs typeface="宋体" panose="02010600030101010101" pitchFamily="2" charset="-122"/>
              </a:rPr>
              <a:t> “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者</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这一典型的判断句式（有些省略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的判断句，或表示判断关系的词，如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等，都可以为我们断句提供帮助）；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不亦</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孰与</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安</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何</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等典型的反问句式；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所</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受</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于</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见</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等被动句式；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况</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何（以）</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等固定句式</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这些都是断句时很好的参考。</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344295" y="315595"/>
            <a:ext cx="249872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利用句式</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695325" y="427990"/>
            <a:ext cx="10823575" cy="272097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）整句</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文言文一般都比较注重语句的整散结合，特别是整句部分，往往使用对比、对偶、排比、顶真的修辞或者是使用对举、对比的手法等。断句时，</a:t>
            </a:r>
            <a:r>
              <a:rPr lang="zh-CN" altLang="en-US" sz="2800">
                <a:latin typeface="宋体" panose="02010600030101010101" pitchFamily="2" charset="-122"/>
                <a:ea typeface="宋体" panose="02010600030101010101" pitchFamily="2" charset="-122"/>
                <a:cs typeface="宋体" panose="02010600030101010101" pitchFamily="2" charset="-122"/>
              </a:rPr>
              <a:t>可以通过这些内容来判断断句点。</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470660" y="3463925"/>
            <a:ext cx="485838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4.</a:t>
            </a:r>
            <a:r>
              <a:rPr lang="zh-CN" altLang="en-US" sz="3200" b="1" dirty="0">
                <a:solidFill>
                  <a:srgbClr val="E81818"/>
                </a:solidFill>
                <a:latin typeface="黑体" panose="02010609060101010101" charset="-122"/>
                <a:ea typeface="黑体" panose="02010609060101010101" charset="-122"/>
                <a:cs typeface="黑体" panose="02010609060101010101" charset="-122"/>
              </a:rPr>
              <a:t>断后通读，</a:t>
            </a:r>
            <a:r>
              <a:rPr lang="zh-CN" altLang="en-US" sz="3200" b="1" dirty="0">
                <a:solidFill>
                  <a:srgbClr val="E81818"/>
                </a:solidFill>
                <a:latin typeface="黑体" panose="02010609060101010101" charset="-122"/>
                <a:ea typeface="黑体" panose="02010609060101010101" charset="-122"/>
                <a:cs typeface="黑体" panose="02010609060101010101" charset="-122"/>
              </a:rPr>
              <a:t>检查调整</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784860" y="4326890"/>
            <a:ext cx="10733405" cy="210820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断完句后，应通读一遍全段文字，检查句意是否完整，语意是否连贯，句间衔接是否自然圆合，</a:t>
            </a:r>
            <a:r>
              <a:rPr lang="zh-CN" altLang="en-US" sz="2800">
                <a:latin typeface="宋体" panose="02010600030101010101" pitchFamily="2" charset="-122"/>
                <a:ea typeface="宋体" panose="02010600030101010101" pitchFamily="2" charset="-122"/>
                <a:cs typeface="宋体" panose="02010600030101010101" pitchFamily="2" charset="-122"/>
              </a:rPr>
              <a:t>并注意是否与文章的体裁、语言风格相符。</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TABLE_ENDDRAG_ORIGIN_RECT" val="909*328"/>
  <p:tag name="TABLE_ENDDRAG_RECT" val="24*189*909*32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15077</Words>
  <Application>WPS 演示</Application>
  <PresentationFormat>宽屏</PresentationFormat>
  <Paragraphs>511</Paragraphs>
  <Slides>79</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79</vt:i4>
      </vt:variant>
    </vt:vector>
  </HeadingPairs>
  <TitlesOfParts>
    <vt:vector size="91" baseType="lpstr">
      <vt:lpstr>Arial</vt:lpstr>
      <vt:lpstr>宋体</vt:lpstr>
      <vt:lpstr>Wingdings</vt:lpstr>
      <vt:lpstr>Wingdings</vt:lpstr>
      <vt:lpstr>微软雅黑</vt:lpstr>
      <vt:lpstr>方正粗黑宋简体</vt:lpstr>
      <vt:lpstr>黑体</vt:lpstr>
      <vt:lpstr>华文中宋</vt:lpstr>
      <vt:lpstr>Arial Unicode MS</vt:lpstr>
      <vt:lpstr>Calibri</vt:lpstr>
      <vt:lpstr>Times New Roman</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Freshhh®</cp:lastModifiedBy>
  <cp:revision>160</cp:revision>
  <dcterms:created xsi:type="dcterms:W3CDTF">2019-06-19T02:08:00Z</dcterms:created>
  <dcterms:modified xsi:type="dcterms:W3CDTF">2025-09-04T07:35:39Z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2052-12.1.0.22525</vt:lpwstr>
  </property>
  <property fmtid="{D5CDD505-2E9C-101B-9397-08002B2CF9AE}" pid="3" name="ICV">
    <vt:lpwstr>64833C4863A24188886FCD5465FAB18D_11</vt:lpwstr>
  </property>
</Properties>
</file>