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7" r:id="rId3"/>
    <p:sldId id="258" r:id="rId5"/>
    <p:sldId id="259" r:id="rId6"/>
    <p:sldId id="260" r:id="rId7"/>
    <p:sldId id="261" r:id="rId8"/>
    <p:sldId id="262" r:id="rId9"/>
    <p:sldId id="264" r:id="rId10"/>
    <p:sldId id="263" r:id="rId11"/>
    <p:sldId id="266" r:id="rId12"/>
    <p:sldId id="267" r:id="rId13"/>
    <p:sldId id="268" r:id="rId14"/>
    <p:sldId id="269" r:id="rId15"/>
    <p:sldId id="270" r:id="rId16"/>
    <p:sldId id="271" r:id="rId17"/>
    <p:sldId id="272" r:id="rId1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3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60"/>
        <p:guide pos="383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tableStyles" Target="tableStyles.xml"/><Relationship Id="rId20" Type="http://schemas.openxmlformats.org/officeDocument/2006/relationships/viewProps" Target="viewProps.xml"/><Relationship Id="rId2" Type="http://schemas.openxmlformats.org/officeDocument/2006/relationships/theme" Target="theme/theme1.xml"/><Relationship Id="rId19" Type="http://schemas.openxmlformats.org/officeDocument/2006/relationships/presProps" Target="presProps.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10256978">
            <a:off x="8760250" y="3576329"/>
            <a:ext cx="4208793" cy="4122855"/>
            <a:chOff x="-444096" y="-90212"/>
            <a:chExt cx="4208793" cy="4122855"/>
          </a:xfrm>
        </p:grpSpPr>
        <p:sp>
          <p:nvSpPr>
            <p:cNvPr id="3" name="椭圆 2"/>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0" name="椭圆 9"/>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1" name="椭圆 10"/>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47" name="组合 46"/>
          <p:cNvGrpSpPr/>
          <p:nvPr/>
        </p:nvGrpSpPr>
        <p:grpSpPr>
          <a:xfrm>
            <a:off x="0" y="0"/>
            <a:ext cx="410444" cy="5910196"/>
            <a:chOff x="0" y="0"/>
            <a:chExt cx="410444" cy="5910196"/>
          </a:xfrm>
        </p:grpSpPr>
        <p:grpSp>
          <p:nvGrpSpPr>
            <p:cNvPr id="22" name="组合 21"/>
            <p:cNvGrpSpPr/>
            <p:nvPr/>
          </p:nvGrpSpPr>
          <p:grpSpPr>
            <a:xfrm>
              <a:off x="0" y="180000"/>
              <a:ext cx="180000" cy="5730196"/>
              <a:chOff x="0" y="180000"/>
              <a:chExt cx="180000" cy="5730196"/>
            </a:xfrm>
            <a:solidFill>
              <a:srgbClr val="887875"/>
            </a:solidFill>
          </p:grpSpPr>
          <p:sp>
            <p:nvSpPr>
              <p:cNvPr id="9" name="矩形 8"/>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等腰三角形 2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42" name="矩形 41"/>
          <p:cNvSpPr/>
          <p:nvPr/>
        </p:nvSpPr>
        <p:spPr>
          <a:xfrm rot="5400000">
            <a:off x="6275070" y="-2272665"/>
            <a:ext cx="95250" cy="710057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4C57A"/>
              </a:solidFill>
              <a:latin typeface="微软雅黑" panose="020B0503020204020204" charset="-122"/>
              <a:ea typeface="微软雅黑" panose="020B0503020204020204" charset="-122"/>
              <a:sym typeface="微软雅黑" panose="020B0503020204020204" charset="-122"/>
            </a:endParaRPr>
          </a:p>
        </p:txBody>
      </p:sp>
      <p:grpSp>
        <p:nvGrpSpPr>
          <p:cNvPr id="46" name="组合 45"/>
          <p:cNvGrpSpPr/>
          <p:nvPr/>
        </p:nvGrpSpPr>
        <p:grpSpPr>
          <a:xfrm>
            <a:off x="0" y="0"/>
            <a:ext cx="9015656" cy="402315"/>
            <a:chOff x="0" y="0"/>
            <a:chExt cx="9015656" cy="402315"/>
          </a:xfrm>
        </p:grpSpPr>
        <p:grpSp>
          <p:nvGrpSpPr>
            <p:cNvPr id="23" name="组合 22"/>
            <p:cNvGrpSpPr/>
            <p:nvPr/>
          </p:nvGrpSpPr>
          <p:grpSpPr>
            <a:xfrm>
              <a:off x="0" y="0"/>
              <a:ext cx="9015656" cy="180000"/>
              <a:chOff x="0" y="0"/>
              <a:chExt cx="9015656" cy="180000"/>
            </a:xfrm>
            <a:solidFill>
              <a:srgbClr val="887875"/>
            </a:solidFill>
          </p:grpSpPr>
          <p:sp>
            <p:nvSpPr>
              <p:cNvPr id="8" name="矩形 7"/>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4C57A"/>
                  </a:solidFill>
                  <a:latin typeface="微软雅黑" panose="020B0503020204020204" charset="-122"/>
                  <a:ea typeface="微软雅黑" panose="020B0503020204020204" charset="-122"/>
                  <a:sym typeface="微软雅黑" panose="020B0503020204020204" charset="-122"/>
                </a:endParaRPr>
              </a:p>
            </p:txBody>
          </p:sp>
          <p:sp>
            <p:nvSpPr>
              <p:cNvPr id="20" name="等腰三角形 19"/>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charset="-122"/>
                  <a:ea typeface="微软雅黑" panose="020B0503020204020204" charset="-122"/>
                  <a:sym typeface="微软雅黑" panose="020B0503020204020204" charset="-122"/>
                </a:endParaRPr>
              </a:p>
            </p:txBody>
          </p:sp>
        </p:grpSp>
        <p:grpSp>
          <p:nvGrpSpPr>
            <p:cNvPr id="30" name="组合 29"/>
            <p:cNvGrpSpPr/>
            <p:nvPr/>
          </p:nvGrpSpPr>
          <p:grpSpPr>
            <a:xfrm>
              <a:off x="1" y="222315"/>
              <a:ext cx="7229328" cy="180000"/>
              <a:chOff x="0" y="170600"/>
              <a:chExt cx="7162213" cy="189400"/>
            </a:xfrm>
          </p:grpSpPr>
          <p:sp>
            <p:nvSpPr>
              <p:cNvPr id="26" name="等腰三角形 25"/>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charset="-122"/>
                  <a:ea typeface="微软雅黑" panose="020B0503020204020204" charset="-122"/>
                  <a:sym typeface="微软雅黑" panose="020B0503020204020204" charset="-122"/>
                </a:endParaRPr>
              </a:p>
            </p:txBody>
          </p:sp>
          <p:sp>
            <p:nvSpPr>
              <p:cNvPr id="25" name="矩形 24"/>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charset="-122"/>
                  <a:ea typeface="微软雅黑" panose="020B0503020204020204" charset="-122"/>
                  <a:sym typeface="微软雅黑" panose="020B0503020204020204" charset="-122"/>
                </a:endParaRPr>
              </a:p>
            </p:txBody>
          </p:sp>
        </p:grpSp>
      </p:grpSp>
      <p:grpSp>
        <p:nvGrpSpPr>
          <p:cNvPr id="73" name="组合 72" descr="7b0a2020202022776f7264617274223a2022220a7d0a"/>
          <p:cNvGrpSpPr/>
          <p:nvPr/>
        </p:nvGrpSpPr>
        <p:grpSpPr>
          <a:xfrm>
            <a:off x="1912480" y="1475714"/>
            <a:ext cx="8534121" cy="3853667"/>
            <a:chOff x="1364475" y="-496596"/>
            <a:chExt cx="8534121" cy="3853667"/>
          </a:xfrm>
        </p:grpSpPr>
        <p:sp>
          <p:nvSpPr>
            <p:cNvPr id="56" name="椭圆 55"/>
            <p:cNvSpPr/>
            <p:nvPr/>
          </p:nvSpPr>
          <p:spPr>
            <a:xfrm rot="5400000">
              <a:off x="1343050" y="1946288"/>
              <a:ext cx="1432208" cy="1389358"/>
            </a:xfrm>
            <a:prstGeom prst="ellipse">
              <a:avLst/>
            </a:prstGeom>
            <a:pattFill prst="dkDnDiag">
              <a:fgClr>
                <a:srgbClr val="FBEACE"/>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72" name="组合 71"/>
            <p:cNvGrpSpPr/>
            <p:nvPr/>
          </p:nvGrpSpPr>
          <p:grpSpPr>
            <a:xfrm>
              <a:off x="1651851" y="-496596"/>
              <a:ext cx="8246745" cy="2679367"/>
              <a:chOff x="1651851" y="-496596"/>
              <a:chExt cx="8246745" cy="2679367"/>
            </a:xfrm>
          </p:grpSpPr>
          <p:sp>
            <p:nvSpPr>
              <p:cNvPr id="4" name="文本框 3"/>
              <p:cNvSpPr txBox="1"/>
              <p:nvPr/>
            </p:nvSpPr>
            <p:spPr>
              <a:xfrm>
                <a:off x="1651851" y="-496596"/>
                <a:ext cx="8246745" cy="2214880"/>
              </a:xfrm>
              <a:prstGeom prst="rect">
                <a:avLst/>
              </a:prstGeom>
              <a:noFill/>
            </p:spPr>
            <p:txBody>
              <a:bodyPr wrap="square" rtlCol="0">
                <a:spAutoFit/>
              </a:bodyPr>
              <a:lstStyle/>
              <a:p>
                <a:pPr algn="ctr"/>
                <a:r>
                  <a:rPr lang="zh-CN" altLang="en-US" sz="138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sym typeface="微软雅黑" panose="020B0503020204020204" charset="-122"/>
                  </a:rPr>
                  <a:t>学考金典</a:t>
                </a:r>
                <a:endParaRPr lang="zh-CN" altLang="en-US" sz="138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sym typeface="微软雅黑" panose="020B0503020204020204" charset="-122"/>
                </a:endParaRPr>
              </a:p>
            </p:txBody>
          </p:sp>
          <p:sp>
            <p:nvSpPr>
              <p:cNvPr id="57" name="椭圆 56"/>
              <p:cNvSpPr/>
              <p:nvPr/>
            </p:nvSpPr>
            <p:spPr>
              <a:xfrm rot="5400000">
                <a:off x="2054258" y="1599688"/>
                <a:ext cx="600682" cy="565484"/>
              </a:xfrm>
              <a:prstGeom prst="ellipse">
                <a:avLst/>
              </a:prstGeom>
              <a:solidFill>
                <a:srgbClr val="99C9C8">
                  <a:alpha val="1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58" name="椭圆 57"/>
              <p:cNvSpPr/>
              <p:nvPr/>
            </p:nvSpPr>
            <p:spPr>
              <a:xfrm rot="5400000" flipH="1">
                <a:off x="2993333" y="1501839"/>
                <a:ext cx="321478" cy="311858"/>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grpSp>
      <p:sp>
        <p:nvSpPr>
          <p:cNvPr id="12" name="文本框 11"/>
          <p:cNvSpPr txBox="1"/>
          <p:nvPr/>
        </p:nvSpPr>
        <p:spPr>
          <a:xfrm>
            <a:off x="2924175" y="704215"/>
            <a:ext cx="6796405" cy="460375"/>
          </a:xfrm>
          <a:prstGeom prst="rect">
            <a:avLst/>
          </a:prstGeom>
          <a:noFill/>
        </p:spPr>
        <p:txBody>
          <a:bodyPr wrap="square" rtlCol="0">
            <a:spAutoFit/>
          </a:bodyPr>
          <a:p>
            <a:pPr algn="dist"/>
            <a:r>
              <a:rPr lang="zh-CN" altLang="en-US" sz="2400">
                <a:latin typeface="黑体" panose="02010609060101010101" charset="-122"/>
                <a:ea typeface="黑体" panose="02010609060101010101" charset="-122"/>
              </a:rPr>
              <a:t>广西壮族自治区中小学教辅材料推荐目录品种</a:t>
            </a:r>
            <a:endParaRPr lang="zh-CN" altLang="en-US" sz="2400">
              <a:latin typeface="黑体" panose="02010609060101010101" charset="-122"/>
              <a:ea typeface="黑体" panose="02010609060101010101" charset="-122"/>
            </a:endParaRPr>
          </a:p>
        </p:txBody>
      </p:sp>
      <p:sp>
        <p:nvSpPr>
          <p:cNvPr id="13" name="文本框 12"/>
          <p:cNvSpPr txBox="1"/>
          <p:nvPr/>
        </p:nvSpPr>
        <p:spPr>
          <a:xfrm>
            <a:off x="3361690" y="3613785"/>
            <a:ext cx="5923280" cy="583565"/>
          </a:xfrm>
          <a:prstGeom prst="rect">
            <a:avLst/>
          </a:prstGeom>
          <a:noFill/>
        </p:spPr>
        <p:txBody>
          <a:bodyPr wrap="square" rtlCol="0">
            <a:spAutoFit/>
          </a:bodyPr>
          <a:p>
            <a:pPr algn="dist"/>
            <a:r>
              <a:rPr lang="zh-CN" altLang="en-US" sz="3200">
                <a:solidFill>
                  <a:schemeClr val="tx1">
                    <a:lumMod val="75000"/>
                    <a:lumOff val="25000"/>
                  </a:schemeClr>
                </a:solidFill>
                <a:latin typeface="黑体" panose="02010609060101010101" charset="-122"/>
                <a:ea typeface="黑体" panose="02010609060101010101" charset="-122"/>
              </a:rPr>
              <a:t>广西普通高中学业水平考试</a:t>
            </a:r>
            <a:endParaRPr lang="zh-CN" altLang="en-US" sz="3200">
              <a:solidFill>
                <a:schemeClr val="tx1">
                  <a:lumMod val="75000"/>
                  <a:lumOff val="25000"/>
                </a:schemeClr>
              </a:solidFill>
              <a:latin typeface="黑体" panose="02010609060101010101" charset="-122"/>
              <a:ea typeface="黑体" panose="02010609060101010101" charset="-122"/>
            </a:endParaRPr>
          </a:p>
        </p:txBody>
      </p:sp>
      <p:sp>
        <p:nvSpPr>
          <p:cNvPr id="14" name="文本框 13"/>
          <p:cNvSpPr txBox="1"/>
          <p:nvPr/>
        </p:nvSpPr>
        <p:spPr>
          <a:xfrm>
            <a:off x="4697730" y="4413250"/>
            <a:ext cx="3248660" cy="829945"/>
          </a:xfrm>
          <a:prstGeom prst="rect">
            <a:avLst/>
          </a:prstGeom>
          <a:noFill/>
        </p:spPr>
        <p:txBody>
          <a:bodyPr wrap="square" rtlCol="0">
            <a:spAutoFit/>
          </a:bodyPr>
          <a:p>
            <a:pPr algn="dist"/>
            <a:r>
              <a:rPr lang="zh-CN" altLang="en-US" sz="4800" b="1">
                <a:solidFill>
                  <a:schemeClr val="tx1">
                    <a:lumMod val="75000"/>
                    <a:lumOff val="25000"/>
                  </a:schemeClr>
                </a:solidFill>
                <a:latin typeface="宋体" panose="02010600030101010101" pitchFamily="2" charset="-122"/>
                <a:ea typeface="宋体" panose="02010600030101010101" pitchFamily="2" charset="-122"/>
              </a:rPr>
              <a:t>训练指导</a:t>
            </a:r>
            <a:endParaRPr lang="zh-CN" altLang="en-US" sz="4800" b="1">
              <a:solidFill>
                <a:schemeClr val="tx1">
                  <a:lumMod val="75000"/>
                  <a:lumOff val="25000"/>
                </a:schemeClr>
              </a:solidFill>
              <a:latin typeface="宋体" panose="02010600030101010101" pitchFamily="2" charset="-122"/>
              <a:ea typeface="宋体" panose="02010600030101010101" pitchFamily="2" charset="-122"/>
            </a:endParaRPr>
          </a:p>
        </p:txBody>
      </p:sp>
      <p:sp>
        <p:nvSpPr>
          <p:cNvPr id="33" name="流程图: 终止 32"/>
          <p:cNvSpPr/>
          <p:nvPr/>
        </p:nvSpPr>
        <p:spPr>
          <a:xfrm>
            <a:off x="5336540" y="5536565"/>
            <a:ext cx="1973580" cy="775335"/>
          </a:xfrm>
          <a:prstGeom prst="flowChartTerminator">
            <a:avLst/>
          </a:prstGeom>
          <a:solidFill>
            <a:srgbClr val="F4C57A"/>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600" b="1">
                <a:solidFill>
                  <a:schemeClr val="tx1">
                    <a:lumMod val="75000"/>
                    <a:lumOff val="25000"/>
                  </a:schemeClr>
                </a:solidFill>
                <a:latin typeface="黑体" panose="02010609060101010101" charset="-122"/>
                <a:ea typeface="黑体" panose="02010609060101010101" charset="-122"/>
              </a:rPr>
              <a:t>语文</a:t>
            </a:r>
            <a:endParaRPr lang="zh-CN" altLang="en-US" sz="3600" b="1">
              <a:solidFill>
                <a:schemeClr val="tx1">
                  <a:lumMod val="75000"/>
                  <a:lumOff val="25000"/>
                </a:schemeClr>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ipe(left)">
                                      <p:cBhvr>
                                        <p:cTn id="7"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069643" y="-298125"/>
            <a:ext cx="3876675" cy="7724140"/>
          </a:xfrm>
          <a:prstGeom prst="rect">
            <a:avLst/>
          </a:prstGeom>
          <a:noFill/>
        </p:spPr>
        <p:txBody>
          <a:bodyPr wrap="none" rtlCol="0">
            <a:spAutoFit/>
          </a:bodyPr>
          <a:lstStyle/>
          <a:p>
            <a:r>
              <a:rPr lang="en-US" altLang="zh-CN" sz="49600" dirty="0">
                <a:solidFill>
                  <a:schemeClr val="tx1">
                    <a:lumMod val="95000"/>
                    <a:lumOff val="5000"/>
                    <a:alpha val="7000"/>
                  </a:schemeClr>
                </a:solidFill>
                <a:latin typeface="微软雅黑" panose="020B0503020204020204" charset="-122"/>
                <a:ea typeface="微软雅黑" panose="020B0503020204020204" charset="-122"/>
                <a:sym typeface="微软雅黑" panose="020B0503020204020204" charset="-122"/>
              </a:rPr>
              <a:t>2</a:t>
            </a:r>
            <a:endParaRPr lang="en-US" altLang="zh-CN" sz="49600" dirty="0">
              <a:solidFill>
                <a:schemeClr val="tx1">
                  <a:lumMod val="95000"/>
                  <a:lumOff val="5000"/>
                  <a:alpha val="7000"/>
                </a:schemeClr>
              </a:solidFill>
              <a:latin typeface="微软雅黑" panose="020B0503020204020204" charset="-122"/>
              <a:ea typeface="微软雅黑" panose="020B0503020204020204" charset="-122"/>
              <a:sym typeface="微软雅黑" panose="020B0503020204020204" charset="-122"/>
            </a:endParaRPr>
          </a:p>
        </p:txBody>
      </p:sp>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853690" y="3068320"/>
            <a:ext cx="6647180" cy="1198880"/>
          </a:xfrm>
          <a:prstGeom prst="rect">
            <a:avLst/>
          </a:prstGeom>
        </p:spPr>
        <p:txBody>
          <a:bodyPr wrap="square">
            <a:spAutoFit/>
          </a:bodyPr>
          <a:lstStyle/>
          <a:p>
            <a:pPr algn="ctr"/>
            <a:r>
              <a:rPr lang="zh-CN" altLang="en-US" sz="7200" b="1" u="sng" dirty="0">
                <a:solidFill>
                  <a:schemeClr val="tx1">
                    <a:lumMod val="85000"/>
                    <a:lumOff val="15000"/>
                  </a:schemeClr>
                </a:solidFill>
                <a:latin typeface="黑体" panose="02010609060101010101" charset="-122"/>
                <a:ea typeface="黑体" panose="02010609060101010101" charset="-122"/>
                <a:sym typeface="微软雅黑" panose="020B0503020204020204" charset="-122"/>
              </a:rPr>
              <a:t>解题指导</a:t>
            </a:r>
            <a:endParaRPr lang="zh-CN" altLang="en-US" sz="7200" b="1" u="sng" dirty="0">
              <a:solidFill>
                <a:schemeClr val="tx1">
                  <a:lumMod val="85000"/>
                  <a:lumOff val="15000"/>
                </a:schemeClr>
              </a:solidFill>
              <a:latin typeface="黑体" panose="02010609060101010101" charset="-122"/>
              <a:ea typeface="黑体" panose="02010609060101010101"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149350" y="203835"/>
            <a:ext cx="3383915" cy="706755"/>
          </a:xfrm>
          <a:prstGeom prst="rect">
            <a:avLst/>
          </a:prstGeom>
          <a:noFill/>
        </p:spPr>
        <p:txBody>
          <a:bodyPr wrap="square" rtlCol="0">
            <a:spAutoFit/>
          </a:bodyPr>
          <a:lstStyle/>
          <a:p>
            <a:pPr algn="just"/>
            <a:r>
              <a:rPr lang="zh-CN" altLang="en-US" sz="4000" b="1" dirty="0">
                <a:solidFill>
                  <a:schemeClr val="accent1">
                    <a:lumMod val="50000"/>
                  </a:schemeClr>
                </a:solidFill>
                <a:latin typeface="微软雅黑" panose="020B0503020204020204" charset="-122"/>
                <a:ea typeface="微软雅黑" panose="020B0503020204020204" charset="-122"/>
                <a:sym typeface="微软雅黑" panose="020B0503020204020204" charset="-122"/>
              </a:rPr>
              <a:t>二、解题指导</a:t>
            </a:r>
            <a:endParaRPr lang="zh-CN" altLang="en-US" sz="4000" b="1" dirty="0">
              <a:solidFill>
                <a:schemeClr val="accent1">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3734435" y="32258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441325" y="1646555"/>
            <a:ext cx="11309985" cy="5151755"/>
          </a:xfrm>
          <a:prstGeom prst="rect">
            <a:avLst/>
          </a:prstGeom>
          <a:noFill/>
        </p:spPr>
        <p:txBody>
          <a:bodyPr wrap="square" rtlCol="0">
            <a:noAutofit/>
          </a:bodyPr>
          <a:p>
            <a:pPr lvl="0"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此题的设误方式同论述类文本阅读的理解分析题的设误方式基本相同，都是从无中生有、张冠李戴、曲解文意、以偏概全、因果混乱等角度设下陷阱的，所以此题可以采用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细分比对法</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来解答</a:t>
            </a:r>
            <a:r>
              <a:rPr lang="zh-CN" sz="2800">
                <a:latin typeface="宋体" panose="02010600030101010101" pitchFamily="2" charset="-122"/>
                <a:ea typeface="宋体" panose="02010600030101010101" pitchFamily="2" charset="-122"/>
                <a:cs typeface="宋体" panose="02010600030101010101" pitchFamily="2" charset="-122"/>
              </a:rPr>
              <a:t>。</a:t>
            </a:r>
            <a:r>
              <a:rPr lang="en-US" altLang="zh-CN" sz="2800" b="1" u="sng">
                <a:latin typeface="宋体" panose="02010600030101010101" pitchFamily="2" charset="-122"/>
                <a:ea typeface="宋体" panose="02010600030101010101" pitchFamily="2" charset="-122"/>
                <a:cs typeface="宋体" panose="02010600030101010101" pitchFamily="2" charset="-122"/>
              </a:rPr>
              <a:t>“</a:t>
            </a:r>
            <a:r>
              <a:rPr lang="zh-CN" altLang="en-US" sz="2800" b="1" u="sng">
                <a:latin typeface="宋体" panose="02010600030101010101" pitchFamily="2" charset="-122"/>
                <a:ea typeface="宋体" panose="02010600030101010101" pitchFamily="2" charset="-122"/>
                <a:cs typeface="宋体" panose="02010600030101010101" pitchFamily="2" charset="-122"/>
              </a:rPr>
              <a:t>细分比对法</a:t>
            </a:r>
            <a:r>
              <a:rPr lang="en-US" altLang="zh-CN" sz="2800" b="1" u="sng">
                <a:latin typeface="宋体" panose="02010600030101010101" pitchFamily="2" charset="-122"/>
                <a:ea typeface="宋体" panose="02010600030101010101" pitchFamily="2" charset="-122"/>
                <a:cs typeface="宋体" panose="02010600030101010101" pitchFamily="2" charset="-122"/>
              </a:rPr>
              <a:t>”</a:t>
            </a:r>
            <a:r>
              <a:rPr lang="zh-CN" altLang="en-US" sz="2800" b="1" u="sng">
                <a:latin typeface="宋体" panose="02010600030101010101" pitchFamily="2" charset="-122"/>
                <a:ea typeface="宋体" panose="02010600030101010101" pitchFamily="2" charset="-122"/>
                <a:cs typeface="宋体" panose="02010600030101010101" pitchFamily="2" charset="-122"/>
              </a:rPr>
              <a:t>就是按照选项语句表达的意思层级进行层次划分，找出每个层次的关键词，然后和材料中的对应信息源进行比对</a:t>
            </a:r>
            <a:r>
              <a:rPr lang="zh-CN" sz="2800" b="1" u="sng">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通过</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细分比对</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，可以把握住选项中的每一个关键信息，</a:t>
            </a:r>
            <a:r>
              <a:rPr lang="zh-CN" altLang="en-US" sz="2800">
                <a:latin typeface="宋体" panose="02010600030101010101" pitchFamily="2" charset="-122"/>
                <a:ea typeface="宋体" panose="02010600030101010101" pitchFamily="2" charset="-122"/>
                <a:cs typeface="宋体" panose="02010600030101010101" pitchFamily="2" charset="-122"/>
              </a:rPr>
              <a:t>避免因遗漏信息而误判。</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有些选项是直接摘录原文句子的信息，通过比对可以直接判断选项表述的正误；而有些选项的信息是对材料多处语句整合而成的，我们就要先对原文的关键词句进行整合提炼，然后再去比对。</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1358900" y="1040130"/>
            <a:ext cx="3519805"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1.</a:t>
            </a:r>
            <a:r>
              <a:rPr lang="zh-CN" altLang="en-US" sz="3200" b="1" dirty="0">
                <a:solidFill>
                  <a:srgbClr val="E81818"/>
                </a:solidFill>
                <a:latin typeface="黑体" panose="02010609060101010101" charset="-122"/>
                <a:ea typeface="黑体" panose="02010609060101010101" charset="-122"/>
                <a:cs typeface="黑体" panose="02010609060101010101" charset="-122"/>
              </a:rPr>
              <a:t>概括分析内容</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544195" y="1488440"/>
            <a:ext cx="11207750" cy="4614545"/>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归纳内容要点</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考查在理解的基础上对文章内容进行进一步分析和整理的思维过程。有时问题的指向针对其中一个材料，有时针对的是一组非连续性文本的所有材料，</a:t>
            </a:r>
            <a:r>
              <a:rPr lang="zh-CN" altLang="en-US" sz="2800">
                <a:latin typeface="宋体" panose="02010600030101010101" pitchFamily="2" charset="-122"/>
                <a:ea typeface="宋体" panose="02010600030101010101" pitchFamily="2" charset="-122"/>
                <a:cs typeface="宋体" panose="02010600030101010101" pitchFamily="2" charset="-122"/>
              </a:rPr>
              <a:t>所以归纳要点时要注意角度覆盖应全面。</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b="1" u="sng">
                <a:latin typeface="宋体" panose="02010600030101010101" pitchFamily="2" charset="-122"/>
                <a:ea typeface="宋体" panose="02010600030101010101" pitchFamily="2" charset="-122"/>
                <a:cs typeface="宋体" panose="02010600030101010101" pitchFamily="2" charset="-122"/>
              </a:rPr>
              <a:t>实用类文本阅读</a:t>
            </a:r>
            <a:r>
              <a:rPr lang="zh-CN" altLang="en-US" sz="2800">
                <a:latin typeface="宋体" panose="02010600030101010101" pitchFamily="2" charset="-122"/>
                <a:ea typeface="宋体" panose="02010600030101010101" pitchFamily="2" charset="-122"/>
                <a:cs typeface="宋体" panose="02010600030101010101" pitchFamily="2" charset="-122"/>
              </a:rPr>
              <a:t>常考的归纳角度有以下几个方面：</a:t>
            </a:r>
            <a:r>
              <a:rPr lang="zh-CN" altLang="en-US" sz="2800" b="1" u="sng">
                <a:latin typeface="宋体" panose="02010600030101010101" pitchFamily="2" charset="-122"/>
                <a:ea typeface="宋体" panose="02010600030101010101" pitchFamily="2" charset="-122"/>
                <a:cs typeface="宋体" panose="02010600030101010101" pitchFamily="2" charset="-122"/>
              </a:rPr>
              <a:t>材料包含的内容或分析问题的角度</a:t>
            </a:r>
            <a:r>
              <a:rPr lang="zh-CN" sz="2800" b="1" u="sng">
                <a:latin typeface="宋体" panose="02010600030101010101" pitchFamily="2" charset="-122"/>
                <a:ea typeface="宋体" panose="02010600030101010101" pitchFamily="2" charset="-122"/>
                <a:cs typeface="宋体" panose="02010600030101010101" pitchFamily="2" charset="-122"/>
              </a:rPr>
              <a:t>、</a:t>
            </a:r>
            <a:r>
              <a:rPr lang="zh-CN" altLang="en-US" sz="2800" b="1" u="sng">
                <a:latin typeface="宋体" panose="02010600030101010101" pitchFamily="2" charset="-122"/>
                <a:ea typeface="宋体" panose="02010600030101010101" pitchFamily="2" charset="-122"/>
                <a:cs typeface="宋体" panose="02010600030101010101" pitchFamily="2" charset="-122"/>
              </a:rPr>
              <a:t>事件结果的原因依据</a:t>
            </a:r>
            <a:r>
              <a:rPr lang="zh-CN" sz="2800" b="1" u="sng">
                <a:latin typeface="宋体" panose="02010600030101010101" pitchFamily="2" charset="-122"/>
                <a:ea typeface="宋体" panose="02010600030101010101" pitchFamily="2" charset="-122"/>
                <a:cs typeface="宋体" panose="02010600030101010101" pitchFamily="2" charset="-122"/>
              </a:rPr>
              <a:t>、</a:t>
            </a:r>
            <a:r>
              <a:rPr lang="zh-CN" altLang="en-US" sz="2800" b="1" u="sng">
                <a:latin typeface="宋体" panose="02010600030101010101" pitchFamily="2" charset="-122"/>
                <a:ea typeface="宋体" panose="02010600030101010101" pitchFamily="2" charset="-122"/>
                <a:cs typeface="宋体" panose="02010600030101010101" pitchFamily="2" charset="-122"/>
              </a:rPr>
              <a:t>事件举措的关系意义</a:t>
            </a:r>
            <a:r>
              <a:rPr lang="zh-CN" sz="2800" b="1" u="sng">
                <a:latin typeface="宋体" panose="02010600030101010101" pitchFamily="2" charset="-122"/>
                <a:ea typeface="宋体" panose="02010600030101010101" pitchFamily="2" charset="-122"/>
                <a:cs typeface="宋体" panose="02010600030101010101" pitchFamily="2" charset="-122"/>
              </a:rPr>
              <a:t>、</a:t>
            </a:r>
            <a:r>
              <a:rPr lang="zh-CN" altLang="en-US" sz="2800" b="1" u="sng">
                <a:latin typeface="宋体" panose="02010600030101010101" pitchFamily="2" charset="-122"/>
                <a:ea typeface="宋体" panose="02010600030101010101" pitchFamily="2" charset="-122"/>
                <a:cs typeface="宋体" panose="02010600030101010101" pitchFamily="2" charset="-122"/>
              </a:rPr>
              <a:t>论述对象的特点作用、为实现某个目的可采取的方法措施</a:t>
            </a:r>
            <a:r>
              <a:rPr lang="zh-CN" sz="2800" b="1" u="sng">
                <a:latin typeface="宋体" panose="02010600030101010101" pitchFamily="2" charset="-122"/>
                <a:ea typeface="宋体" panose="02010600030101010101" pitchFamily="2" charset="-122"/>
                <a:cs typeface="宋体" panose="02010600030101010101" pitchFamily="2" charset="-122"/>
              </a:rPr>
              <a:t>、</a:t>
            </a:r>
            <a:r>
              <a:rPr lang="zh-CN" altLang="en-US" sz="2800" b="1" u="sng">
                <a:latin typeface="宋体" panose="02010600030101010101" pitchFamily="2" charset="-122"/>
                <a:ea typeface="宋体" panose="02010600030101010101" pitchFamily="2" charset="-122"/>
                <a:cs typeface="宋体" panose="02010600030101010101" pitchFamily="2" charset="-122"/>
              </a:rPr>
              <a:t>实践取得的经验成果</a:t>
            </a:r>
            <a:r>
              <a:rPr lang="zh-CN" sz="2800" b="1" u="sng">
                <a:latin typeface="宋体" panose="02010600030101010101" pitchFamily="2" charset="-122"/>
                <a:ea typeface="宋体" panose="02010600030101010101" pitchFamily="2" charset="-122"/>
                <a:cs typeface="宋体" panose="02010600030101010101" pitchFamily="2" charset="-122"/>
              </a:rPr>
              <a:t>、</a:t>
            </a:r>
            <a:r>
              <a:rPr lang="zh-CN" altLang="en-US" sz="2800" b="1" u="sng">
                <a:latin typeface="宋体" panose="02010600030101010101" pitchFamily="2" charset="-122"/>
                <a:ea typeface="宋体" panose="02010600030101010101" pitchFamily="2" charset="-122"/>
                <a:cs typeface="宋体" panose="02010600030101010101" pitchFamily="2" charset="-122"/>
              </a:rPr>
              <a:t>通过事件获得的启示心得等</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1358900" y="567055"/>
            <a:ext cx="3519805"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2.</a:t>
            </a:r>
            <a:r>
              <a:rPr lang="zh-CN" altLang="en-US" sz="3200" b="1" dirty="0">
                <a:solidFill>
                  <a:srgbClr val="E81818"/>
                </a:solidFill>
                <a:latin typeface="黑体" panose="02010609060101010101" charset="-122"/>
                <a:ea typeface="黑体" panose="02010609060101010101" charset="-122"/>
                <a:cs typeface="黑体" panose="02010609060101010101" charset="-122"/>
              </a:rPr>
              <a:t>归纳内容要点</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380365" y="1115060"/>
            <a:ext cx="11431270" cy="5524500"/>
          </a:xfrm>
          <a:prstGeom prst="rect">
            <a:avLst/>
          </a:prstGeom>
          <a:noFill/>
        </p:spPr>
        <p:txBody>
          <a:bodyPr wrap="square" rtlCol="0">
            <a:noAutofit/>
          </a:bodyPr>
          <a:p>
            <a:pPr lvl="0" algn="just">
              <a:lnSpc>
                <a:spcPct val="14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实用类文本中的非连续性文本虽然是围绕同一主题而选择材料，但是不同材料所侧重的方面、观察问题的视角、讨论的焦点有所不同</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因此，比较材料间的异同也是一个常考的考点</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命题角度可以归为两大类：</a:t>
            </a:r>
            <a:r>
              <a:rPr lang="zh-CN" altLang="en-US" sz="2800" b="1" u="sng">
                <a:latin typeface="宋体" panose="02010600030101010101" pitchFamily="2" charset="-122"/>
                <a:ea typeface="宋体" panose="02010600030101010101" pitchFamily="2" charset="-122"/>
                <a:cs typeface="宋体" panose="02010600030101010101" pitchFamily="2" charset="-122"/>
              </a:rPr>
              <a:t>一是文本所涉及内容信息的比较，如事件形成原因的比较，处理同一问题采取不同措施的比较</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b="1" u="sng">
                <a:latin typeface="宋体" panose="02010600030101010101" pitchFamily="2" charset="-122"/>
                <a:ea typeface="宋体" panose="02010600030101010101" pitchFamily="2" charset="-122"/>
                <a:cs typeface="宋体" panose="02010600030101010101" pitchFamily="2" charset="-122"/>
              </a:rPr>
              <a:t>二是文本立场观点的比较，如围绕同一事件报道角度的不同，围绕同一事件观点态度的不同</a:t>
            </a:r>
            <a:r>
              <a:rPr lang="zh-CN" sz="2800" b="1" u="sng">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具体命题中，有时要求比较</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不同</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之处，有时要求比较</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相同（共通）</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之处，有时要求既比较</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不同</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也比较</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相同</a:t>
            </a:r>
            <a:r>
              <a:rPr 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。解答此类题目，第一步要审准题干，找出比较点；第二步要找准角度，仔细比较；最后是提取要点，</a:t>
            </a:r>
            <a:r>
              <a:rPr lang="zh-CN" altLang="en-US" sz="2800">
                <a:latin typeface="宋体" panose="02010600030101010101" pitchFamily="2" charset="-122"/>
                <a:ea typeface="宋体" panose="02010600030101010101" pitchFamily="2" charset="-122"/>
                <a:cs typeface="宋体" panose="02010600030101010101" pitchFamily="2" charset="-122"/>
              </a:rPr>
              <a:t>加工答案。</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1053465" y="373380"/>
            <a:ext cx="3519805"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3.</a:t>
            </a:r>
            <a:r>
              <a:rPr lang="zh-CN" altLang="en-US" sz="3200" b="1" dirty="0">
                <a:solidFill>
                  <a:srgbClr val="E81818"/>
                </a:solidFill>
                <a:latin typeface="黑体" panose="02010609060101010101" charset="-122"/>
                <a:ea typeface="黑体" panose="02010609060101010101" charset="-122"/>
                <a:cs typeface="黑体" panose="02010609060101010101" charset="-122"/>
              </a:rPr>
              <a:t>比较材料异同</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V="1">
            <a:off x="10803253" y="43234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410373" y="568330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11" name="文本框 10"/>
          <p:cNvSpPr txBox="1"/>
          <p:nvPr/>
        </p:nvSpPr>
        <p:spPr>
          <a:xfrm>
            <a:off x="659765" y="942975"/>
            <a:ext cx="10972165" cy="521970"/>
          </a:xfrm>
          <a:prstGeom prst="rect">
            <a:avLst/>
          </a:prstGeom>
          <a:noFill/>
        </p:spPr>
        <p:txBody>
          <a:bodyPr wrap="square" rtlCol="0">
            <a:spAutoFit/>
          </a:bodyPr>
          <a:p>
            <a:pPr algn="ctr"/>
            <a:r>
              <a:rPr lang="en-US" altLang="zh-CN" sz="2800">
                <a:latin typeface="黑体" panose="02010609060101010101" charset="-122"/>
                <a:ea typeface="黑体" panose="02010609060101010101" charset="-122"/>
                <a:cs typeface="黑体" panose="02010609060101010101" charset="-122"/>
              </a:rPr>
              <a:t> </a:t>
            </a:r>
            <a:r>
              <a:rPr lang="zh-CN" altLang="en-US" sz="2800">
                <a:latin typeface="黑体" panose="02010609060101010101" charset="-122"/>
                <a:ea typeface="黑体" panose="02010609060101010101" charset="-122"/>
                <a:cs typeface="黑体" panose="02010609060101010101" charset="-122"/>
              </a:rPr>
              <a:t>学考金典</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广西普通高中学业水平考试训练指导</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语文课件</a:t>
            </a:r>
            <a:endParaRPr lang="zh-CN" altLang="en-US" sz="2800">
              <a:latin typeface="黑体" panose="02010609060101010101" charset="-122"/>
              <a:ea typeface="黑体" panose="02010609060101010101" charset="-122"/>
              <a:cs typeface="黑体" panose="02010609060101010101" charset="-122"/>
            </a:endParaRPr>
          </a:p>
        </p:txBody>
      </p:sp>
      <p:pic>
        <p:nvPicPr>
          <p:cNvPr id="30" name="图片 29" descr="阴影"/>
          <p:cNvPicPr>
            <a:picLocks noChangeAspect="1"/>
          </p:cNvPicPr>
          <p:nvPr/>
        </p:nvPicPr>
        <p:blipFill>
          <a:blip r:embed="rId1"/>
          <a:stretch>
            <a:fillRect/>
          </a:stretch>
        </p:blipFill>
        <p:spPr>
          <a:xfrm>
            <a:off x="2466340" y="2287270"/>
            <a:ext cx="7280910" cy="3395980"/>
          </a:xfrm>
          <a:prstGeom prst="rect">
            <a:avLst/>
          </a:prstGeom>
        </p:spPr>
      </p:pic>
      <p:sp>
        <p:nvSpPr>
          <p:cNvPr id="9" name="矩形 8"/>
          <p:cNvSpPr/>
          <p:nvPr/>
        </p:nvSpPr>
        <p:spPr>
          <a:xfrm>
            <a:off x="3045460" y="2883535"/>
            <a:ext cx="6190615" cy="1568450"/>
          </a:xfrm>
          <a:prstGeom prst="rect">
            <a:avLst/>
          </a:prstGeom>
        </p:spPr>
        <p:txBody>
          <a:bodyPr wrap="square">
            <a:spAutoFit/>
          </a:bodyPr>
          <a:lstStyle/>
          <a:p>
            <a:pPr algn="dist"/>
            <a:r>
              <a:rPr lang="zh-CN" altLang="en-US" sz="9600" b="1" dirty="0">
                <a:solidFill>
                  <a:schemeClr val="tx1">
                    <a:lumMod val="85000"/>
                    <a:lumOff val="15000"/>
                  </a:schemeClr>
                </a:solidFill>
                <a:latin typeface="黑体" panose="02010609060101010101" charset="-122"/>
                <a:ea typeface="黑体" panose="02010609060101010101" charset="-122"/>
                <a:sym typeface="微软雅黑" panose="020B0503020204020204" charset="-122"/>
              </a:rPr>
              <a:t>本课结束</a:t>
            </a:r>
            <a:endParaRPr lang="zh-CN" altLang="en-US" sz="9600" b="1" dirty="0">
              <a:solidFill>
                <a:schemeClr val="tx1">
                  <a:lumMod val="85000"/>
                  <a:lumOff val="15000"/>
                </a:schemeClr>
              </a:solidFill>
              <a:latin typeface="黑体" panose="02010609060101010101" charset="-122"/>
              <a:ea typeface="黑体" panose="02010609060101010101"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 name="矩形 5"/>
          <p:cNvSpPr/>
          <p:nvPr/>
        </p:nvSpPr>
        <p:spPr>
          <a:xfrm>
            <a:off x="1484630" y="1183005"/>
            <a:ext cx="9378950" cy="4817745"/>
          </a:xfrm>
          <a:custGeom>
            <a:avLst/>
            <a:gdLst>
              <a:gd name="connsiteX0" fmla="*/ 0 w 11753845"/>
              <a:gd name="connsiteY0" fmla="*/ 0 h 6381750"/>
              <a:gd name="connsiteX1" fmla="*/ 11753845 w 11753845"/>
              <a:gd name="connsiteY1" fmla="*/ 0 h 6381750"/>
              <a:gd name="connsiteX2" fmla="*/ 11753845 w 11753845"/>
              <a:gd name="connsiteY2" fmla="*/ 6381750 h 6381750"/>
              <a:gd name="connsiteX3" fmla="*/ 0 w 11753845"/>
              <a:gd name="connsiteY3" fmla="*/ 6381750 h 6381750"/>
              <a:gd name="connsiteX4" fmla="*/ 0 w 11753845"/>
              <a:gd name="connsiteY4" fmla="*/ 0 h 6381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53845" h="6381750" fill="none" extrusionOk="0">
                <a:moveTo>
                  <a:pt x="0" y="0"/>
                </a:moveTo>
                <a:cubicBezTo>
                  <a:pt x="3183110" y="-104054"/>
                  <a:pt x="8258642" y="-119396"/>
                  <a:pt x="11753845" y="0"/>
                </a:cubicBezTo>
                <a:cubicBezTo>
                  <a:pt x="11725960" y="2662940"/>
                  <a:pt x="11587146" y="3497919"/>
                  <a:pt x="11753845" y="6381750"/>
                </a:cubicBezTo>
                <a:cubicBezTo>
                  <a:pt x="10179394" y="6524103"/>
                  <a:pt x="5192149" y="6412549"/>
                  <a:pt x="0" y="6381750"/>
                </a:cubicBezTo>
                <a:cubicBezTo>
                  <a:pt x="-79383" y="4311867"/>
                  <a:pt x="134796" y="2744656"/>
                  <a:pt x="0" y="0"/>
                </a:cubicBezTo>
                <a:close/>
              </a:path>
              <a:path w="11753845" h="6381750" stroke="0" extrusionOk="0">
                <a:moveTo>
                  <a:pt x="0" y="0"/>
                </a:moveTo>
                <a:cubicBezTo>
                  <a:pt x="2957728" y="132734"/>
                  <a:pt x="7515203" y="-84803"/>
                  <a:pt x="11753845" y="0"/>
                </a:cubicBezTo>
                <a:cubicBezTo>
                  <a:pt x="11585469" y="1605334"/>
                  <a:pt x="11788918" y="5258562"/>
                  <a:pt x="11753845" y="6381750"/>
                </a:cubicBezTo>
                <a:cubicBezTo>
                  <a:pt x="10174487" y="6442052"/>
                  <a:pt x="2921945" y="6236068"/>
                  <a:pt x="0" y="6381750"/>
                </a:cubicBezTo>
                <a:cubicBezTo>
                  <a:pt x="-80667" y="3260684"/>
                  <a:pt x="-56701" y="3069181"/>
                  <a:pt x="0" y="0"/>
                </a:cubicBezTo>
                <a:close/>
              </a:path>
            </a:pathLst>
          </a:custGeom>
          <a:solidFill>
            <a:srgbClr val="F4C57A"/>
          </a:solidFill>
          <a:ln w="28575">
            <a:solidFill>
              <a:srgbClr val="887875"/>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4C57A"/>
              </a:solidFill>
            </a:endParaRPr>
          </a:p>
        </p:txBody>
      </p:sp>
      <p:sp>
        <p:nvSpPr>
          <p:cNvPr id="3" name="文本框 2"/>
          <p:cNvSpPr txBox="1"/>
          <p:nvPr/>
        </p:nvSpPr>
        <p:spPr>
          <a:xfrm>
            <a:off x="5048250" y="1583055"/>
            <a:ext cx="2126615" cy="645160"/>
          </a:xfrm>
          <a:prstGeom prst="rect">
            <a:avLst/>
          </a:prstGeom>
          <a:noFill/>
        </p:spPr>
        <p:txBody>
          <a:bodyPr wrap="square" rtlCol="0">
            <a:spAutoFit/>
          </a:bodyPr>
          <a:p>
            <a:pPr algn="l"/>
            <a:r>
              <a:rPr lang="zh-CN" altLang="en-US" sz="3600" b="1">
                <a:sym typeface="+mn-ea"/>
              </a:rPr>
              <a:t>版权声明</a:t>
            </a:r>
            <a:endParaRPr lang="zh-CN" altLang="en-US" sz="3600" b="1">
              <a:solidFill>
                <a:srgbClr val="0091DC"/>
              </a:solidFill>
              <a:sym typeface="+mn-ea"/>
            </a:endParaRPr>
          </a:p>
        </p:txBody>
      </p:sp>
      <p:pic>
        <p:nvPicPr>
          <p:cNvPr id="36" name="图片 35" descr="形状, 箭头&#10;&#10;描述已自动生成"/>
          <p:cNvPicPr>
            <a:picLocks noChangeAspect="1"/>
          </p:cNvPicPr>
          <p:nvPr/>
        </p:nvPicPr>
        <p:blipFill>
          <a:blip r:embed="rId1">
            <a:extLst>
              <a:ext uri="{28A0092B-C50C-407E-A947-70E740481C1C}">
                <a14:useLocalDpi xmlns:a14="http://schemas.microsoft.com/office/drawing/2010/main" val="0"/>
              </a:ext>
            </a:extLst>
          </a:blip>
          <a:srcRect r="37631" b="54817"/>
          <a:stretch>
            <a:fillRect/>
          </a:stretch>
        </p:blipFill>
        <p:spPr>
          <a:xfrm rot="20311036">
            <a:off x="708660" y="118110"/>
            <a:ext cx="2614295" cy="2038350"/>
          </a:xfrm>
          <a:custGeom>
            <a:avLst/>
            <a:gdLst>
              <a:gd name="connsiteX0" fmla="*/ 197951 w 2213875"/>
              <a:gd name="connsiteY0" fmla="*/ 0 h 1603841"/>
              <a:gd name="connsiteX1" fmla="*/ 2213875 w 2213875"/>
              <a:gd name="connsiteY1" fmla="*/ 352860 h 1603841"/>
              <a:gd name="connsiteX2" fmla="*/ 1994909 w 2213875"/>
              <a:gd name="connsiteY2" fmla="*/ 1603841 h 1603841"/>
              <a:gd name="connsiteX3" fmla="*/ 0 w 2213875"/>
              <a:gd name="connsiteY3" fmla="*/ 1254660 h 1603841"/>
              <a:gd name="connsiteX4" fmla="*/ 0 w 2213875"/>
              <a:gd name="connsiteY4" fmla="*/ 0 h 16038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3875" h="1603841">
                <a:moveTo>
                  <a:pt x="197951" y="0"/>
                </a:moveTo>
                <a:lnTo>
                  <a:pt x="2213875" y="352860"/>
                </a:lnTo>
                <a:lnTo>
                  <a:pt x="1994909" y="1603841"/>
                </a:lnTo>
                <a:lnTo>
                  <a:pt x="0" y="1254660"/>
                </a:lnTo>
                <a:lnTo>
                  <a:pt x="0" y="0"/>
                </a:lnTo>
                <a:close/>
              </a:path>
            </a:pathLst>
          </a:custGeom>
        </p:spPr>
      </p:pic>
      <p:pic>
        <p:nvPicPr>
          <p:cNvPr id="38" name="图片 37" descr="形状, 箭头&#10;&#10;描述已自动生成"/>
          <p:cNvPicPr>
            <a:picLocks noChangeAspect="1"/>
          </p:cNvPicPr>
          <p:nvPr/>
        </p:nvPicPr>
        <p:blipFill>
          <a:blip r:embed="rId1">
            <a:extLst>
              <a:ext uri="{28A0092B-C50C-407E-A947-70E740481C1C}">
                <a14:useLocalDpi xmlns:a14="http://schemas.microsoft.com/office/drawing/2010/main" val="0"/>
              </a:ext>
            </a:extLst>
          </a:blip>
          <a:srcRect l="22218" t="45795"/>
          <a:stretch>
            <a:fillRect/>
          </a:stretch>
        </p:blipFill>
        <p:spPr>
          <a:xfrm rot="273568">
            <a:off x="8487158" y="4904369"/>
            <a:ext cx="3161167" cy="2202946"/>
          </a:xfrm>
          <a:custGeom>
            <a:avLst/>
            <a:gdLst>
              <a:gd name="connsiteX0" fmla="*/ 0 w 2761006"/>
              <a:gd name="connsiteY0" fmla="*/ 467642 h 1924083"/>
              <a:gd name="connsiteX1" fmla="*/ 2761006 w 2761006"/>
              <a:gd name="connsiteY1" fmla="*/ 0 h 1924083"/>
              <a:gd name="connsiteX2" fmla="*/ 2761006 w 2761006"/>
              <a:gd name="connsiteY2" fmla="*/ 1700275 h 1924083"/>
              <a:gd name="connsiteX3" fmla="*/ 1439627 w 2761006"/>
              <a:gd name="connsiteY3" fmla="*/ 1924083 h 1924083"/>
              <a:gd name="connsiteX4" fmla="*/ 246683 w 2761006"/>
              <a:gd name="connsiteY4" fmla="*/ 1924083 h 19240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1006" h="1924083">
                <a:moveTo>
                  <a:pt x="0" y="467642"/>
                </a:moveTo>
                <a:lnTo>
                  <a:pt x="2761006" y="0"/>
                </a:lnTo>
                <a:lnTo>
                  <a:pt x="2761006" y="1700275"/>
                </a:lnTo>
                <a:lnTo>
                  <a:pt x="1439627" y="1924083"/>
                </a:lnTo>
                <a:lnTo>
                  <a:pt x="246683" y="1924083"/>
                </a:lnTo>
                <a:close/>
              </a:path>
            </a:pathLst>
          </a:custGeom>
        </p:spPr>
      </p:pic>
      <p:sp>
        <p:nvSpPr>
          <p:cNvPr id="41" name="文本框 40"/>
          <p:cNvSpPr txBox="1"/>
          <p:nvPr/>
        </p:nvSpPr>
        <p:spPr>
          <a:xfrm>
            <a:off x="1834515" y="2503170"/>
            <a:ext cx="8552815" cy="2993390"/>
          </a:xfrm>
          <a:prstGeom prst="rect">
            <a:avLst/>
          </a:prstGeom>
          <a:noFill/>
        </p:spPr>
        <p:txBody>
          <a:bodyPr wrap="square" rtlCol="0">
            <a:noAutofit/>
          </a:bodyPr>
          <a:p>
            <a:pPr algn="just">
              <a:lnSpc>
                <a:spcPct val="10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本课件仅限于教师教学使用，课件的所有权和著作权归广西接班人教育科技有限公司所有。</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00000"/>
              </a:lnSpc>
              <a:spcBef>
                <a:spcPts val="0"/>
              </a:spcBef>
              <a:spcAft>
                <a:spcPts val="0"/>
              </a:spcAft>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任何单位或者个人未</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经书面许可，不得出于商业性目的复制、转载、摘编、改编或以其他方式使用产品封面设计、版式设计、内文内容、商业标识等。任何人不得以非法形式销售或者传播，违者必究。</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endParaRPr lang="zh-CN" altLang="en-US" sz="2800" b="1"/>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3" name="文本框 2"/>
          <p:cNvSpPr txBox="1"/>
          <p:nvPr/>
        </p:nvSpPr>
        <p:spPr>
          <a:xfrm>
            <a:off x="1478915" y="2285365"/>
            <a:ext cx="9265285" cy="2553335"/>
          </a:xfrm>
          <a:prstGeom prst="rect">
            <a:avLst/>
          </a:prstGeom>
          <a:noFill/>
        </p:spPr>
        <p:txBody>
          <a:bodyPr wrap="square" rtlCol="0">
            <a:spAutoFit/>
            <a:scene3d>
              <a:camera prst="orthographicFront"/>
              <a:lightRig rig="threePt" dir="t"/>
            </a:scene3d>
          </a:bodyPr>
          <a:p>
            <a:pPr algn="ctr"/>
            <a:r>
              <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第</a:t>
            </a:r>
            <a:r>
              <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二部分</a:t>
            </a:r>
            <a:r>
              <a:rPr lang="en-US" altLang="zh-CN"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 </a:t>
            </a:r>
            <a:endParaRPr lang="en-US" altLang="zh-CN"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endParaRPr>
          </a:p>
          <a:p>
            <a:pPr algn="ctr"/>
            <a:r>
              <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课程</a:t>
            </a:r>
            <a:r>
              <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达标训练</a:t>
            </a:r>
            <a:endPar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3" name="文本框 2"/>
          <p:cNvSpPr txBox="1"/>
          <p:nvPr/>
        </p:nvSpPr>
        <p:spPr>
          <a:xfrm>
            <a:off x="1593850" y="2355215"/>
            <a:ext cx="9265285" cy="1198880"/>
          </a:xfrm>
          <a:prstGeom prst="rect">
            <a:avLst/>
          </a:prstGeom>
          <a:noFill/>
        </p:spPr>
        <p:txBody>
          <a:bodyPr wrap="square" rtlCol="0">
            <a:spAutoFit/>
          </a:bodyPr>
          <a:p>
            <a:pPr algn="ctr"/>
            <a:r>
              <a:rPr lang="zh-CN" altLang="en-US"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rPr>
              <a:t>第二节</a:t>
            </a:r>
            <a:r>
              <a:rPr lang="en-US" altLang="zh-CN"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rPr>
              <a:t> </a:t>
            </a:r>
            <a:r>
              <a:rPr lang="zh-CN" altLang="en-US"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rPr>
              <a:t>现代文阅读</a:t>
            </a:r>
            <a:endParaRPr lang="zh-CN" altLang="en-US"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endParaRPr>
          </a:p>
        </p:txBody>
      </p:sp>
      <p:sp>
        <p:nvSpPr>
          <p:cNvPr id="34" name="文本框 33"/>
          <p:cNvSpPr txBox="1"/>
          <p:nvPr/>
        </p:nvSpPr>
        <p:spPr>
          <a:xfrm>
            <a:off x="768350" y="4247515"/>
            <a:ext cx="10813415" cy="829945"/>
          </a:xfrm>
          <a:prstGeom prst="rect">
            <a:avLst/>
          </a:prstGeom>
          <a:noFill/>
        </p:spPr>
        <p:txBody>
          <a:bodyPr wrap="square" rtlCol="0">
            <a:spAutoFit/>
          </a:bodyPr>
          <a:p>
            <a:pPr algn="ctr"/>
            <a:r>
              <a:rPr lang="zh-CN" altLang="en-US" sz="4800" b="1">
                <a:solidFill>
                  <a:srgbClr val="F38417"/>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rPr>
              <a:t>专题四</a:t>
            </a:r>
            <a:r>
              <a:rPr lang="en-US" altLang="zh-CN" sz="4800" b="1">
                <a:solidFill>
                  <a:srgbClr val="F38417"/>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rPr>
              <a:t> </a:t>
            </a:r>
            <a:r>
              <a:rPr lang="zh-CN" altLang="en-US" sz="4800" b="1">
                <a:solidFill>
                  <a:srgbClr val="F38417"/>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rPr>
              <a:t>实用类文本阅读</a:t>
            </a:r>
            <a:endParaRPr lang="zh-CN" altLang="en-US" sz="4800" b="1">
              <a:solidFill>
                <a:srgbClr val="F38417"/>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069643" y="-298125"/>
            <a:ext cx="4052713" cy="7725192"/>
          </a:xfrm>
          <a:prstGeom prst="rect">
            <a:avLst/>
          </a:prstGeom>
          <a:noFill/>
        </p:spPr>
        <p:txBody>
          <a:bodyPr wrap="none" rtlCol="0">
            <a:spAutoFit/>
          </a:bodyPr>
          <a:lstStyle/>
          <a:p>
            <a:r>
              <a:rPr lang="en-US" altLang="zh-CN" sz="49600" dirty="0">
                <a:solidFill>
                  <a:schemeClr val="tx1">
                    <a:lumMod val="95000"/>
                    <a:lumOff val="5000"/>
                    <a:alpha val="7000"/>
                  </a:schemeClr>
                </a:solidFill>
                <a:latin typeface="微软雅黑" panose="020B0503020204020204" charset="-122"/>
                <a:ea typeface="微软雅黑" panose="020B0503020204020204" charset="-122"/>
                <a:sym typeface="微软雅黑" panose="020B0503020204020204" charset="-122"/>
              </a:rPr>
              <a:t>1</a:t>
            </a:r>
            <a:endParaRPr lang="en-US" altLang="zh-CN" sz="49600" dirty="0">
              <a:solidFill>
                <a:schemeClr val="tx1">
                  <a:lumMod val="95000"/>
                  <a:lumOff val="5000"/>
                  <a:alpha val="7000"/>
                </a:schemeClr>
              </a:solidFill>
              <a:latin typeface="微软雅黑" panose="020B0503020204020204" charset="-122"/>
              <a:ea typeface="微软雅黑" panose="020B0503020204020204" charset="-122"/>
              <a:sym typeface="微软雅黑" panose="020B0503020204020204" charset="-122"/>
            </a:endParaRPr>
          </a:p>
        </p:txBody>
      </p:sp>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853690" y="3068320"/>
            <a:ext cx="6647180" cy="1198880"/>
          </a:xfrm>
          <a:prstGeom prst="rect">
            <a:avLst/>
          </a:prstGeom>
        </p:spPr>
        <p:txBody>
          <a:bodyPr wrap="square">
            <a:spAutoFit/>
          </a:bodyPr>
          <a:lstStyle/>
          <a:p>
            <a:pPr algn="ctr"/>
            <a:r>
              <a:rPr lang="zh-CN" altLang="en-US" sz="7200" b="1" u="sng" dirty="0">
                <a:solidFill>
                  <a:schemeClr val="tx1">
                    <a:lumMod val="85000"/>
                    <a:lumOff val="15000"/>
                  </a:schemeClr>
                </a:solidFill>
                <a:latin typeface="黑体" panose="02010609060101010101" charset="-122"/>
                <a:ea typeface="黑体" panose="02010609060101010101" charset="-122"/>
                <a:sym typeface="微软雅黑" panose="020B0503020204020204" charset="-122"/>
              </a:rPr>
              <a:t>阅读指导</a:t>
            </a:r>
            <a:endParaRPr lang="zh-CN" altLang="en-US" sz="7200" b="1" u="sng" dirty="0">
              <a:solidFill>
                <a:schemeClr val="tx1">
                  <a:lumMod val="85000"/>
                  <a:lumOff val="15000"/>
                </a:schemeClr>
              </a:solidFill>
              <a:latin typeface="黑体" panose="02010609060101010101" charset="-122"/>
              <a:ea typeface="黑体" panose="02010609060101010101"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149350" y="367665"/>
            <a:ext cx="3383915" cy="706755"/>
          </a:xfrm>
          <a:prstGeom prst="rect">
            <a:avLst/>
          </a:prstGeom>
          <a:noFill/>
        </p:spPr>
        <p:txBody>
          <a:bodyPr wrap="square" rtlCol="0">
            <a:spAutoFit/>
          </a:bodyPr>
          <a:lstStyle/>
          <a:p>
            <a:pPr algn="just"/>
            <a:r>
              <a:rPr lang="zh-CN" altLang="en-US" sz="4000" b="1" dirty="0">
                <a:solidFill>
                  <a:schemeClr val="accent1">
                    <a:lumMod val="50000"/>
                  </a:schemeClr>
                </a:solidFill>
                <a:latin typeface="微软雅黑" panose="020B0503020204020204" charset="-122"/>
                <a:ea typeface="微软雅黑" panose="020B0503020204020204" charset="-122"/>
                <a:sym typeface="微软雅黑" panose="020B0503020204020204" charset="-122"/>
              </a:rPr>
              <a:t>一、阅读指导</a:t>
            </a:r>
            <a:endParaRPr lang="zh-CN" altLang="en-US" sz="4000" b="1" dirty="0">
              <a:solidFill>
                <a:schemeClr val="accent1">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3734435" y="51689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656590" y="3062605"/>
            <a:ext cx="10878820" cy="2125980"/>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类似作文审题</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即通过对标题的揣摩，辨别出该文的陈述对象，是人物新闻还是事件新闻，是消息还是通讯，</a:t>
            </a:r>
            <a:r>
              <a:rPr lang="zh-CN" altLang="en-US" sz="2800">
                <a:latin typeface="宋体" panose="02010600030101010101" pitchFamily="2" charset="-122"/>
                <a:ea typeface="宋体" panose="02010600030101010101" pitchFamily="2" charset="-122"/>
                <a:cs typeface="宋体" panose="02010600030101010101" pitchFamily="2" charset="-122"/>
              </a:rPr>
              <a:t>报告所反映的事实及观点是什么。</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1358900" y="1794510"/>
            <a:ext cx="7146925"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1.</a:t>
            </a:r>
            <a:r>
              <a:rPr lang="zh-CN" altLang="en-US" sz="3200" b="1" dirty="0">
                <a:solidFill>
                  <a:srgbClr val="E81818"/>
                </a:solidFill>
                <a:latin typeface="黑体" panose="02010609060101010101" charset="-122"/>
                <a:ea typeface="黑体" panose="02010609060101010101" charset="-122"/>
                <a:cs typeface="黑体" panose="02010609060101010101" charset="-122"/>
              </a:rPr>
              <a:t>看清标题信息，</a:t>
            </a:r>
            <a:r>
              <a:rPr lang="zh-CN" altLang="en-US" sz="3200" b="1" dirty="0">
                <a:solidFill>
                  <a:srgbClr val="E81818"/>
                </a:solidFill>
                <a:latin typeface="黑体" panose="02010609060101010101" charset="-122"/>
                <a:ea typeface="黑体" panose="02010609060101010101" charset="-122"/>
                <a:cs typeface="黑体" panose="02010609060101010101" charset="-122"/>
              </a:rPr>
              <a:t>揣摩文本类型及主题</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542925" y="1365250"/>
            <a:ext cx="11106150" cy="4725035"/>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迅速浏览材料，勾画标注材料的关键信息点</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不同体裁关注的侧重点不同。</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①</a:t>
            </a:r>
            <a:r>
              <a:rPr lang="zh-CN" altLang="en-US" sz="2800" b="1" u="sng">
                <a:latin typeface="宋体" panose="02010600030101010101" pitchFamily="2" charset="-122"/>
                <a:ea typeface="宋体" panose="02010600030101010101" pitchFamily="2" charset="-122"/>
                <a:cs typeface="宋体" panose="02010600030101010101" pitchFamily="2" charset="-122"/>
              </a:rPr>
              <a:t>新闻报道</a:t>
            </a:r>
            <a:r>
              <a:rPr lang="zh-CN" altLang="en-US" sz="2800">
                <a:latin typeface="宋体" panose="02010600030101010101" pitchFamily="2" charset="-122"/>
                <a:ea typeface="宋体" panose="02010600030101010101" pitchFamily="2" charset="-122"/>
                <a:cs typeface="宋体" panose="02010600030101010101" pitchFamily="2" charset="-122"/>
              </a:rPr>
              <a:t>：时间、地点、事件；事情发生的原因、经过和结果；</a:t>
            </a:r>
            <a:r>
              <a:rPr lang="zh-CN" altLang="en-US" sz="2800">
                <a:latin typeface="宋体" panose="02010600030101010101" pitchFamily="2" charset="-122"/>
                <a:ea typeface="宋体" panose="02010600030101010101" pitchFamily="2" charset="-122"/>
                <a:cs typeface="宋体" panose="02010600030101010101" pitchFamily="2" charset="-122"/>
              </a:rPr>
              <a:t>意义、影响。</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②</a:t>
            </a:r>
            <a:r>
              <a:rPr lang="zh-CN" altLang="en-US" sz="2800" b="1" u="sng">
                <a:latin typeface="宋体" panose="02010600030101010101" pitchFamily="2" charset="-122"/>
                <a:ea typeface="宋体" panose="02010600030101010101" pitchFamily="2" charset="-122"/>
                <a:cs typeface="宋体" panose="02010600030101010101" pitchFamily="2" charset="-122"/>
              </a:rPr>
              <a:t>科普文</a:t>
            </a:r>
            <a:r>
              <a:rPr lang="zh-CN" altLang="en-US" sz="2800">
                <a:latin typeface="宋体" panose="02010600030101010101" pitchFamily="2" charset="-122"/>
                <a:ea typeface="宋体" panose="02010600030101010101" pitchFamily="2" charset="-122"/>
                <a:cs typeface="宋体" panose="02010600030101010101" pitchFamily="2" charset="-122"/>
              </a:rPr>
              <a:t>：文章内容，介绍什么、解释什么，对人类有什么作用或危害；文章的条理，弄清属于空间顺序、时间顺序还是逻辑顺序；表达技巧，</a:t>
            </a:r>
            <a:r>
              <a:rPr lang="zh-CN" altLang="en-US" sz="2800">
                <a:latin typeface="宋体" panose="02010600030101010101" pitchFamily="2" charset="-122"/>
                <a:ea typeface="宋体" panose="02010600030101010101" pitchFamily="2" charset="-122"/>
                <a:cs typeface="宋体" panose="02010600030101010101" pitchFamily="2" charset="-122"/>
              </a:rPr>
              <a:t>如对比、引用、比较等。</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1358900" y="431800"/>
            <a:ext cx="605155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2.</a:t>
            </a:r>
            <a:r>
              <a:rPr lang="zh-CN" altLang="en-US" sz="3200" b="1" dirty="0">
                <a:solidFill>
                  <a:srgbClr val="E81818"/>
                </a:solidFill>
                <a:latin typeface="黑体" panose="02010609060101010101" charset="-122"/>
                <a:ea typeface="黑体" panose="02010609060101010101" charset="-122"/>
                <a:cs typeface="黑体" panose="02010609060101010101" charset="-122"/>
              </a:rPr>
              <a:t>善于圈点勾画，</a:t>
            </a:r>
            <a:r>
              <a:rPr lang="zh-CN" altLang="en-US" sz="3200" b="1" dirty="0">
                <a:solidFill>
                  <a:srgbClr val="E81818"/>
                </a:solidFill>
                <a:latin typeface="黑体" panose="02010609060101010101" charset="-122"/>
                <a:ea typeface="黑体" panose="02010609060101010101" charset="-122"/>
                <a:cs typeface="黑体" panose="02010609060101010101" charset="-122"/>
              </a:rPr>
              <a:t>把握文本信息</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551180" y="434340"/>
            <a:ext cx="11167745" cy="5989320"/>
          </a:xfrm>
          <a:prstGeom prst="rect">
            <a:avLst/>
          </a:prstGeom>
          <a:noFill/>
        </p:spPr>
        <p:txBody>
          <a:bodyPr wrap="square" rtlCol="0">
            <a:noAutofit/>
          </a:bodyPr>
          <a:p>
            <a:pPr lvl="0"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③</a:t>
            </a:r>
            <a:r>
              <a:rPr lang="zh-CN" altLang="en-US" sz="2800" b="1" u="sng">
                <a:latin typeface="宋体" panose="02010600030101010101" pitchFamily="2" charset="-122"/>
                <a:ea typeface="宋体" panose="02010600030101010101" pitchFamily="2" charset="-122"/>
                <a:cs typeface="宋体" panose="02010600030101010101" pitchFamily="2" charset="-122"/>
              </a:rPr>
              <a:t>访谈</a:t>
            </a:r>
            <a:r>
              <a:rPr lang="zh-CN" altLang="en-US" sz="2800">
                <a:latin typeface="宋体" panose="02010600030101010101" pitchFamily="2" charset="-122"/>
                <a:ea typeface="宋体" panose="02010600030101010101" pitchFamily="2" charset="-122"/>
                <a:cs typeface="宋体" panose="02010600030101010101" pitchFamily="2" charset="-122"/>
              </a:rPr>
              <a:t>：首先是访谈结构，访谈结构一般分为背景提示（采访对象是谁，为什么采访），采访过程（采访者提问，被采访者回答），结尾（采访的效果）；其次是访谈的主题；</a:t>
            </a:r>
            <a:r>
              <a:rPr lang="zh-CN" altLang="en-US" sz="2800">
                <a:latin typeface="宋体" panose="02010600030101010101" pitchFamily="2" charset="-122"/>
                <a:ea typeface="宋体" panose="02010600030101010101" pitchFamily="2" charset="-122"/>
                <a:cs typeface="宋体" panose="02010600030101010101" pitchFamily="2" charset="-122"/>
              </a:rPr>
              <a:t>最后是访谈的提问、回答技巧。</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文字材料好勾画，如果材料中有图表，</a:t>
            </a:r>
            <a:r>
              <a:rPr lang="zh-CN" altLang="en-US" sz="2800">
                <a:latin typeface="宋体" panose="02010600030101010101" pitchFamily="2" charset="-122"/>
                <a:ea typeface="宋体" panose="02010600030101010101" pitchFamily="2" charset="-122"/>
                <a:cs typeface="宋体" panose="02010600030101010101" pitchFamily="2" charset="-122"/>
              </a:rPr>
              <a:t>就需要读懂图表。读图表时需要注意以下几点：</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①</a:t>
            </a:r>
            <a:r>
              <a:rPr lang="zh-CN" altLang="en-US" sz="2800" b="1" u="sng">
                <a:latin typeface="宋体" panose="02010600030101010101" pitchFamily="2" charset="-122"/>
                <a:ea typeface="宋体" panose="02010600030101010101" pitchFamily="2" charset="-122"/>
                <a:cs typeface="宋体" panose="02010600030101010101" pitchFamily="2" charset="-122"/>
              </a:rPr>
              <a:t>抓标题</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标题是对整个图表内容的概括，</a:t>
            </a:r>
            <a:r>
              <a:rPr lang="zh-CN" altLang="en-US" sz="2800">
                <a:latin typeface="宋体" panose="02010600030101010101" pitchFamily="2" charset="-122"/>
                <a:ea typeface="宋体" panose="02010600030101010101" pitchFamily="2" charset="-122"/>
                <a:cs typeface="宋体" panose="02010600030101010101" pitchFamily="2" charset="-122"/>
              </a:rPr>
              <a:t>反映了图表的主旨。</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640080" y="508000"/>
            <a:ext cx="10878820" cy="5968365"/>
          </a:xfrm>
          <a:prstGeom prst="rect">
            <a:avLst/>
          </a:prstGeom>
          <a:noFill/>
        </p:spPr>
        <p:txBody>
          <a:bodyPr wrap="square" rtlCol="0">
            <a:noAutofit/>
          </a:bodyPr>
          <a:p>
            <a:pPr lvl="0"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sym typeface="+mn-ea"/>
              </a:rPr>
              <a:t>    ②</a:t>
            </a:r>
            <a:r>
              <a:rPr lang="zh-CN" altLang="en-US" sz="2800" b="1" u="sng">
                <a:latin typeface="宋体" panose="02010600030101010101" pitchFamily="2" charset="-122"/>
                <a:ea typeface="宋体" panose="02010600030101010101" pitchFamily="2" charset="-122"/>
                <a:cs typeface="宋体" panose="02010600030101010101" pitchFamily="2" charset="-122"/>
                <a:sym typeface="+mn-ea"/>
              </a:rPr>
              <a:t>抓分类图例</a:t>
            </a:r>
            <a:endParaRPr lang="zh-CN" altLang="en-US" sz="2800" b="1" u="sng">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首先要确定其类别，在阅读时，要看纵轴信息、横轴信息和图标信息等，</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这样我们就能迅速得知本图表所反映的主要内容。</a:t>
            </a:r>
            <a:endParaRPr lang="en-US"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③</a:t>
            </a:r>
            <a:r>
              <a:rPr lang="zh-CN" altLang="en-US" sz="2800" b="1" u="sng">
                <a:latin typeface="宋体" panose="02010600030101010101" pitchFamily="2" charset="-122"/>
                <a:ea typeface="宋体" panose="02010600030101010101" pitchFamily="2" charset="-122"/>
                <a:cs typeface="宋体" panose="02010600030101010101" pitchFamily="2" charset="-122"/>
              </a:rPr>
              <a:t>抓数据</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阅读时要进行纵向、横向比较，</a:t>
            </a:r>
            <a:r>
              <a:rPr lang="zh-CN" altLang="en-US" sz="2800">
                <a:latin typeface="宋体" panose="02010600030101010101" pitchFamily="2" charset="-122"/>
                <a:ea typeface="宋体" panose="02010600030101010101" pitchFamily="2" charset="-122"/>
                <a:cs typeface="宋体" panose="02010600030101010101" pitchFamily="2" charset="-122"/>
              </a:rPr>
              <a:t>找到图中数据的特点和规律，</a:t>
            </a:r>
            <a:r>
              <a:rPr lang="zh-CN" altLang="en-US" sz="2800">
                <a:latin typeface="宋体" panose="02010600030101010101" pitchFamily="2" charset="-122"/>
                <a:ea typeface="宋体" panose="02010600030101010101" pitchFamily="2" charset="-122"/>
                <a:cs typeface="宋体" panose="02010600030101010101" pitchFamily="2" charset="-122"/>
              </a:rPr>
              <a:t>从中得出结论。</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④</a:t>
            </a:r>
            <a:r>
              <a:rPr lang="zh-CN" altLang="en-US" sz="2800" b="1" u="sng">
                <a:latin typeface="宋体" panose="02010600030101010101" pitchFamily="2" charset="-122"/>
                <a:ea typeface="宋体" panose="02010600030101010101" pitchFamily="2" charset="-122"/>
                <a:cs typeface="宋体" panose="02010600030101010101" pitchFamily="2" charset="-122"/>
              </a:rPr>
              <a:t>抓解析</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要重视审读与图表相配合的说明性文字，将图</a:t>
            </a:r>
            <a:r>
              <a:rPr lang="zh-CN" altLang="en-US" sz="2800">
                <a:latin typeface="宋体" panose="02010600030101010101" pitchFamily="2" charset="-122"/>
                <a:ea typeface="宋体" panose="02010600030101010101" pitchFamily="2" charset="-122"/>
                <a:cs typeface="宋体" panose="02010600030101010101" pitchFamily="2" charset="-122"/>
              </a:rPr>
              <a:t>表和文字结合起来，</a:t>
            </a:r>
            <a:r>
              <a:rPr lang="zh-CN" altLang="en-US" sz="2800">
                <a:latin typeface="宋体" panose="02010600030101010101" pitchFamily="2" charset="-122"/>
                <a:ea typeface="宋体" panose="02010600030101010101" pitchFamily="2" charset="-122"/>
                <a:cs typeface="宋体" panose="02010600030101010101" pitchFamily="2" charset="-122"/>
              </a:rPr>
              <a:t>才可以帮助我们有效地把握图表所要传达的重要信息。</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5" name="文本框 4"/>
          <p:cNvSpPr txBox="1"/>
          <p:nvPr/>
        </p:nvSpPr>
        <p:spPr>
          <a:xfrm>
            <a:off x="542925" y="1365250"/>
            <a:ext cx="11106150" cy="2297430"/>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有的单则材料包含好几个段落，要清楚段与段之间的关系，领悟文本的脉络、顺序，即使只有一个段落，</a:t>
            </a:r>
            <a:r>
              <a:rPr lang="zh-CN" altLang="en-US" sz="2800">
                <a:latin typeface="宋体" panose="02010600030101010101" pitchFamily="2" charset="-122"/>
                <a:ea typeface="宋体" panose="02010600030101010101" pitchFamily="2" charset="-122"/>
                <a:cs typeface="宋体" panose="02010600030101010101" pitchFamily="2" charset="-122"/>
              </a:rPr>
              <a:t>其内部组织也有一定的思路和结构方式。</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1358900" y="545465"/>
            <a:ext cx="605155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3.</a:t>
            </a:r>
            <a:r>
              <a:rPr lang="zh-CN" altLang="en-US" sz="3200" b="1" dirty="0">
                <a:solidFill>
                  <a:srgbClr val="E81818"/>
                </a:solidFill>
                <a:latin typeface="黑体" panose="02010609060101010101" charset="-122"/>
                <a:ea typeface="黑体" panose="02010609060101010101" charset="-122"/>
                <a:cs typeface="黑体" panose="02010609060101010101" charset="-122"/>
              </a:rPr>
              <a:t>理清行文思路，</a:t>
            </a:r>
            <a:r>
              <a:rPr lang="zh-CN" altLang="en-US" sz="3200" b="1" dirty="0">
                <a:solidFill>
                  <a:srgbClr val="E81818"/>
                </a:solidFill>
                <a:latin typeface="黑体" panose="02010609060101010101" charset="-122"/>
                <a:ea typeface="黑体" panose="02010609060101010101" charset="-122"/>
                <a:cs typeface="黑体" panose="02010609060101010101" charset="-122"/>
              </a:rPr>
              <a:t>抓住语段中心</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1358900" y="3890010"/>
            <a:ext cx="605155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4.</a:t>
            </a:r>
            <a:r>
              <a:rPr lang="zh-CN" altLang="en-US" sz="3200" b="1" dirty="0">
                <a:solidFill>
                  <a:srgbClr val="E81818"/>
                </a:solidFill>
                <a:latin typeface="黑体" panose="02010609060101010101" charset="-122"/>
                <a:ea typeface="黑体" panose="02010609060101010101" charset="-122"/>
                <a:cs typeface="黑体" panose="02010609060101010101" charset="-122"/>
              </a:rPr>
              <a:t>把握中心主旨，</a:t>
            </a:r>
            <a:r>
              <a:rPr lang="zh-CN" altLang="en-US" sz="3200" b="1" dirty="0">
                <a:solidFill>
                  <a:srgbClr val="E81818"/>
                </a:solidFill>
                <a:latin typeface="黑体" panose="02010609060101010101" charset="-122"/>
                <a:ea typeface="黑体" panose="02010609060101010101" charset="-122"/>
                <a:cs typeface="黑体" panose="02010609060101010101" charset="-122"/>
              </a:rPr>
              <a:t>理解文本异同</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
        <p:nvSpPr>
          <p:cNvPr id="4" name="文本框 3"/>
          <p:cNvSpPr txBox="1"/>
          <p:nvPr/>
        </p:nvSpPr>
        <p:spPr>
          <a:xfrm>
            <a:off x="542925" y="4655185"/>
            <a:ext cx="11106150" cy="1649730"/>
          </a:xfrm>
          <a:prstGeom prst="rect">
            <a:avLst/>
          </a:prstGeom>
          <a:noFill/>
        </p:spPr>
        <p:txBody>
          <a:bodyPr wrap="square" rtlCol="0">
            <a:noAutofit/>
          </a:bodyPr>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要思考每一则材料的主要内容是什么，关键信息是什么，</a:t>
            </a:r>
            <a:r>
              <a:rPr lang="zh-CN" altLang="en-US" sz="2800">
                <a:latin typeface="宋体" panose="02010600030101010101" pitchFamily="2" charset="-122"/>
                <a:ea typeface="宋体" panose="02010600030101010101" pitchFamily="2" charset="-122"/>
                <a:cs typeface="宋体" panose="02010600030101010101" pitchFamily="2" charset="-122"/>
              </a:rPr>
              <a:t>根据勾画的信息抓住材料的有关环节，关注表述的具体细节。</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1811</Words>
  <Application>WPS 演示</Application>
  <PresentationFormat>宽屏</PresentationFormat>
  <Paragraphs>85</Paragraphs>
  <Slides>15</Slides>
  <Notes>4</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15</vt:i4>
      </vt:variant>
    </vt:vector>
  </HeadingPairs>
  <TitlesOfParts>
    <vt:vector size="25" baseType="lpstr">
      <vt:lpstr>Arial</vt:lpstr>
      <vt:lpstr>宋体</vt:lpstr>
      <vt:lpstr>Wingdings</vt:lpstr>
      <vt:lpstr>Wingdings</vt:lpstr>
      <vt:lpstr>微软雅黑</vt:lpstr>
      <vt:lpstr>方正粗黑宋简体</vt:lpstr>
      <vt:lpstr>黑体</vt:lpstr>
      <vt:lpstr>Arial Unicode MS</vt:lpstr>
      <vt:lpstr>Calibri</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Doris</dc:creator>
  <cp:lastModifiedBy>Freshhh®</cp:lastModifiedBy>
  <cp:revision>158</cp:revision>
  <dcterms:created xsi:type="dcterms:W3CDTF">2019-06-19T02:08:00Z</dcterms:created>
  <dcterms:modified xsi:type="dcterms:W3CDTF">2025-09-04T07:34:26Z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2052-12.1.0.22525</vt:lpwstr>
  </property>
  <property fmtid="{D5CDD505-2E9C-101B-9397-08002B2CF9AE}" pid="3" name="ICV">
    <vt:lpwstr>D8132A50329747CA8BC90C896CE73B31_11</vt:lpwstr>
  </property>
</Properties>
</file>