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9" r:id="rId3"/>
    <p:sldId id="290"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7" r:id="rId22"/>
    <p:sldId id="273" r:id="rId23"/>
    <p:sldId id="274" r:id="rId24"/>
    <p:sldId id="275" r:id="rId25"/>
    <p:sldId id="276" r:id="rId26"/>
    <p:sldId id="278" r:id="rId27"/>
    <p:sldId id="279" r:id="rId28"/>
    <p:sldId id="280" r:id="rId29"/>
    <p:sldId id="281" r:id="rId30"/>
    <p:sldId id="282" r:id="rId31"/>
    <p:sldId id="283" r:id="rId32"/>
    <p:sldId id="284" r:id="rId33"/>
    <p:sldId id="285" r:id="rId34"/>
    <p:sldId id="286" r:id="rId35"/>
    <p:sldId id="287" r:id="rId36"/>
    <p:sldId id="288"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78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语文</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74015" y="1135380"/>
            <a:ext cx="11443335" cy="4587875"/>
          </a:xfrm>
          <a:prstGeom prst="rect">
            <a:avLst/>
          </a:prstGeom>
          <a:noFill/>
        </p:spPr>
        <p:txBody>
          <a:bodyPr wrap="square" rtlCol="0">
            <a:noAutofit/>
          </a:bodyPr>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6.“</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承担</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缺少宾语中心语，可在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主持</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后加上</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工作</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等词语。</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7.“</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回答</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缺少宾语中心语，可在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关系</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后补上</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的问题</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8.“</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培养</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后缺少宾语中心语，可在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减少使用塑料袋</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后补上</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的习惯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9.“</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再现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后缺少宾语中心语，可在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狂欢</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后补上</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的情景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10.“</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改善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后缺少宾语中心语，可在句末补上</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的状况</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11.“</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具有</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后缺少宾语中心语，可在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胃肠病</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后补上</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功能</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2</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684780" y="3068320"/>
            <a:ext cx="66471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看并列</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项</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43025" y="428625"/>
            <a:ext cx="7332980"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二、看并列项</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952240" y="5969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36930" y="1687830"/>
            <a:ext cx="10518140" cy="46069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并列项在句子里是常见的，任何一个句子成分都可以用并列项来表示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并列项之间一般有顿号或表并列关系的连词作标志，它可以是名词与名词的并列，也可以是动词或形容词之间的并列。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并列项如果有误，主要表现在三个方面：一是并列项之间类属关系不当，存在包含或交叉关系；二是并列项在句中与同其发生关系的另一成分不能完全搭配或一一照应；三是并列项之间语意重复或抵触，</a:t>
            </a:r>
            <a:r>
              <a:rPr lang="zh-CN" altLang="en-US" sz="2800">
                <a:latin typeface="宋体" panose="02010600030101010101" pitchFamily="2" charset="-122"/>
                <a:ea typeface="宋体" panose="02010600030101010101" pitchFamily="2" charset="-122"/>
                <a:cs typeface="宋体" panose="02010600030101010101" pitchFamily="2" charset="-122"/>
              </a:rPr>
              <a:t>导致句子成分赘余或逻辑有误。</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65810" y="367030"/>
            <a:ext cx="10660380" cy="580644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【例题】修改以下病句</a:t>
            </a:r>
            <a:r>
              <a:rPr lang="zh-CN" sz="2800" b="1">
                <a:latin typeface="宋体" panose="02010600030101010101" pitchFamily="2" charset="-122"/>
                <a:ea typeface="宋体" panose="02010600030101010101" pitchFamily="2" charset="-122"/>
                <a:cs typeface="宋体" panose="02010600030101010101" pitchFamily="2" charset="-122"/>
                <a:sym typeface="+mn-ea"/>
              </a:rPr>
              <a:t>。</a:t>
            </a:r>
            <a:endParaRPr lang="zh-CN"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荞麦具有降低毛细血管脆性、改善微循环、增加免疫力的作用，</a:t>
            </a:r>
            <a:r>
              <a:rPr lang="zh-CN" altLang="en-US" sz="2800">
                <a:latin typeface="宋体" panose="02010600030101010101" pitchFamily="2" charset="-122"/>
                <a:ea typeface="宋体" panose="02010600030101010101" pitchFamily="2" charset="-122"/>
                <a:cs typeface="宋体" panose="02010600030101010101" pitchFamily="2" charset="-122"/>
              </a:rPr>
              <a:t>可用于高血压、高血脂、冠心病、中风发作等疾病的辅助治疗。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中华人民共和国公民在年老、疾病或者丧失劳动能力的情况下，有从国家和社会获得物质帮助的权利。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社区服务中心为孩子们准备了跳绳、羽毛球、拼图、棋类、卡拉</a:t>
            </a:r>
            <a:r>
              <a:rPr lang="en-US" altLang="zh-CN" sz="2800">
                <a:latin typeface="宋体" panose="02010600030101010101" pitchFamily="2" charset="-122"/>
                <a:ea typeface="宋体" panose="02010600030101010101" pitchFamily="2" charset="-122"/>
                <a:cs typeface="宋体" panose="02010600030101010101" pitchFamily="2" charset="-122"/>
              </a:rPr>
              <a:t>OK</a:t>
            </a:r>
            <a:r>
              <a:rPr lang="zh-CN" altLang="en-US" sz="2800">
                <a:latin typeface="宋体" panose="02010600030101010101" pitchFamily="2" charset="-122"/>
                <a:ea typeface="宋体" panose="02010600030101010101" pitchFamily="2" charset="-122"/>
                <a:cs typeface="宋体" panose="02010600030101010101" pitchFamily="2" charset="-122"/>
              </a:rPr>
              <a:t>等</a:t>
            </a:r>
            <a:r>
              <a:rPr lang="en-US" altLang="zh-CN" sz="2800">
                <a:latin typeface="宋体" panose="02010600030101010101" pitchFamily="2" charset="-122"/>
                <a:ea typeface="宋体" panose="02010600030101010101" pitchFamily="2" charset="-122"/>
                <a:cs typeface="宋体" panose="02010600030101010101" pitchFamily="2" charset="-122"/>
              </a:rPr>
              <a:t>19</a:t>
            </a:r>
            <a:r>
              <a:rPr lang="zh-CN" altLang="en-US" sz="2800">
                <a:latin typeface="宋体" panose="02010600030101010101" pitchFamily="2" charset="-122"/>
                <a:ea typeface="宋体" panose="02010600030101010101" pitchFamily="2" charset="-122"/>
                <a:cs typeface="宋体" panose="02010600030101010101" pitchFamily="2" charset="-122"/>
              </a:rPr>
              <a:t>项体育活动，</a:t>
            </a:r>
            <a:r>
              <a:rPr lang="zh-CN" altLang="en-US" sz="2800">
                <a:latin typeface="宋体" panose="02010600030101010101" pitchFamily="2" charset="-122"/>
                <a:ea typeface="宋体" panose="02010600030101010101" pitchFamily="2" charset="-122"/>
                <a:cs typeface="宋体" panose="02010600030101010101" pitchFamily="2" charset="-122"/>
              </a:rPr>
              <a:t>并将</a:t>
            </a:r>
            <a:r>
              <a:rPr lang="en-US" altLang="zh-CN" sz="2800">
                <a:latin typeface="宋体" panose="02010600030101010101" pitchFamily="2" charset="-122"/>
                <a:ea typeface="宋体" panose="02010600030101010101" pitchFamily="2" charset="-122"/>
                <a:cs typeface="宋体" panose="02010600030101010101" pitchFamily="2" charset="-122"/>
              </a:rPr>
              <a:t>20</a:t>
            </a:r>
            <a:r>
              <a:rPr lang="zh-CN" altLang="en-US" sz="2800">
                <a:latin typeface="宋体" panose="02010600030101010101" pitchFamily="2" charset="-122"/>
                <a:ea typeface="宋体" panose="02010600030101010101" pitchFamily="2" charset="-122"/>
                <a:cs typeface="宋体" panose="02010600030101010101" pitchFamily="2" charset="-122"/>
              </a:rPr>
              <a:t>万元活动经费发放到各社区。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021080"/>
            <a:ext cx="10660380" cy="481520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教育在综合国力的形成中处于基础地位，国力的强弱越来越多地取决于劳动者素质的提高，</a:t>
            </a:r>
            <a:r>
              <a:rPr lang="zh-CN" altLang="en-US" sz="2800">
                <a:latin typeface="宋体" panose="02010600030101010101" pitchFamily="2" charset="-122"/>
                <a:ea typeface="宋体" panose="02010600030101010101" pitchFamily="2" charset="-122"/>
                <a:cs typeface="宋体" panose="02010600030101010101" pitchFamily="2" charset="-122"/>
              </a:rPr>
              <a:t>取决于各类人才培养的质量与数量。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这种无纺布环保袋经过工艺处理后，</a:t>
            </a:r>
            <a:r>
              <a:rPr lang="zh-CN" altLang="en-US" sz="2800">
                <a:latin typeface="宋体" panose="02010600030101010101" pitchFamily="2" charset="-122"/>
                <a:ea typeface="宋体" panose="02010600030101010101" pitchFamily="2" charset="-122"/>
                <a:cs typeface="宋体" panose="02010600030101010101" pitchFamily="2" charset="-122"/>
              </a:rPr>
              <a:t>具备了防水、易清洗、容量大、满足消费者对环保袋的客观需求的优势。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6.</a:t>
            </a:r>
            <a:r>
              <a:rPr lang="zh-CN" altLang="en-US" sz="2800">
                <a:latin typeface="宋体" panose="02010600030101010101" pitchFamily="2" charset="-122"/>
                <a:ea typeface="宋体" panose="02010600030101010101" pitchFamily="2" charset="-122"/>
                <a:cs typeface="宋体" panose="02010600030101010101" pitchFamily="2" charset="-122"/>
              </a:rPr>
              <a:t>那跳跃着鸣禽的绿林，树上缠绕着藤蔓的绿叶，以及时隐时现的山岚雾霭，</a:t>
            </a:r>
            <a:r>
              <a:rPr lang="zh-CN" altLang="en-US" sz="2800">
                <a:latin typeface="宋体" panose="02010600030101010101" pitchFamily="2" charset="-122"/>
                <a:ea typeface="宋体" panose="02010600030101010101" pitchFamily="2" charset="-122"/>
                <a:cs typeface="宋体" panose="02010600030101010101" pitchFamily="2" charset="-122"/>
              </a:rPr>
              <a:t>把我整个心灵都吸引了过去。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25730" y="93980"/>
            <a:ext cx="11904345" cy="6670040"/>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3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中风发作</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不是疾病名称，</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不能与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高血压、高血脂、冠心病</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等疾病名并称。</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3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年老、疾病或者丧失劳动能力</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不能并列，</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三者之间有交叉关系。</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3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拼图、卡拉</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OK”</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不是体育活动，不能与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跳绳、羽毛球、棋类</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并称。</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3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强弱</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属于正反并列，与后面不能一一照应，将</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提高</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改为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高低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即可。</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3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5.“</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满足消费者对环保袋的客观需求</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防水、易清洗、容量大</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有包含与被包含的关系，</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不能并列。</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3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6.“</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山岚</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雾霭</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语意重复，应删去一个</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另外，</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句末的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心灵</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吸引</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搭配不当。</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3</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677795" y="3068320"/>
            <a:ext cx="66471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看</a:t>
            </a:r>
            <a:r>
              <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是</a:t>
            </a:r>
            <a:r>
              <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与</a:t>
            </a:r>
            <a:r>
              <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和</a:t>
            </a:r>
            <a:r>
              <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a:t>
            </a:r>
            <a:endPar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98575" y="589915"/>
            <a:ext cx="5083810"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三、看</a:t>
            </a:r>
            <a:r>
              <a:rPr lang="en-US" altLang="zh-CN"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a:t>
            </a:r>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是</a:t>
            </a:r>
            <a:r>
              <a:rPr lang="en-US" altLang="zh-CN"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 </a:t>
            </a:r>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与</a:t>
            </a:r>
            <a:r>
              <a:rPr lang="en-US" altLang="zh-CN"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a:t>
            </a:r>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和</a:t>
            </a:r>
            <a:r>
              <a:rPr lang="en-US" altLang="zh-CN"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a:t>
            </a:r>
            <a:endParaRPr lang="en-US" altLang="zh-CN"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752465" y="79756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36930" y="2085975"/>
            <a:ext cx="10518140" cy="36449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是造句时常用的两个字，但运用时稍有不慎，就会产生语病，</a:t>
            </a:r>
            <a:r>
              <a:rPr lang="zh-CN" altLang="en-US" sz="2800">
                <a:latin typeface="宋体" panose="02010600030101010101" pitchFamily="2" charset="-122"/>
                <a:ea typeface="宋体" panose="02010600030101010101" pitchFamily="2" charset="-122"/>
                <a:cs typeface="宋体" panose="02010600030101010101" pitchFamily="2" charset="-122"/>
              </a:rPr>
              <a:t>因而也很容易成为命题者的设置点。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一般来讲，</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是</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字句较常见的语病是主宾搭配不当、句式杂糅和成分赘余等；</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和</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字句较常见的语病是表意不明、不合逻辑和搭配不当等。</a:t>
            </a:r>
            <a:endParaRPr lang="zh-CN" altLang="en-US" sz="2800" b="1" u="sng">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80085" y="433070"/>
            <a:ext cx="11248390" cy="589343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【例题】修改以下病句</a:t>
            </a:r>
            <a:r>
              <a:rPr lang="zh-CN" sz="2800" b="1">
                <a:latin typeface="宋体" panose="02010600030101010101" pitchFamily="2" charset="-122"/>
                <a:ea typeface="宋体" panose="02010600030101010101" pitchFamily="2" charset="-122"/>
                <a:cs typeface="宋体" panose="02010600030101010101" pitchFamily="2" charset="-122"/>
                <a:sym typeface="+mn-ea"/>
              </a:rPr>
              <a:t>。</a:t>
            </a:r>
            <a:endParaRPr lang="zh-CN"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任何一种文明的发展都是与其他文明碰撞、融合、交流的过程，完全封闭的环境不可能带来文明的进步，</a:t>
            </a:r>
            <a:r>
              <a:rPr lang="zh-CN" altLang="en-US" sz="2800">
                <a:latin typeface="宋体" panose="02010600030101010101" pitchFamily="2" charset="-122"/>
                <a:ea typeface="宋体" panose="02010600030101010101" pitchFamily="2" charset="-122"/>
                <a:cs typeface="宋体" panose="02010600030101010101" pitchFamily="2" charset="-122"/>
              </a:rPr>
              <a:t>只会导致文明的衰落。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坐火车到威尔士北部最高的斯诺登尼亚山峰去观赏高原风光，</a:t>
            </a:r>
            <a:r>
              <a:rPr lang="zh-CN" altLang="en-US" sz="2800">
                <a:latin typeface="宋体" panose="02010600030101010101" pitchFamily="2" charset="-122"/>
                <a:ea typeface="宋体" panose="02010600030101010101" pitchFamily="2" charset="-122"/>
                <a:cs typeface="宋体" panose="02010600030101010101" pitchFamily="2" charset="-122"/>
              </a:rPr>
              <a:t>是威尔士最主要的一个景点。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高速磁悬浮列车没有轮子和传动机构，运动时与轨道不完全接触，</a:t>
            </a:r>
            <a:r>
              <a:rPr lang="zh-CN" altLang="en-US" sz="2800">
                <a:latin typeface="宋体" panose="02010600030101010101" pitchFamily="2" charset="-122"/>
                <a:ea typeface="宋体" panose="02010600030101010101" pitchFamily="2" charset="-122"/>
                <a:cs typeface="宋体" panose="02010600030101010101" pitchFamily="2" charset="-122"/>
              </a:rPr>
              <a:t>列车的悬浮、驱</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动、导向和制动都靠的是利用电磁力来实现的。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20065" y="1931035"/>
            <a:ext cx="11248390" cy="299593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一些房产中介表示了同样的担心，他们认为购房者一定要考虑房屋的地理位置和房源条件，</a:t>
            </a:r>
            <a:r>
              <a:rPr lang="zh-CN" altLang="en-US" sz="2800">
                <a:latin typeface="宋体" panose="02010600030101010101" pitchFamily="2" charset="-122"/>
                <a:ea typeface="宋体" panose="02010600030101010101" pitchFamily="2" charset="-122"/>
                <a:cs typeface="宋体" panose="02010600030101010101" pitchFamily="2" charset="-122"/>
              </a:rPr>
              <a:t>不可盲目跟风。</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中国皮影戏的艺术魅力曾经倾倒和征服了无数热爱它的人们，</a:t>
            </a:r>
            <a:r>
              <a:rPr lang="zh-CN" altLang="en-US" sz="2800">
                <a:latin typeface="宋体" panose="02010600030101010101" pitchFamily="2" charset="-122"/>
                <a:ea typeface="宋体" panose="02010600030101010101" pitchFamily="2" charset="-122"/>
                <a:cs typeface="宋体" panose="02010600030101010101" pitchFamily="2" charset="-122"/>
              </a:rPr>
              <a:t>它的传播对中国近代电影艺术也有着不可忽视的启示作用。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25730" y="663575"/>
            <a:ext cx="11904345" cy="553085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发展都是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过程</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搭配不当</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另外，该句中</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碰撞、融合、交流</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的顺序有误，</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应是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碰撞、交流、融合</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景点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不能由前一分句充当主语，</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应该另补一个主语。</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都靠的是利用电磁力来实现的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句式杂糅，</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可改为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都是靠电磁力来实现的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或</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都是利用电磁力来实现的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和</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字连接的前后项有包含关系，</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不合逻辑。</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5.</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搭配不当，</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不能说</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倾倒</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了</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人们</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30000"/>
              </a:lnSpc>
              <a:spcBef>
                <a:spcPts val="0"/>
              </a:spcBef>
              <a:spcAft>
                <a:spcPts val="0"/>
              </a:spcAft>
            </a:pP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4</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684145" y="3068320"/>
            <a:ext cx="66471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看</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关联词</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536700" y="685800"/>
            <a:ext cx="4166870"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四、看关联词</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153535" y="88646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006475" y="2383155"/>
            <a:ext cx="10179050" cy="28797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不同的关联词所运用的语义场是不同的，因此在遇到一个句子含有关联词时，首先要注意运用的关联词</a:t>
            </a:r>
            <a:r>
              <a:rPr lang="zh-CN" altLang="en-US" sz="2800" b="1" u="sng">
                <a:latin typeface="宋体" panose="02010600030101010101" pitchFamily="2" charset="-122"/>
                <a:ea typeface="宋体" panose="02010600030101010101" pitchFamily="2" charset="-122"/>
                <a:cs typeface="宋体" panose="02010600030101010101" pitchFamily="2" charset="-122"/>
              </a:rPr>
              <a:t>是否符合语境要求</a:t>
            </a:r>
            <a:r>
              <a:rPr lang="zh-CN" altLang="en-US" sz="2800">
                <a:latin typeface="宋体" panose="02010600030101010101" pitchFamily="2" charset="-122"/>
                <a:ea typeface="宋体" panose="02010600030101010101" pitchFamily="2" charset="-122"/>
                <a:cs typeface="宋体" panose="02010600030101010101" pitchFamily="2" charset="-122"/>
              </a:rPr>
              <a:t>；其次，要注意关联词</a:t>
            </a:r>
            <a:r>
              <a:rPr lang="zh-CN" altLang="en-US" sz="2800" b="1" u="sng">
                <a:latin typeface="宋体" panose="02010600030101010101" pitchFamily="2" charset="-122"/>
                <a:ea typeface="宋体" panose="02010600030101010101" pitchFamily="2" charset="-122"/>
                <a:cs typeface="宋体" panose="02010600030101010101" pitchFamily="2" charset="-122"/>
              </a:rPr>
              <a:t>是否正确搭配或残缺不全</a:t>
            </a:r>
            <a:r>
              <a:rPr lang="zh-CN" altLang="en-US" sz="2800">
                <a:latin typeface="宋体" panose="02010600030101010101" pitchFamily="2" charset="-122"/>
                <a:ea typeface="宋体" panose="02010600030101010101" pitchFamily="2" charset="-122"/>
                <a:cs typeface="宋体" panose="02010600030101010101" pitchFamily="2" charset="-122"/>
              </a:rPr>
              <a:t>；最后，特别要注意</a:t>
            </a:r>
            <a:r>
              <a:rPr lang="zh-CN" altLang="en-US" sz="2800" b="1" u="sng">
                <a:latin typeface="宋体" panose="02010600030101010101" pitchFamily="2" charset="-122"/>
                <a:ea typeface="宋体" panose="02010600030101010101" pitchFamily="2" charset="-122"/>
                <a:cs typeface="宋体" panose="02010600030101010101" pitchFamily="2" charset="-122"/>
              </a:rPr>
              <a:t>关联词与主语的位置是否得当</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03555" y="235585"/>
            <a:ext cx="11185525" cy="6511290"/>
          </a:xfrm>
          <a:prstGeom prst="rect">
            <a:avLst/>
          </a:prstGeom>
          <a:noFill/>
        </p:spPr>
        <p:txBody>
          <a:bodyPr wrap="square" rtlCol="0">
            <a:noAutofit/>
          </a:bodyPr>
          <a:p>
            <a:pPr algn="just">
              <a:lnSpc>
                <a:spcPct val="15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【例题】修改以下病句</a:t>
            </a:r>
            <a:r>
              <a:rPr lang="zh-CN" sz="28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我们一定能在奥运之际展现出古老文明大国的风范，那时我们的城市不仅会变得更加美丽，</a:t>
            </a:r>
            <a:r>
              <a:rPr lang="zh-CN" altLang="en-US" sz="2800">
                <a:latin typeface="宋体" panose="02010600030101010101" pitchFamily="2" charset="-122"/>
                <a:ea typeface="宋体" panose="02010600030101010101" pitchFamily="2" charset="-122"/>
                <a:cs typeface="宋体" panose="02010600030101010101" pitchFamily="2" charset="-122"/>
              </a:rPr>
              <a:t>每一个人也会更讲文明。</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诚信教育已成为我国公民道德建设的重要内容，因为不仅诚信关系到国家的整体形象，</a:t>
            </a:r>
            <a:r>
              <a:rPr lang="zh-CN" altLang="en-US" sz="2800">
                <a:latin typeface="宋体" panose="02010600030101010101" pitchFamily="2" charset="-122"/>
                <a:ea typeface="宋体" panose="02010600030101010101" pitchFamily="2" charset="-122"/>
                <a:cs typeface="宋体" panose="02010600030101010101" pitchFamily="2" charset="-122"/>
              </a:rPr>
              <a:t>而且体现了公民的基本道德素质。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无论干部和群众，毫无例外，</a:t>
            </a:r>
            <a:r>
              <a:rPr lang="zh-CN" altLang="en-US" sz="2800">
                <a:latin typeface="宋体" panose="02010600030101010101" pitchFamily="2" charset="-122"/>
                <a:ea typeface="宋体" panose="02010600030101010101" pitchFamily="2" charset="-122"/>
                <a:cs typeface="宋体" panose="02010600030101010101" pitchFamily="2" charset="-122"/>
              </a:rPr>
              <a:t>都必须遵守社会主义法制。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不管气候条件极端不利，登山队员仍然克服了困难，</a:t>
            </a:r>
            <a:r>
              <a:rPr lang="zh-CN" altLang="en-US" sz="2800">
                <a:latin typeface="宋体" panose="02010600030101010101" pitchFamily="2" charset="-122"/>
                <a:ea typeface="宋体" panose="02010600030101010101" pitchFamily="2" charset="-122"/>
                <a:cs typeface="宋体" panose="02010600030101010101" pitchFamily="2" charset="-122"/>
              </a:rPr>
              <a:t>胜利攀登了顶峰。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87325" y="753110"/>
            <a:ext cx="11816715" cy="553085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关联词与主语的位置不当</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当关联词所在的两个分句的主语不一致时，关联词应放在主语前，</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所以</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不仅</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应移到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我们的城市</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前。</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该句与上句刚好相反</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当关联词所在的两个分句的主语一致时，主语在前，关联词在后，因此要将</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诚信</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移到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不仅</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前。另外，</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该句关联词后所跟的内容应该调换位置。</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句中的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无论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要与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还是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搭配。</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两个分句间是转折关系，不是条件关系，</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将</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不管</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改为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尽管</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5</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695575" y="3123565"/>
            <a:ext cx="66471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看</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数量词</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90345" y="540385"/>
            <a:ext cx="3645535"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五、看数量词</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124325"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065530" y="1989455"/>
            <a:ext cx="10061575" cy="399478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只要掌握正确的方法，</a:t>
            </a:r>
            <a:r>
              <a:rPr lang="zh-CN" altLang="en-US" sz="2800">
                <a:latin typeface="宋体" panose="02010600030101010101" pitchFamily="2" charset="-122"/>
                <a:ea typeface="宋体" panose="02010600030101010101" pitchFamily="2" charset="-122"/>
                <a:cs typeface="宋体" panose="02010600030101010101" pitchFamily="2" charset="-122"/>
              </a:rPr>
              <a:t>一般一眼就能分辨出数量词使用的正误。</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错误地使用数量词，主要表现为以下几个方面：一是</a:t>
            </a:r>
            <a:r>
              <a:rPr lang="zh-CN" altLang="en-US" sz="2800" b="1" u="sng">
                <a:latin typeface="宋体" panose="02010600030101010101" pitchFamily="2" charset="-122"/>
                <a:ea typeface="宋体" panose="02010600030101010101" pitchFamily="2" charset="-122"/>
                <a:cs typeface="宋体" panose="02010600030101010101" pitchFamily="2" charset="-122"/>
              </a:rPr>
              <a:t>约数与语气副词合用所导致的语意重复或矛盾</a:t>
            </a:r>
            <a:r>
              <a:rPr lang="zh-CN" altLang="en-US" sz="2800">
                <a:latin typeface="宋体" panose="02010600030101010101" pitchFamily="2" charset="-122"/>
                <a:ea typeface="宋体" panose="02010600030101010101" pitchFamily="2" charset="-122"/>
                <a:cs typeface="宋体" panose="02010600030101010101" pitchFamily="2" charset="-122"/>
              </a:rPr>
              <a:t>，二是用</a:t>
            </a:r>
            <a:r>
              <a:rPr lang="zh-CN" altLang="en-US" sz="2800" b="1" u="sng">
                <a:latin typeface="宋体" panose="02010600030101010101" pitchFamily="2" charset="-122"/>
                <a:ea typeface="宋体" panose="02010600030101010101" pitchFamily="2" charset="-122"/>
                <a:cs typeface="宋体" panose="02010600030101010101" pitchFamily="2" charset="-122"/>
              </a:rPr>
              <a:t>倍数来表示降低或减少</a:t>
            </a:r>
            <a:r>
              <a:rPr lang="zh-CN" altLang="en-US" sz="2800">
                <a:latin typeface="宋体" panose="02010600030101010101" pitchFamily="2" charset="-122"/>
                <a:ea typeface="宋体" panose="02010600030101010101" pitchFamily="2" charset="-122"/>
                <a:cs typeface="宋体" panose="02010600030101010101" pitchFamily="2" charset="-122"/>
              </a:rPr>
              <a:t>，三是</a:t>
            </a:r>
            <a:r>
              <a:rPr lang="zh-CN" altLang="en-US" sz="2800" b="1" u="sng">
                <a:latin typeface="宋体" panose="02010600030101010101" pitchFamily="2" charset="-122"/>
                <a:ea typeface="宋体" panose="02010600030101010101" pitchFamily="2" charset="-122"/>
                <a:cs typeface="宋体" panose="02010600030101010101" pitchFamily="2" charset="-122"/>
              </a:rPr>
              <a:t>数量词与中心语搭配不当</a:t>
            </a:r>
            <a:r>
              <a:rPr lang="zh-CN" altLang="en-US" sz="2800">
                <a:latin typeface="宋体" panose="02010600030101010101" pitchFamily="2" charset="-122"/>
                <a:ea typeface="宋体" panose="02010600030101010101" pitchFamily="2" charset="-122"/>
                <a:cs typeface="宋体" panose="02010600030101010101" pitchFamily="2" charset="-122"/>
              </a:rPr>
              <a:t>，四是</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数量词</a:t>
            </a:r>
            <a:r>
              <a:rPr lang="en-US" altLang="zh-CN" sz="2800" b="1" u="sng">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名词</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名词</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这一结构产生歧义</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15645" y="387350"/>
            <a:ext cx="10803255" cy="579818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【例题】修改以下病句</a:t>
            </a:r>
            <a:r>
              <a:rPr lang="zh-CN" sz="2800" b="1">
                <a:latin typeface="宋体" panose="02010600030101010101" pitchFamily="2" charset="-122"/>
                <a:ea typeface="宋体" panose="02010600030101010101" pitchFamily="2" charset="-122"/>
                <a:cs typeface="宋体" panose="02010600030101010101" pitchFamily="2" charset="-122"/>
                <a:sym typeface="+mn-ea"/>
              </a:rPr>
              <a:t>。</a:t>
            </a:r>
            <a:endParaRPr lang="zh-CN"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今年</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月</a:t>
            </a:r>
            <a:r>
              <a:rPr lang="en-US" altLang="zh-CN" sz="2800">
                <a:latin typeface="宋体" panose="02010600030101010101" pitchFamily="2" charset="-122"/>
                <a:ea typeface="宋体" panose="02010600030101010101" pitchFamily="2" charset="-122"/>
                <a:cs typeface="宋体" panose="02010600030101010101" pitchFamily="2" charset="-122"/>
              </a:rPr>
              <a:t>23</a:t>
            </a:r>
            <a:r>
              <a:rPr lang="zh-CN" altLang="en-US" sz="2800">
                <a:latin typeface="宋体" panose="02010600030101010101" pitchFamily="2" charset="-122"/>
                <a:ea typeface="宋体" panose="02010600030101010101" pitchFamily="2" charset="-122"/>
                <a:cs typeface="宋体" panose="02010600030101010101" pitchFamily="2" charset="-122"/>
              </a:rPr>
              <a:t>日，全国几十个报社的编辑记者来到国家图书馆，参观展览，聆听讲座，</a:t>
            </a:r>
            <a:r>
              <a:rPr lang="zh-CN" altLang="en-US" sz="2800">
                <a:latin typeface="宋体" panose="02010600030101010101" pitchFamily="2" charset="-122"/>
                <a:ea typeface="宋体" panose="02010600030101010101" pitchFamily="2" charset="-122"/>
                <a:cs typeface="宋体" panose="02010600030101010101" pitchFamily="2" charset="-122"/>
              </a:rPr>
              <a:t>度过了一个很有意义的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世界读书日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第二航站楼交付使用后，设备可达到国际领先水平，旅客过安检通道的时间，将从目前的</a:t>
            </a:r>
            <a:r>
              <a:rPr lang="en-US" altLang="zh-CN" sz="2800">
                <a:latin typeface="宋体" panose="02010600030101010101" pitchFamily="2" charset="-122"/>
                <a:ea typeface="宋体" panose="02010600030101010101" pitchFamily="2" charset="-122"/>
                <a:cs typeface="宋体" panose="02010600030101010101" pitchFamily="2" charset="-122"/>
              </a:rPr>
              <a:t>10</a:t>
            </a:r>
            <a:r>
              <a:rPr lang="zh-CN" altLang="en-US" sz="2800">
                <a:latin typeface="宋体" panose="02010600030101010101" pitchFamily="2" charset="-122"/>
                <a:ea typeface="宋体" panose="02010600030101010101" pitchFamily="2" charset="-122"/>
                <a:cs typeface="宋体" panose="02010600030101010101" pitchFamily="2" charset="-122"/>
              </a:rPr>
              <a:t>分钟缩短至</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分钟，</a:t>
            </a:r>
            <a:r>
              <a:rPr lang="zh-CN" altLang="en-US" sz="2800">
                <a:latin typeface="宋体" panose="02010600030101010101" pitchFamily="2" charset="-122"/>
                <a:ea typeface="宋体" panose="02010600030101010101" pitchFamily="2" charset="-122"/>
                <a:cs typeface="宋体" panose="02010600030101010101" pitchFamily="2" charset="-122"/>
              </a:rPr>
              <a:t>缩短了</a:t>
            </a:r>
            <a:r>
              <a:rPr lang="en-US" altLang="zh-CN" sz="2800">
                <a:latin typeface="宋体" panose="02010600030101010101" pitchFamily="2" charset="-122"/>
                <a:ea typeface="宋体" panose="02010600030101010101" pitchFamily="2" charset="-122"/>
                <a:cs typeface="宋体" panose="02010600030101010101" pitchFamily="2" charset="-122"/>
              </a:rPr>
              <a:t>10</a:t>
            </a:r>
            <a:r>
              <a:rPr lang="zh-CN" altLang="en-US" sz="2800">
                <a:latin typeface="宋体" panose="02010600030101010101" pitchFamily="2" charset="-122"/>
                <a:ea typeface="宋体" panose="02010600030101010101" pitchFamily="2" charset="-122"/>
                <a:cs typeface="宋体" panose="02010600030101010101" pitchFamily="2" charset="-122"/>
              </a:rPr>
              <a:t>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随着厂商陆续推出新车型，消费者又再次将目光聚焦到新能源车上，</a:t>
            </a:r>
            <a:r>
              <a:rPr lang="zh-CN" altLang="en-US" sz="2800">
                <a:latin typeface="宋体" panose="02010600030101010101" pitchFamily="2" charset="-122"/>
                <a:ea typeface="宋体" panose="02010600030101010101" pitchFamily="2" charset="-122"/>
                <a:cs typeface="宋体" panose="02010600030101010101" pitchFamily="2" charset="-122"/>
              </a:rPr>
              <a:t>不少新能源车的增长在</a:t>
            </a:r>
            <a:r>
              <a:rPr lang="en-US" altLang="zh-CN" sz="2800">
                <a:latin typeface="宋体" panose="02010600030101010101" pitchFamily="2" charset="-122"/>
                <a:ea typeface="宋体" panose="02010600030101010101" pitchFamily="2" charset="-122"/>
                <a:cs typeface="宋体" panose="02010600030101010101" pitchFamily="2" charset="-122"/>
              </a:rPr>
              <a:t>15%</a:t>
            </a:r>
            <a:r>
              <a:rPr lang="zh-CN" altLang="en-US" sz="2800">
                <a:latin typeface="宋体" panose="02010600030101010101" pitchFamily="2" charset="-122"/>
                <a:ea typeface="宋体" panose="02010600030101010101" pitchFamily="2" charset="-122"/>
                <a:cs typeface="宋体" panose="02010600030101010101" pitchFamily="2" charset="-122"/>
              </a:rPr>
              <a:t>到</a:t>
            </a:r>
            <a:r>
              <a:rPr lang="en-US" altLang="zh-CN" sz="2800">
                <a:latin typeface="宋体" panose="02010600030101010101" pitchFamily="2" charset="-122"/>
                <a:ea typeface="宋体" panose="02010600030101010101" pitchFamily="2" charset="-122"/>
                <a:cs typeface="宋体" panose="02010600030101010101" pitchFamily="2" charset="-122"/>
              </a:rPr>
              <a:t>30%</a:t>
            </a:r>
            <a:r>
              <a:rPr lang="zh-CN" altLang="en-US" sz="2800">
                <a:latin typeface="宋体" panose="02010600030101010101" pitchFamily="2" charset="-122"/>
                <a:ea typeface="宋体" panose="02010600030101010101" pitchFamily="2" charset="-122"/>
                <a:cs typeface="宋体" panose="02010600030101010101" pitchFamily="2" charset="-122"/>
              </a:rPr>
              <a:t>左右。</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69570" y="1348105"/>
            <a:ext cx="11294110" cy="404622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几十个报社的编辑记者</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有歧义，一是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几十个报社</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的编辑记者，</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一是报社的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几十个编辑记者</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缩短了</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10</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有误。</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又再次</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语意重复，应去掉</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又</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或</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再次</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“15%</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30%”</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本身就是一个区间，后面不能用概数，应去掉</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左右</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6</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695575" y="3123565"/>
            <a:ext cx="66471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看</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否定词</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542415" y="2355215"/>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第一节</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语言文字运用</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768350" y="4247515"/>
            <a:ext cx="10813415"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专题三</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病句的辨析与修改</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99235" y="574675"/>
            <a:ext cx="3779520"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六、看否定词</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109085" y="70866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064895" y="2150745"/>
            <a:ext cx="10061575" cy="270954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在病句题中，因错误运用否定词而导致句子不合逻辑的情况时有出现</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在辨别时，</a:t>
            </a:r>
            <a:r>
              <a:rPr lang="zh-CN" altLang="en-US" sz="2800" b="1" u="sng">
                <a:latin typeface="宋体" panose="02010600030101010101" pitchFamily="2" charset="-122"/>
                <a:ea typeface="宋体" panose="02010600030101010101" pitchFamily="2" charset="-122"/>
                <a:cs typeface="宋体" panose="02010600030101010101" pitchFamily="2" charset="-122"/>
              </a:rPr>
              <a:t>尤其不能忽视像</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防止、否认、杜绝、禁止、避免</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等含有否定义的词语，</a:t>
            </a:r>
            <a:r>
              <a:rPr lang="zh-CN" altLang="en-US" sz="2800">
                <a:latin typeface="宋体" panose="02010600030101010101" pitchFamily="2" charset="-122"/>
                <a:ea typeface="宋体" panose="02010600030101010101" pitchFamily="2" charset="-122"/>
                <a:cs typeface="宋体" panose="02010600030101010101" pitchFamily="2" charset="-122"/>
              </a:rPr>
              <a:t>当它们与否定词连用时，务必要审查该句语意是否符合逻辑。</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15645" y="1054100"/>
            <a:ext cx="10803255" cy="475043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【例题】修改以下病句</a:t>
            </a:r>
            <a:r>
              <a:rPr lang="zh-CN" sz="2800" b="1">
                <a:latin typeface="宋体" panose="02010600030101010101" pitchFamily="2" charset="-122"/>
                <a:ea typeface="宋体" panose="02010600030101010101" pitchFamily="2" charset="-122"/>
                <a:cs typeface="宋体" panose="02010600030101010101" pitchFamily="2" charset="-122"/>
                <a:sym typeface="+mn-ea"/>
              </a:rPr>
              <a:t>。</a:t>
            </a:r>
            <a:endParaRPr lang="zh-CN"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一名韩国官员透露，有关成员国已达成一致意见，同意建立该项基金，</a:t>
            </a:r>
            <a:r>
              <a:rPr lang="zh-CN" altLang="en-US" sz="2800">
                <a:latin typeface="宋体" panose="02010600030101010101" pitchFamily="2" charset="-122"/>
                <a:ea typeface="宋体" panose="02010600030101010101" pitchFamily="2" charset="-122"/>
                <a:cs typeface="宋体" panose="02010600030101010101" pitchFamily="2" charset="-122"/>
              </a:rPr>
              <a:t>以防止</a:t>
            </a:r>
            <a:r>
              <a:rPr lang="en-US" altLang="zh-CN" sz="2800">
                <a:latin typeface="宋体" panose="02010600030101010101" pitchFamily="2" charset="-122"/>
                <a:ea typeface="宋体" panose="02010600030101010101" pitchFamily="2" charset="-122"/>
                <a:cs typeface="宋体" panose="02010600030101010101" pitchFamily="2" charset="-122"/>
              </a:rPr>
              <a:t>1997</a:t>
            </a:r>
            <a:r>
              <a:rPr lang="zh-CN" altLang="en-US" sz="2800">
                <a:latin typeface="宋体" panose="02010600030101010101" pitchFamily="2" charset="-122"/>
                <a:ea typeface="宋体" panose="02010600030101010101" pitchFamily="2" charset="-122"/>
                <a:cs typeface="宋体" panose="02010600030101010101" pitchFamily="2" charset="-122"/>
              </a:rPr>
              <a:t>年那样的金融危机不要再发生。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奥运圣火登顶珠峰的瞬间，无论是参与登顶的勇士，还是全世界观看这一壮举的人们，</a:t>
            </a:r>
            <a:r>
              <a:rPr lang="zh-CN" altLang="en-US" sz="2800">
                <a:latin typeface="宋体" panose="02010600030101010101" pitchFamily="2" charset="-122"/>
                <a:ea typeface="宋体" panose="02010600030101010101" pitchFamily="2" charset="-122"/>
                <a:cs typeface="宋体" panose="02010600030101010101" pitchFamily="2" charset="-122"/>
              </a:rPr>
              <a:t>无不毫无例外地感受到了心灵的震撼。</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48945" y="2001520"/>
            <a:ext cx="11294110" cy="285559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防止</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不要</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不合逻辑，</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删去</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不要</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无不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双重否定，表肯定；</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毫无例外</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也表肯定，与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无不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语意重复，</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删去一个。</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语文课件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696210" y="3068320"/>
            <a:ext cx="66471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看动词</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87475" y="525145"/>
            <a:ext cx="3386455"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一、看动词</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521710" y="67373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36930" y="1892300"/>
            <a:ext cx="10518140" cy="338709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在一个句子里，动词是灵魂，它既承接前面表示主语怎么样，又要支配后面的宾语来表示具体的句意，因而极易成为命题者设置误点的首选对象</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审读句中的动词，不仅要看全句的谓语动词，还要关注分句或小成分里的动词</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一般情况下，在动词上设置误点主要有动宾搭配不当和缺少宾语中心语等。</a:t>
            </a:r>
            <a:endParaRPr lang="zh-CN" altLang="en-US" sz="2800" b="1" u="sng">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65810" y="264160"/>
            <a:ext cx="10660380" cy="636460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【例题】修改以下病句</a:t>
            </a:r>
            <a:r>
              <a:rPr lang="zh-CN" sz="2800" b="1">
                <a:latin typeface="宋体" panose="02010600030101010101" pitchFamily="2" charset="-122"/>
                <a:ea typeface="宋体" panose="02010600030101010101" pitchFamily="2" charset="-122"/>
                <a:cs typeface="宋体" panose="02010600030101010101" pitchFamily="2" charset="-122"/>
                <a:sym typeface="+mn-ea"/>
              </a:rPr>
              <a:t>。</a:t>
            </a:r>
            <a:endParaRPr lang="zh-CN"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金乌炭雕工艺精湛，采用纯天然颜料着色，具有高雅、时尚、个性的艺术享受，还能吸附有毒有害气体，</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是一种环保艺术品。</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馨园社区居委会在展示的普法板报中，用通俗易懂的语言剖析了生动典型的案例现实，</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让读者在轻松的阅读中领略到法律精神的独特魅力。</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以</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和谐之旅</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命名的北京奥运火炬全球传递活动，激发了我国各族人民的爱国热情，</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也吸引了世界各国人民的高度关注。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78485" y="327025"/>
            <a:ext cx="11035030" cy="6149340"/>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奥运火炬登顶珠峰，必须克服低温、低压、大风等不利的特殊气候条件。</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5.</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根据意大利法律规定，贝卢斯科尼在总理任期内不能担任俱乐部主席，否则他就有可能做有违公众利益的行为。</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6.</a:t>
            </a:r>
            <a:r>
              <a:rPr lang="zh-CN" altLang="en-US" sz="2800">
                <a:latin typeface="宋体" panose="02010600030101010101" pitchFamily="2" charset="-122"/>
                <a:ea typeface="宋体" panose="02010600030101010101" pitchFamily="2" charset="-122"/>
                <a:cs typeface="宋体" panose="02010600030101010101" pitchFamily="2" charset="-122"/>
              </a:rPr>
              <a:t>王羽除了班里和学生会的工作外，还承担了校广播站《音乐不断》《英语角》栏目主持，居然没有影响学习成绩，</a:t>
            </a:r>
            <a:r>
              <a:rPr lang="zh-CN" altLang="en-US" sz="2800">
                <a:latin typeface="宋体" panose="02010600030101010101" pitchFamily="2" charset="-122"/>
                <a:ea typeface="宋体" panose="02010600030101010101" pitchFamily="2" charset="-122"/>
                <a:cs typeface="宋体" panose="02010600030101010101" pitchFamily="2" charset="-122"/>
              </a:rPr>
              <a:t>真让人佩服。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7.</a:t>
            </a:r>
            <a:r>
              <a:rPr lang="zh-CN" altLang="en-US" sz="2800">
                <a:latin typeface="宋体" panose="02010600030101010101" pitchFamily="2" charset="-122"/>
                <a:ea typeface="宋体" panose="02010600030101010101" pitchFamily="2" charset="-122"/>
                <a:cs typeface="宋体" panose="02010600030101010101" pitchFamily="2" charset="-122"/>
              </a:rPr>
              <a:t>这篇文章集中分析了形势，辩证地回答了在大开放、大交往、大融合的世界里，</a:t>
            </a:r>
            <a:r>
              <a:rPr lang="zh-CN" altLang="en-US" sz="2800">
                <a:latin typeface="宋体" panose="02010600030101010101" pitchFamily="2" charset="-122"/>
                <a:ea typeface="宋体" panose="02010600030101010101" pitchFamily="2" charset="-122"/>
                <a:cs typeface="宋体" panose="02010600030101010101" pitchFamily="2" charset="-122"/>
              </a:rPr>
              <a:t>我们迫切需要用一种全新的观念来协调各种关系。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67360" y="422275"/>
            <a:ext cx="11256645" cy="625792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8.</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推行有偿使用塑料袋，主要是通过经济手段培养人们尽量减少使用塑料袋，这无疑会对减少白色污染、净化环境产生积极作用。</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9.</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这幅图片再现了身穿节日盛装的姑娘们围绕在熊熊篝火旁一起歌舞狂欢，</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汗水浸湿了她们的衣衫。</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10.</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我们平时所用的调味品醋，含有氨基酸、钙、磷、铁和维生素</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B</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等成分，</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被皮肤吸收后可以改善面部皮肤营养缺乏。</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11.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他潜心研究，反复试验，</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终于成功开发了具有预防及治疗胃肠病的药粥系列产品。</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67995" y="1294130"/>
            <a:ext cx="11256645" cy="404558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具有</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艺术享受</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搭配不当，改为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具有</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艺术特色</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剖析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案例现实</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搭配不当，应删去</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现实</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吸引</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关注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搭配不当，可改为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引起</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关注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克服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条件</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搭配不当，可改为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克服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困难</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5.“</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做</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行为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搭配不当，可改为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做</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的事</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4072</Words>
  <Application>WPS 演示</Application>
  <PresentationFormat>宽屏</PresentationFormat>
  <Paragraphs>198</Paragraphs>
  <Slides>34</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34</vt:i4>
      </vt:variant>
    </vt:vector>
  </HeadingPairs>
  <TitlesOfParts>
    <vt:vector size="44" baseType="lpstr">
      <vt:lpstr>Arial</vt:lpstr>
      <vt:lpstr>宋体</vt:lpstr>
      <vt:lpstr>Wingdings</vt:lpstr>
      <vt:lpstr>Wingdings</vt:lpstr>
      <vt:lpstr>微软雅黑</vt:lpstr>
      <vt:lpstr>方正粗黑宋简体</vt:lpstr>
      <vt:lpstr>黑体</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Freshhh®</cp:lastModifiedBy>
  <cp:revision>160</cp:revision>
  <dcterms:created xsi:type="dcterms:W3CDTF">2019-06-19T02:08:00Z</dcterms:created>
  <dcterms:modified xsi:type="dcterms:W3CDTF">2025-09-04T07:32:39Z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ICV">
    <vt:lpwstr>E6BED53555E94EE99981666F7A1CF0A6_11</vt:lpwstr>
  </property>
</Properties>
</file>