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7" r:id="rId3"/>
    <p:sldId id="298" r:id="rId5"/>
    <p:sldId id="257" r:id="rId6"/>
    <p:sldId id="258" r:id="rId7"/>
    <p:sldId id="259" r:id="rId8"/>
    <p:sldId id="260" r:id="rId9"/>
    <p:sldId id="261" r:id="rId10"/>
    <p:sldId id="262" r:id="rId11"/>
    <p:sldId id="263" r:id="rId12"/>
    <p:sldId id="264" r:id="rId13"/>
    <p:sldId id="265" r:id="rId14"/>
    <p:sldId id="266" r:id="rId15"/>
    <p:sldId id="279" r:id="rId16"/>
    <p:sldId id="267" r:id="rId17"/>
    <p:sldId id="268" r:id="rId18"/>
    <p:sldId id="269" r:id="rId19"/>
    <p:sldId id="270" r:id="rId20"/>
    <p:sldId id="271" r:id="rId21"/>
    <p:sldId id="272" r:id="rId22"/>
    <p:sldId id="273" r:id="rId23"/>
    <p:sldId id="275" r:id="rId24"/>
    <p:sldId id="280" r:id="rId25"/>
    <p:sldId id="276" r:id="rId26"/>
    <p:sldId id="277" r:id="rId27"/>
    <p:sldId id="278" r:id="rId28"/>
    <p:sldId id="281" r:id="rId29"/>
    <p:sldId id="282" r:id="rId30"/>
    <p:sldId id="284" r:id="rId31"/>
    <p:sldId id="285" r:id="rId32"/>
    <p:sldId id="283" r:id="rId33"/>
    <p:sldId id="286" r:id="rId34"/>
    <p:sldId id="287" r:id="rId35"/>
    <p:sldId id="288" r:id="rId36"/>
    <p:sldId id="289" r:id="rId37"/>
    <p:sldId id="290" r:id="rId38"/>
    <p:sldId id="291" r:id="rId39"/>
    <p:sldId id="292" r:id="rId40"/>
    <p:sldId id="293" r:id="rId41"/>
    <p:sldId id="294" r:id="rId42"/>
    <p:sldId id="295" r:id="rId43"/>
    <p:sldId id="296"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78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语文</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13105" y="753110"/>
            <a:ext cx="10765790" cy="5384800"/>
          </a:xfrm>
          <a:prstGeom prst="rect">
            <a:avLst/>
          </a:prstGeom>
          <a:noFill/>
        </p:spPr>
        <p:txBody>
          <a:bodyPr wrap="square" rtlCol="0">
            <a:noAutofit/>
          </a:bodyPr>
          <a:p>
            <a:pPr algn="just">
              <a:lnSpc>
                <a:spcPct val="15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【例题】给下面这则新闻拟写一个标题</a:t>
            </a:r>
            <a:r>
              <a:rPr 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要求不超过</a:t>
            </a:r>
            <a:r>
              <a:rPr lang="en-US" altLang="zh-CN" sz="2800" b="1">
                <a:latin typeface="宋体" panose="02010600030101010101" pitchFamily="2" charset="-122"/>
                <a:ea typeface="宋体" panose="02010600030101010101" pitchFamily="2" charset="-122"/>
                <a:cs typeface="宋体" panose="02010600030101010101" pitchFamily="2" charset="-122"/>
              </a:rPr>
              <a:t>12</a:t>
            </a:r>
            <a:r>
              <a:rPr lang="zh-CN" altLang="en-US" sz="2800" b="1">
                <a:latin typeface="宋体" panose="02010600030101010101" pitchFamily="2" charset="-122"/>
                <a:ea typeface="宋体" panose="02010600030101010101" pitchFamily="2" charset="-122"/>
                <a:cs typeface="宋体" panose="02010600030101010101" pitchFamily="2" charset="-122"/>
              </a:rPr>
              <a:t>个字。</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卫生部</a:t>
            </a:r>
            <a:r>
              <a:rPr lang="en-US" altLang="zh-CN" sz="2800">
                <a:latin typeface="宋体" panose="02010600030101010101" pitchFamily="2" charset="-122"/>
                <a:ea typeface="宋体" panose="02010600030101010101" pitchFamily="2" charset="-122"/>
                <a:cs typeface="宋体" panose="02010600030101010101" pitchFamily="2" charset="-122"/>
              </a:rPr>
              <a:t>2007</a:t>
            </a:r>
            <a:r>
              <a:rPr lang="zh-CN" altLang="en-US" sz="2800">
                <a:latin typeface="宋体" panose="02010600030101010101" pitchFamily="2" charset="-122"/>
                <a:ea typeface="宋体" panose="02010600030101010101" pitchFamily="2" charset="-122"/>
                <a:cs typeface="宋体" panose="02010600030101010101" pitchFamily="2" charset="-122"/>
              </a:rPr>
              <a:t>年</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月</a:t>
            </a:r>
            <a:r>
              <a:rPr lang="en-US" altLang="zh-CN" sz="2800">
                <a:latin typeface="宋体" panose="02010600030101010101" pitchFamily="2" charset="-122"/>
                <a:ea typeface="宋体" panose="02010600030101010101" pitchFamily="2" charset="-122"/>
                <a:cs typeface="宋体" panose="02010600030101010101" pitchFamily="2" charset="-122"/>
              </a:rPr>
              <a:t>30</a:t>
            </a:r>
            <a:r>
              <a:rPr lang="zh-CN" altLang="en-US" sz="2800">
                <a:latin typeface="宋体" panose="02010600030101010101" pitchFamily="2" charset="-122"/>
                <a:ea typeface="宋体" panose="02010600030101010101" pitchFamily="2" charset="-122"/>
                <a:cs typeface="宋体" panose="02010600030101010101" pitchFamily="2" charset="-122"/>
              </a:rPr>
              <a:t>日发出公告，决定撤销全国牙病防治指导组，</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同时将在疾病预防控制局成立口腔卫生处，</a:t>
            </a:r>
            <a:r>
              <a:rPr lang="zh-CN" altLang="en-US" sz="2800">
                <a:latin typeface="宋体" panose="02010600030101010101" pitchFamily="2" charset="-122"/>
                <a:ea typeface="宋体" panose="02010600030101010101" pitchFamily="2" charset="-122"/>
                <a:cs typeface="宋体" panose="02010600030101010101" pitchFamily="2" charset="-122"/>
              </a:rPr>
              <a:t>负责全国牙病防治管理工作。</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据介绍，全国牙防组是</a:t>
            </a:r>
            <a:r>
              <a:rPr lang="en-US" altLang="zh-CN" sz="2800">
                <a:latin typeface="宋体" panose="02010600030101010101" pitchFamily="2" charset="-122"/>
                <a:ea typeface="宋体" panose="02010600030101010101" pitchFamily="2" charset="-122"/>
                <a:cs typeface="宋体" panose="02010600030101010101" pitchFamily="2" charset="-122"/>
              </a:rPr>
              <a:t>1988</a:t>
            </a:r>
            <a:r>
              <a:rPr lang="zh-CN" altLang="en-US" sz="2800">
                <a:latin typeface="宋体" panose="02010600030101010101" pitchFamily="2" charset="-122"/>
                <a:ea typeface="宋体" panose="02010600030101010101" pitchFamily="2" charset="-122"/>
                <a:cs typeface="宋体" panose="02010600030101010101" pitchFamily="2" charset="-122"/>
              </a:rPr>
              <a:t>年经卫生部批准成立的牙病防治组织</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牙防组自成立以来，在改善大众口腔健康状况、提高群众自我</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口腔保健水平、监测口腔疾病发展等方面都发挥了积极作用</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94030" y="1329690"/>
            <a:ext cx="11203940" cy="419798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rPr>
              <a:t>公告指出，随着近年来政府公共服务职能的不断强化和行业民间组织的快速发展，牙防组已难以适应卫生事业发展的要求</a:t>
            </a:r>
            <a:r>
              <a:rPr lang="zh-CN" sz="2800">
                <a:latin typeface="宋体" panose="02010600030101010101" pitchFamily="2" charset="-122"/>
                <a:ea typeface="宋体" panose="02010600030101010101" pitchFamily="2" charset="-122"/>
                <a:cs typeface="宋体" panose="02010600030101010101" pitchFamily="2" charset="-122"/>
              </a:rPr>
              <a:t>，卫</a:t>
            </a:r>
            <a:r>
              <a:rPr lang="zh-CN" altLang="en-US" sz="2800">
                <a:latin typeface="宋体" panose="02010600030101010101" pitchFamily="2" charset="-122"/>
                <a:ea typeface="宋体" panose="02010600030101010101" pitchFamily="2" charset="-122"/>
                <a:cs typeface="宋体" panose="02010600030101010101" pitchFamily="2" charset="-122"/>
              </a:rPr>
              <a:t>生部决定予以撤销</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牙防组撤销后，原承担的工作由卫生部统一安排，群众性牙病预防保健技术工作和有关事务性管理工作，</a:t>
            </a:r>
            <a:r>
              <a:rPr lang="zh-CN" altLang="en-US" sz="2800">
                <a:latin typeface="宋体" panose="02010600030101010101" pitchFamily="2" charset="-122"/>
                <a:ea typeface="宋体" panose="02010600030101010101" pitchFamily="2" charset="-122"/>
                <a:cs typeface="宋体" panose="02010600030101010101" pitchFamily="2" charset="-122"/>
              </a:rPr>
              <a:t>将以委托形式交专</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业社团或机构承担。</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（摘编自</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中华人民共和国中央人民政府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网站）</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94030" y="1686560"/>
            <a:ext cx="11203940" cy="348488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【答案示例】</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卫生部撤销全国牙防组</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或</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全国牙防组被卫生部撤销</a:t>
            </a: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这则新闻所论述的一个中心就是卫生部决定撤销全国牙病防治组织，由于字数要求，可适当删减</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“4</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月</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30</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日</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同时将在疾病预防控制局成立口腔卫生处</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等内容或使用机构简称即</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牙防组</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2</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671445" y="3112770"/>
            <a:ext cx="6672580"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语段要点概括类</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82675" y="448310"/>
            <a:ext cx="4848860" cy="706755"/>
          </a:xfrm>
          <a:prstGeom prst="rect">
            <a:avLst/>
          </a:prstGeom>
          <a:noFill/>
        </p:spPr>
        <p:txBody>
          <a:bodyPr wrap="square" rtlCol="0">
            <a:spAutoFit/>
          </a:bodyPr>
          <a:lstStyle/>
          <a:p>
            <a:pPr algn="just"/>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二、语段要点概括类</a:t>
            </a:r>
            <a:endPar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224780"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69595" y="2163445"/>
            <a:ext cx="11294745" cy="146050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在限定的字数内浓缩原文段的信息；或者压缩的结果不是原文段内容概括，</a:t>
            </a:r>
            <a:r>
              <a:rPr lang="zh-CN" altLang="en-US" sz="2800">
                <a:latin typeface="宋体" panose="02010600030101010101" pitchFamily="2" charset="-122"/>
                <a:ea typeface="宋体" panose="02010600030101010101" pitchFamily="2" charset="-122"/>
                <a:cs typeface="宋体" panose="02010600030101010101" pitchFamily="2" charset="-122"/>
              </a:rPr>
              <a:t>而是原文段的叙述反映了什么，</a:t>
            </a:r>
            <a:r>
              <a:rPr lang="zh-CN" altLang="en-US" sz="2800">
                <a:latin typeface="宋体" panose="02010600030101010101" pitchFamily="2" charset="-122"/>
                <a:ea typeface="宋体" panose="02010600030101010101" pitchFamily="2" charset="-122"/>
                <a:cs typeface="宋体" panose="02010600030101010101" pitchFamily="2" charset="-122"/>
              </a:rPr>
              <a:t>说明了什么。</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276350" y="1490980"/>
            <a:ext cx="2704465"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记叙类语段</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276350" y="3918585"/>
            <a:ext cx="270446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议论类语段</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69595" y="4512310"/>
            <a:ext cx="11412220" cy="196405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提取归纳论点式</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从原文段材料中提炼出来的论点就是压缩的结果。</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概括浓缩式</a:t>
            </a:r>
            <a:r>
              <a:rPr lang="zh-CN" altLang="en-US" sz="2800">
                <a:latin typeface="宋体" panose="02010600030101010101" pitchFamily="2" charset="-122"/>
                <a:ea typeface="宋体" panose="02010600030101010101" pitchFamily="2" charset="-122"/>
                <a:cs typeface="宋体" panose="02010600030101010101" pitchFamily="2" charset="-122"/>
              </a:rPr>
              <a:t>：对所给材料进行重新组织、概括浓缩，</a:t>
            </a:r>
            <a:r>
              <a:rPr lang="zh-CN" altLang="en-US" sz="2800">
                <a:latin typeface="宋体" panose="02010600030101010101" pitchFamily="2" charset="-122"/>
                <a:ea typeface="宋体" panose="02010600030101010101" pitchFamily="2" charset="-122"/>
                <a:cs typeface="宋体" panose="02010600030101010101" pitchFamily="2" charset="-122"/>
              </a:rPr>
              <a:t>而不是对所给材料进行观点的延伸。</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70230" y="1886585"/>
            <a:ext cx="11093450" cy="80899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根据中心句或综合所有语句</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运用恰当的语言进行浓缩概括。</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259840" y="1056005"/>
            <a:ext cx="289877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说明类语段</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259840" y="3733800"/>
            <a:ext cx="256349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4.</a:t>
            </a:r>
            <a:r>
              <a:rPr lang="zh-CN" altLang="en-US" sz="3200" b="1" dirty="0">
                <a:solidFill>
                  <a:srgbClr val="E81818"/>
                </a:solidFill>
                <a:latin typeface="黑体" panose="02010609060101010101" charset="-122"/>
                <a:ea typeface="黑体" panose="02010609060101010101" charset="-122"/>
                <a:cs typeface="黑体" panose="02010609060101010101" charset="-122"/>
              </a:rPr>
              <a:t>定向压缩</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25780" y="4455795"/>
            <a:ext cx="11067415" cy="156210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给出一个语段，</a:t>
            </a:r>
            <a:r>
              <a:rPr lang="zh-CN" altLang="en-US" sz="2800" b="1" u="sng">
                <a:latin typeface="宋体" panose="02010600030101010101" pitchFamily="2" charset="-122"/>
                <a:ea typeface="宋体" panose="02010600030101010101" pitchFamily="2" charset="-122"/>
                <a:cs typeface="宋体" panose="02010600030101010101" pitchFamily="2" charset="-122"/>
              </a:rPr>
              <a:t>题干要求从某个角度进行概括，要求明确</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定向</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内容</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把握每层中心内容加以组合归纳。</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284480" y="426085"/>
            <a:ext cx="11623040" cy="6085840"/>
          </a:xfrm>
          <a:prstGeom prst="rect">
            <a:avLst/>
          </a:prstGeom>
          <a:noFill/>
        </p:spPr>
        <p:txBody>
          <a:bodyPr wrap="square" rtlCol="0">
            <a:noAutofit/>
          </a:bodyPr>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【例题】概括下面语段的主要信息</a:t>
            </a:r>
            <a:r>
              <a:rPr 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要求不超过</a:t>
            </a:r>
            <a:r>
              <a:rPr lang="en-US" altLang="zh-CN" sz="2800" b="1">
                <a:latin typeface="宋体" panose="02010600030101010101" pitchFamily="2" charset="-122"/>
                <a:ea typeface="宋体" panose="02010600030101010101" pitchFamily="2" charset="-122"/>
                <a:cs typeface="宋体" panose="02010600030101010101" pitchFamily="2" charset="-122"/>
              </a:rPr>
              <a:t>50</a:t>
            </a:r>
            <a:r>
              <a:rPr lang="zh-CN" altLang="en-US" sz="2800" b="1">
                <a:latin typeface="宋体" panose="02010600030101010101" pitchFamily="2" charset="-122"/>
                <a:ea typeface="宋体" panose="02010600030101010101" pitchFamily="2" charset="-122"/>
                <a:cs typeface="宋体" panose="02010600030101010101" pitchFamily="2" charset="-122"/>
              </a:rPr>
              <a:t>个字（含标点符号）</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近日，一些网友发布信息，号召节约粮食</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随后，新浪网发起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光盘行动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：拒绝浪费，从我做起，晒出自己吃光的盘子，一起向舌尖上的浪费说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，争做节约达人</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该信息被转发约</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000</a:t>
            </a:r>
            <a:r>
              <a:rPr lang="zh-CN" altLang="en-US" sz="2800">
                <a:latin typeface="宋体" panose="02010600030101010101" pitchFamily="2" charset="-122"/>
                <a:ea typeface="宋体" panose="02010600030101010101" pitchFamily="2" charset="-122"/>
                <a:cs typeface="宋体" panose="02010600030101010101" pitchFamily="2" charset="-122"/>
              </a:rPr>
              <a:t>万次</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紧接着，人民网也表示支持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光盘行动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，倡议网民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拒绝浪费，珍惜粮食</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今天不剩饭，打包离开，从我做起</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。新华网</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光明网及其他各大网站也纷纷关注和转载</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很快，活动参与者在北京实地发放宣传单</a:t>
            </a:r>
            <a:r>
              <a:rPr lang="en-US" altLang="zh-CN" sz="2800">
                <a:latin typeface="宋体" panose="02010600030101010101" pitchFamily="2" charset="-122"/>
                <a:ea typeface="宋体" panose="02010600030101010101" pitchFamily="2" charset="-122"/>
                <a:cs typeface="宋体" panose="02010600030101010101" pitchFamily="2" charset="-122"/>
              </a:rPr>
              <a:t>6</a:t>
            </a:r>
            <a:r>
              <a:rPr lang="zh-CN" altLang="en-US" sz="2800">
                <a:latin typeface="宋体" panose="02010600030101010101" pitchFamily="2" charset="-122"/>
                <a:ea typeface="宋体" panose="02010600030101010101" pitchFamily="2" charset="-122"/>
                <a:cs typeface="宋体" panose="02010600030101010101" pitchFamily="2" charset="-122"/>
              </a:rPr>
              <a:t>万多份，在餐饮企业张贴海报</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000</a:t>
            </a:r>
            <a:r>
              <a:rPr lang="zh-CN" altLang="en-US" sz="2800">
                <a:latin typeface="宋体" panose="02010600030101010101" pitchFamily="2" charset="-122"/>
                <a:ea typeface="宋体" panose="02010600030101010101" pitchFamily="2" charset="-122"/>
                <a:cs typeface="宋体" panose="02010600030101010101" pitchFamily="2" charset="-122"/>
              </a:rPr>
              <a:t>余张，天津</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石家庄、呼和浩特等城市的志愿者也纷纷发放宣传资料。</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（摘编自</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人民日报》）</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94030" y="250190"/>
            <a:ext cx="11203940" cy="6358255"/>
          </a:xfrm>
          <a:prstGeom prst="rect">
            <a:avLst/>
          </a:prstGeom>
          <a:noFill/>
        </p:spPr>
        <p:txBody>
          <a:bodyPr wrap="square" rtlCol="0">
            <a:noAutofit/>
          </a:bodyPr>
          <a:p>
            <a:pPr algn="just">
              <a:lnSpc>
                <a:spcPct val="125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【答案示例】</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网络发起拒绝浪费的</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光盘行动</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，网友及媒体纷纷响应，众多志愿者进行实地宣传。</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从内容上看，本材料是对</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光盘行动</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（陈述对象）进行介绍，具有说明性的特点</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据意断层，语段可分为三层：一、二句是第一层，是说</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光盘行动</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的由来，其关键词是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网友发布</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光盘行动</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拒绝浪费</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争做节约达人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等；三至六句是第二层，介绍网络反响，其关键词是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转发</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支持</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各大网站</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关注和转载</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；最后一句是第三层，内容是各地志愿者用行动表示支持，其关键词是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活动参与者</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发放宣传单</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志愿者</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张贴海报</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等</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（陈述事实）综上，根据对材料的理解和提炼出的关键词，叙述分为三个层次的内容即：网络发起拒绝浪费的</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光盘行动</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（由来），网友及媒体纷纷响应（反响），众多志愿者进行实地宣传（行动支持</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15000"/>
              </a:lnSpc>
              <a:spcBef>
                <a:spcPts val="0"/>
              </a:spcBef>
              <a:spcAft>
                <a:spcPts val="0"/>
              </a:spcAft>
            </a:pP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26085" y="495935"/>
            <a:ext cx="11339830" cy="5865495"/>
          </a:xfrm>
          <a:prstGeom prst="rect">
            <a:avLst/>
          </a:prstGeom>
          <a:noFill/>
        </p:spPr>
        <p:txBody>
          <a:bodyPr wrap="square" rtlCol="0">
            <a:noAutofit/>
          </a:bodyPr>
          <a:p>
            <a:pPr algn="just">
              <a:lnSpc>
                <a:spcPct val="15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【例题】下面是朱光潜《诗论》中的一段文字</a:t>
            </a:r>
            <a:r>
              <a:rPr 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请用一句话概括朱光潜对陶渊明的评价。要求不超过</a:t>
            </a:r>
            <a:r>
              <a:rPr lang="en-US" altLang="zh-CN" sz="2800" b="1">
                <a:latin typeface="宋体" panose="02010600030101010101" pitchFamily="2" charset="-122"/>
                <a:ea typeface="宋体" panose="02010600030101010101" pitchFamily="2" charset="-122"/>
                <a:cs typeface="宋体" panose="02010600030101010101" pitchFamily="2" charset="-122"/>
              </a:rPr>
              <a:t>15</a:t>
            </a:r>
            <a:r>
              <a:rPr lang="zh-CN" altLang="en-US" sz="2800" b="1">
                <a:latin typeface="宋体" panose="02010600030101010101" pitchFamily="2" charset="-122"/>
                <a:ea typeface="宋体" panose="02010600030101010101" pitchFamily="2" charset="-122"/>
                <a:cs typeface="宋体" panose="02010600030101010101" pitchFamily="2" charset="-122"/>
              </a:rPr>
              <a:t>个字。</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自钟嵘推渊明为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隐逸诗人之宗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，一般人都看重渊明的隐逸一方面；自颜真卿作诗表白渊明眷恋晋室的心迹以后，一般人又看重渊明的忠贞一方面</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渊明是隐士，却不是一般人所想象的孤高自赏、不食人间烟火气，像《红楼梦》里妙玉性格的那种隐士；渊明是忠臣，却也不是他自己所景仰的荆轲、张良那种忠臣</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渊明还有极实际极平常的一方面，他处处都最近人情，</a:t>
            </a:r>
            <a:r>
              <a:rPr lang="zh-CN" altLang="en-US" sz="2800">
                <a:latin typeface="宋体" panose="02010600030101010101" pitchFamily="2" charset="-122"/>
                <a:ea typeface="宋体" panose="02010600030101010101" pitchFamily="2" charset="-122"/>
                <a:cs typeface="宋体" panose="02010600030101010101" pitchFamily="2" charset="-122"/>
              </a:rPr>
              <a:t>保持着一个平常人的家常便饭的风格。</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96595" y="1510030"/>
            <a:ext cx="10798810" cy="421005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【答案示例】</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（陶渊明是）</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最近人情的隐士与忠臣。</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可先给选段按句子编号，再逐个对句子进行提炼、归纳</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朱光潜的评价共三句话</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第一句总说陶渊明身上的隐逸与忠贞，第二句类比分析，将其具体化</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第三句则提到了他的平凡、最近人情</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将三个句子的中心意思提炼出来，就是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最近人情</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隐逸</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忠贞</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，再将其组合成一句话即可。</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285365"/>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二部分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达标训练</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26085" y="95885"/>
            <a:ext cx="11339830" cy="6645275"/>
          </a:xfrm>
          <a:prstGeom prst="rect">
            <a:avLst/>
          </a:prstGeom>
          <a:noFill/>
        </p:spPr>
        <p:txBody>
          <a:bodyPr wrap="square" rtlCol="0">
            <a:noAutofit/>
          </a:bodyPr>
          <a:p>
            <a:pPr algn="just">
              <a:lnSpc>
                <a:spcPct val="12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【例题】</a:t>
            </a:r>
            <a:r>
              <a:rPr lang="zh-CN" altLang="en-US" sz="2800" b="1">
                <a:latin typeface="宋体" panose="02010600030101010101" pitchFamily="2" charset="-122"/>
                <a:ea typeface="宋体" panose="02010600030101010101" pitchFamily="2" charset="-122"/>
                <a:cs typeface="宋体" panose="02010600030101010101" pitchFamily="2" charset="-122"/>
              </a:rPr>
              <a:t>阅读下面的文字，请分别概括出</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微博</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在信息发布、传播和获取三方面的特点。</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微博，即微型博客</a:t>
            </a:r>
            <a:r>
              <a:rPr lang="zh-CN" altLang="en-US" sz="2800">
                <a:latin typeface="Times New Roman" panose="02020603050405020304" charset="0"/>
                <a:ea typeface="宋体" panose="02010600030101010101" pitchFamily="2" charset="-122"/>
                <a:cs typeface="Times New Roman" panose="02020603050405020304" charset="0"/>
              </a:rPr>
              <a:t>（</a:t>
            </a:r>
            <a:r>
              <a:rPr lang="en-US" altLang="zh-CN" sz="2800">
                <a:latin typeface="Times New Roman" panose="02020603050405020304" charset="0"/>
                <a:ea typeface="宋体" panose="02010600030101010101" pitchFamily="2" charset="-122"/>
                <a:cs typeface="Times New Roman" panose="02020603050405020304" charset="0"/>
              </a:rPr>
              <a:t>MicroBlog</a:t>
            </a:r>
            <a:r>
              <a:rPr lang="zh-CN" altLang="en-US" sz="2800">
                <a:latin typeface="Times New Roman" panose="02020603050405020304" charset="0"/>
                <a:ea typeface="宋体" panose="02010600030101010101" pitchFamily="2" charset="-122"/>
                <a:cs typeface="Times New Roman" panose="02020603050405020304" charset="0"/>
              </a:rPr>
              <a:t>）</a:t>
            </a:r>
            <a:r>
              <a:rPr lang="zh-CN" altLang="en-US" sz="2800">
                <a:latin typeface="宋体" panose="02010600030101010101" pitchFamily="2" charset="-122"/>
                <a:ea typeface="宋体" panose="02010600030101010101" pitchFamily="2" charset="-122"/>
                <a:cs typeface="宋体" panose="02010600030101010101" pitchFamily="2" charset="-122"/>
              </a:rPr>
              <a:t>的简称，是一个基于用户关系的信息发布、传播以及获取平台</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博客适合发布长信息；微博一般有较为严格的字数限制，比如美国的</a:t>
            </a:r>
            <a:r>
              <a:rPr lang="en-US" altLang="zh-CN" sz="2800">
                <a:latin typeface="Times New Roman" panose="02020603050405020304" charset="0"/>
                <a:ea typeface="宋体" panose="02010600030101010101" pitchFamily="2" charset="-122"/>
                <a:cs typeface="Times New Roman" panose="02020603050405020304" charset="0"/>
              </a:rPr>
              <a:t>Twitter</a:t>
            </a:r>
            <a:r>
              <a:rPr lang="zh-CN" altLang="en-US" sz="2800">
                <a:latin typeface="宋体" panose="02010600030101010101" pitchFamily="2" charset="-122"/>
                <a:ea typeface="宋体" panose="02010600030101010101" pitchFamily="2" charset="-122"/>
                <a:cs typeface="宋体" panose="02010600030101010101" pitchFamily="2" charset="-122"/>
              </a:rPr>
              <a:t>限制为</a:t>
            </a:r>
            <a:r>
              <a:rPr lang="en-US" altLang="zh-CN" sz="2800">
                <a:latin typeface="宋体" panose="02010600030101010101" pitchFamily="2" charset="-122"/>
                <a:ea typeface="宋体" panose="02010600030101010101" pitchFamily="2" charset="-122"/>
                <a:cs typeface="宋体" panose="02010600030101010101" pitchFamily="2" charset="-122"/>
              </a:rPr>
              <a:t>140</a:t>
            </a:r>
            <a:r>
              <a:rPr lang="zh-CN" altLang="en-US" sz="2800">
                <a:latin typeface="宋体" panose="02010600030101010101" pitchFamily="2" charset="-122"/>
                <a:ea typeface="宋体" panose="02010600030101010101" pitchFamily="2" charset="-122"/>
                <a:cs typeface="宋体" panose="02010600030101010101" pitchFamily="2" charset="-122"/>
              </a:rPr>
              <a:t>字符以内</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博客内容的传播主要靠网民主动访问，属于典型的一对多传播；微博作者发的每条信息却能即时送到用户的首页，而无需对方主动访问</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a:t>
            </a:r>
            <a:r>
              <a:rPr lang="en-US" altLang="zh-CN" sz="2800">
                <a:latin typeface="Times New Roman" panose="02020603050405020304" charset="0"/>
                <a:ea typeface="宋体" panose="02010600030101010101" pitchFamily="2" charset="-122"/>
                <a:cs typeface="Times New Roman" panose="02020603050405020304" charset="0"/>
              </a:rPr>
              <a:t>QQ</a:t>
            </a:r>
            <a:r>
              <a:rPr lang="zh-CN" altLang="en-US" sz="2800">
                <a:latin typeface="宋体" panose="02010600030101010101" pitchFamily="2" charset="-122"/>
                <a:ea typeface="宋体" panose="02010600030101010101" pitchFamily="2" charset="-122"/>
                <a:cs typeface="宋体" panose="02010600030101010101" pitchFamily="2" charset="-122"/>
              </a:rPr>
              <a:t>相比，</a:t>
            </a:r>
            <a:r>
              <a:rPr lang="en-US" altLang="zh-CN" sz="2800">
                <a:latin typeface="Times New Roman" panose="02020603050405020304" charset="0"/>
                <a:ea typeface="宋体" panose="02010600030101010101" pitchFamily="2" charset="-122"/>
                <a:cs typeface="Times New Roman" panose="02020603050405020304" charset="0"/>
              </a:rPr>
              <a:t>QQ</a:t>
            </a:r>
            <a:r>
              <a:rPr lang="zh-CN" altLang="en-US" sz="2800">
                <a:latin typeface="宋体" panose="02010600030101010101" pitchFamily="2" charset="-122"/>
                <a:ea typeface="宋体" panose="02010600030101010101" pitchFamily="2" charset="-122"/>
                <a:cs typeface="宋体" panose="02010600030101010101" pitchFamily="2" charset="-122"/>
              </a:rPr>
              <a:t>的信息只能个人查看，而微博上的信息可以通过搜索引擎搜索到；</a:t>
            </a:r>
            <a:r>
              <a:rPr lang="en-US" altLang="zh-CN" sz="2800">
                <a:latin typeface="Times New Roman" panose="02020603050405020304" charset="0"/>
                <a:ea typeface="宋体" panose="02010600030101010101" pitchFamily="2" charset="-122"/>
                <a:cs typeface="Times New Roman" panose="02020603050405020304" charset="0"/>
              </a:rPr>
              <a:t>QQ</a:t>
            </a:r>
            <a:r>
              <a:rPr lang="zh-CN" altLang="en-US" sz="2800">
                <a:latin typeface="宋体" panose="02010600030101010101" pitchFamily="2" charset="-122"/>
                <a:ea typeface="宋体" panose="02010600030101010101" pitchFamily="2" charset="-122"/>
                <a:cs typeface="宋体" panose="02010600030101010101" pitchFamily="2" charset="-122"/>
              </a:rPr>
              <a:t>信息只是发给某个人或个人群组，而微博上的信息是发送到整个平台的</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(1)</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发布</a:t>
            </a:r>
            <a:r>
              <a:rPr lang="zh-CN"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要求不超过</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10</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个字。</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(2)</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传播</a:t>
            </a:r>
            <a:r>
              <a:rPr lang="zh-CN"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要求不超过</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10</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个字。</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(3)</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获取</a:t>
            </a:r>
            <a:r>
              <a:rPr lang="zh-CN"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要求不超过</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10</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个字。</a:t>
            </a:r>
            <a:endParaRPr 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36905" y="803910"/>
            <a:ext cx="10822940" cy="525018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【答案示例】</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）发布：限制字数，发至平台</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）传播：即时送达</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）获取：自动获取，</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可搜索。</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发布</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的特点，可根据</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微博一般有较为严格的字数限制</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Times New Roman" panose="02020603050405020304" charset="0"/>
                <a:ea typeface="宋体" panose="02010600030101010101" pitchFamily="2" charset="-122"/>
                <a:cs typeface="Times New Roman" panose="02020603050405020304" charset="0"/>
              </a:rPr>
              <a:t>QQ</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的信息只能个人查看，微博上的信息是发送到整个平台的</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概括为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限制字数，发至平台</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传播</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的特点，可根据</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微博作者发的每条信息却能即时送到用户的首页</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概括为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即时送达</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获取</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的特点，可根据</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无需对方主动访问</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可以通过搜索引擎搜索到</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概括为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自动获取，可搜索</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。注意字数限制。</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3</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671445" y="3112770"/>
            <a:ext cx="6672580"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提取关键词</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37285" y="619125"/>
            <a:ext cx="4037965" cy="706755"/>
          </a:xfrm>
          <a:prstGeom prst="rect">
            <a:avLst/>
          </a:prstGeom>
          <a:noFill/>
        </p:spPr>
        <p:txBody>
          <a:bodyPr wrap="square" rtlCol="0">
            <a:spAutoFit/>
          </a:bodyPr>
          <a:lstStyle/>
          <a:p>
            <a:pPr algn="just"/>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三、提取关键词</a:t>
            </a:r>
            <a:endPar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201795" y="7531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48310" y="2830830"/>
            <a:ext cx="11294745" cy="146050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从一段较长的语言材料中提取几个关键词语，来反映语段的主要概念</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它要求关注材料中心内容，抓住层次变化与高频词汇</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26085" y="260985"/>
            <a:ext cx="11339830" cy="6336030"/>
          </a:xfrm>
          <a:prstGeom prst="rect">
            <a:avLst/>
          </a:prstGeom>
          <a:noFill/>
        </p:spPr>
        <p:txBody>
          <a:bodyPr wrap="square" rtlCol="0">
            <a:noAutofit/>
          </a:bodyPr>
          <a:p>
            <a:pPr algn="just">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【例题】以下材料选自家用净水器的说明书，</a:t>
            </a:r>
            <a:r>
              <a:rPr lang="zh-CN" altLang="en-US" sz="2800" b="1">
                <a:latin typeface="宋体" panose="02010600030101010101" pitchFamily="2" charset="-122"/>
                <a:ea typeface="宋体" panose="02010600030101010101" pitchFamily="2" charset="-122"/>
                <a:cs typeface="宋体" panose="02010600030101010101" pitchFamily="2" charset="-122"/>
              </a:rPr>
              <a:t>请你提取四个关键词来说明家用净水器的工作过程。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一套完整的全屋水处理系统由前置过滤器</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中央净水机</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软水机和直饮机四大部分组成</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前置过滤器是对家用水进行第一道粗过滤的设备，通过不锈钢过滤钢网滤除自来水中的铁锈</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泥沙、虫卵和悬浮物等，前置过滤器可以稳定水压</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中央净水机主要利用活性炭吸附和</a:t>
            </a:r>
            <a:r>
              <a:rPr lang="en-US" altLang="zh-CN" sz="2800">
                <a:latin typeface="Times New Roman" panose="02020603050405020304" charset="0"/>
                <a:ea typeface="宋体" panose="02010600030101010101" pitchFamily="2" charset="-122"/>
                <a:cs typeface="Times New Roman" panose="02020603050405020304" charset="0"/>
              </a:rPr>
              <a:t>KDF</a:t>
            </a:r>
            <a:r>
              <a:rPr lang="zh-CN" altLang="en-US" sz="2800">
                <a:latin typeface="宋体" panose="02010600030101010101" pitchFamily="2" charset="-122"/>
                <a:ea typeface="宋体" panose="02010600030101010101" pitchFamily="2" charset="-122"/>
                <a:cs typeface="宋体" panose="02010600030101010101" pitchFamily="2" charset="-122"/>
              </a:rPr>
              <a:t>高效滤料实现净水作用，可去除自来水中的余氯、胶体和杂质等</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其中</a:t>
            </a:r>
            <a:r>
              <a:rPr lang="en-US" altLang="zh-CN" sz="2800">
                <a:latin typeface="Times New Roman" panose="02020603050405020304" charset="0"/>
                <a:ea typeface="宋体" panose="02010600030101010101" pitchFamily="2" charset="-122"/>
                <a:cs typeface="Times New Roman" panose="02020603050405020304" charset="0"/>
              </a:rPr>
              <a:t>KDF</a:t>
            </a:r>
            <a:r>
              <a:rPr lang="zh-CN" altLang="en-US" sz="2800">
                <a:latin typeface="宋体" panose="02010600030101010101" pitchFamily="2" charset="-122"/>
                <a:ea typeface="宋体" panose="02010600030101010101" pitchFamily="2" charset="-122"/>
                <a:cs typeface="宋体" panose="02010600030101010101" pitchFamily="2" charset="-122"/>
              </a:rPr>
              <a:t>滤料是一种高纯度的铜锌合金，它能去除水中</a:t>
            </a:r>
            <a:r>
              <a:rPr lang="en-US" altLang="zh-CN" sz="2800">
                <a:latin typeface="宋体" panose="02010600030101010101" pitchFamily="2" charset="-122"/>
                <a:ea typeface="宋体" panose="02010600030101010101" pitchFamily="2" charset="-122"/>
                <a:cs typeface="宋体" panose="02010600030101010101" pitchFamily="2" charset="-122"/>
              </a:rPr>
              <a:t>96%</a:t>
            </a:r>
            <a:r>
              <a:rPr lang="zh-CN" altLang="en-US" sz="2800">
                <a:latin typeface="宋体" panose="02010600030101010101" pitchFamily="2" charset="-122"/>
                <a:ea typeface="宋体" panose="02010600030101010101" pitchFamily="2" charset="-122"/>
                <a:cs typeface="宋体" panose="02010600030101010101" pitchFamily="2" charset="-122"/>
              </a:rPr>
              <a:t>以上的氯</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氯化物、硫化氢、水溶性重金属等，并能抑制细菌生长；活性炭的吸附能力非常强，</a:t>
            </a:r>
            <a:r>
              <a:rPr lang="zh-CN" altLang="en-US" sz="2800">
                <a:latin typeface="宋体" panose="02010600030101010101" pitchFamily="2" charset="-122"/>
                <a:ea typeface="宋体" panose="02010600030101010101" pitchFamily="2" charset="-122"/>
                <a:cs typeface="宋体" panose="02010600030101010101" pitchFamily="2" charset="-122"/>
              </a:rPr>
              <a:t>经中央净水机过滤后的水能达到国家一般饮用水质。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21030" y="2320925"/>
            <a:ext cx="10949940" cy="216281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【答案示例】</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粗滤、稳压、吸附、精滤</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概括语段，要注意看清题干要求，一般这种提取关键词的试题都是一句话一个关键词，因此，</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不要把文中的语句忽略掉。</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79755" y="1112520"/>
            <a:ext cx="11031855" cy="4632960"/>
          </a:xfrm>
          <a:prstGeom prst="rect">
            <a:avLst/>
          </a:prstGeom>
          <a:noFill/>
        </p:spPr>
        <p:txBody>
          <a:bodyPr wrap="square" rtlCol="0">
            <a:noAutofit/>
          </a:bodyPr>
          <a:p>
            <a:pPr algn="just">
              <a:lnSpc>
                <a:spcPct val="15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【例题】提取下面一段话的主要信息，</a:t>
            </a:r>
            <a:r>
              <a:rPr lang="zh-CN" altLang="en-US" sz="2800" b="1">
                <a:latin typeface="宋体" panose="02010600030101010101" pitchFamily="2" charset="-122"/>
                <a:ea typeface="宋体" panose="02010600030101010101" pitchFamily="2" charset="-122"/>
                <a:cs typeface="宋体" panose="02010600030101010101" pitchFamily="2" charset="-122"/>
              </a:rPr>
              <a:t>写出四个关键词语。</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从甲骨文到草书、行书的各种书法艺术，间接地反映了现实某些方面的属性，将具体的形式集中概括为抽象的意象，通过视觉来启发人们的想象力，调动人们的情感，使人们从意象中体味到其间所蕴含的美。这也是一些讲书法的文章里常说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舍貌取神</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舍弃客观事物的具体现象特征，而摄取其神髓。</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21030" y="1125220"/>
            <a:ext cx="10949940" cy="460756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【答案示例】</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书法、意象、体味、神髓（</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舍貌取神）</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此文段内容主要讲书法，及其涉及的意象、体味、神髓等内容</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根据</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从甲骨文到草书</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行书的各种书法艺术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可知叙述对象为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书法</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，根据</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使人们从意象中体味到其间所蕴含的美</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可概括出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体味</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，根据</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这也是一些讲书法的文章里常说的</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舍貌取神</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或</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舍弃客观事物的具体现象特征，而摄取其神髓</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可概括出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神髓（舍貌取神</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4</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683510" y="3112770"/>
            <a:ext cx="6672580"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下定义</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20140" y="629920"/>
            <a:ext cx="3472180" cy="706755"/>
          </a:xfrm>
          <a:prstGeom prst="rect">
            <a:avLst/>
          </a:prstGeom>
          <a:noFill/>
        </p:spPr>
        <p:txBody>
          <a:bodyPr wrap="square" rtlCol="0">
            <a:spAutoFit/>
          </a:bodyPr>
          <a:lstStyle/>
          <a:p>
            <a:pPr algn="just"/>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四、下定义</a:t>
            </a:r>
            <a:endPar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157220" y="7531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48945" y="2621280"/>
            <a:ext cx="11294745" cy="198691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用简洁的判断句的形式对事物的本质特征加以揭示的方法</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它要求在理解所给内容的基础上提取必要信息，把握概念的本质属性，</a:t>
            </a:r>
            <a:r>
              <a:rPr lang="zh-CN" altLang="en-US" sz="2800">
                <a:latin typeface="宋体" panose="02010600030101010101" pitchFamily="2" charset="-122"/>
                <a:ea typeface="宋体" panose="02010600030101010101" pitchFamily="2" charset="-122"/>
                <a:cs typeface="宋体" panose="02010600030101010101" pitchFamily="2" charset="-122"/>
              </a:rPr>
              <a:t>组织成定义的形式。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542415" y="2355215"/>
            <a:ext cx="9265285" cy="1198880"/>
          </a:xfrm>
          <a:prstGeom prst="rect">
            <a:avLst/>
          </a:prstGeom>
          <a:noFill/>
        </p:spPr>
        <p:txBody>
          <a:bodyPr wrap="square" rtlCol="0">
            <a:spAutoFit/>
          </a:bodyPr>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第一节</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语言文字运用</a:t>
            </a:r>
            <a:endPar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4" name="文本框 33"/>
          <p:cNvSpPr txBox="1"/>
          <p:nvPr/>
        </p:nvSpPr>
        <p:spPr>
          <a:xfrm>
            <a:off x="688975" y="4202430"/>
            <a:ext cx="10813415" cy="829945"/>
          </a:xfrm>
          <a:prstGeom prst="rect">
            <a:avLst/>
          </a:prstGeom>
          <a:noFill/>
        </p:spPr>
        <p:txBody>
          <a:bodyPr wrap="square" rtlCol="0">
            <a:spAutoFit/>
          </a:bodyPr>
          <a:p>
            <a:pPr algn="ct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专题六</a:t>
            </a:r>
            <a:r>
              <a:rPr lang="en-US" altLang="zh-CN"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 </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语段压缩</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79755" y="259715"/>
            <a:ext cx="11031855" cy="6338570"/>
          </a:xfrm>
          <a:prstGeom prst="rect">
            <a:avLst/>
          </a:prstGeom>
          <a:noFill/>
        </p:spPr>
        <p:txBody>
          <a:bodyPr wrap="square" rtlCol="0">
            <a:noAutofit/>
          </a:bodyPr>
          <a:p>
            <a:pPr algn="just">
              <a:lnSpc>
                <a:spcPct val="15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【例题】请筛选、整合下面文字中的主要信息，拟写一条</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年画</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的定义</a:t>
            </a:r>
            <a:r>
              <a:rPr 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要求：语言简明，</a:t>
            </a:r>
            <a:r>
              <a:rPr lang="zh-CN" altLang="en-US" sz="2800" b="1">
                <a:latin typeface="宋体" panose="02010600030101010101" pitchFamily="2" charset="-122"/>
                <a:ea typeface="宋体" panose="02010600030101010101" pitchFamily="2" charset="-122"/>
                <a:cs typeface="宋体" panose="02010600030101010101" pitchFamily="2" charset="-122"/>
              </a:rPr>
              <a:t>不超过</a:t>
            </a:r>
            <a:r>
              <a:rPr lang="en-US" altLang="zh-CN" sz="2800" b="1">
                <a:latin typeface="宋体" panose="02010600030101010101" pitchFamily="2" charset="-122"/>
                <a:ea typeface="宋体" panose="02010600030101010101" pitchFamily="2" charset="-122"/>
                <a:cs typeface="宋体" panose="02010600030101010101" pitchFamily="2" charset="-122"/>
              </a:rPr>
              <a:t>40</a:t>
            </a:r>
            <a:r>
              <a:rPr lang="zh-CN" altLang="en-US" sz="2800" b="1">
                <a:latin typeface="宋体" panose="02010600030101010101" pitchFamily="2" charset="-122"/>
                <a:ea typeface="宋体" panose="02010600030101010101" pitchFamily="2" charset="-122"/>
                <a:cs typeface="宋体" panose="02010600030101010101" pitchFamily="2" charset="-122"/>
              </a:rPr>
              <a:t>个字。</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年画是民间很常见的一种图画，大多于农历新年到来时张贴</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年画画面线条单纯，色彩鲜明</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传统年画多为木版水印制作，主要产地有天津杨柳青</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苏州桃花坞和山东潍坊等；现代年画则多为机器印制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年画的常见题材有合家欢、看花灯、胖娃娃、五谷丰登等，也有以神话传说和历史故事为题材的，多含有吉祥喜庆的意义</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年画历史悠久，早在宋代就有相关记载；清代中期，年画尤为盛行；</a:t>
            </a:r>
            <a:r>
              <a:rPr lang="zh-CN" altLang="en-US" sz="2800">
                <a:latin typeface="宋体" panose="02010600030101010101" pitchFamily="2" charset="-122"/>
                <a:ea typeface="宋体" panose="02010600030101010101" pitchFamily="2" charset="-122"/>
                <a:cs typeface="宋体" panose="02010600030101010101" pitchFamily="2" charset="-122"/>
              </a:rPr>
              <a:t>至今还深受人民群众喜爱。</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21030" y="2005965"/>
            <a:ext cx="10949940" cy="284543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【答案示例】</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年画是春节时张贴的，画面线条单纯、色彩鲜明，</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含有吉祥喜庆意义的图画。</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可先确定外延为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图画</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，然后删除产地、题材、历史等方面的介绍，按</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什么是什么</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的格式概括即可。</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79755" y="1097280"/>
            <a:ext cx="11031855" cy="4663440"/>
          </a:xfrm>
          <a:prstGeom prst="rect">
            <a:avLst/>
          </a:prstGeom>
          <a:noFill/>
        </p:spPr>
        <p:txBody>
          <a:bodyPr wrap="square" rtlCol="0">
            <a:noAutofit/>
          </a:bodyPr>
          <a:p>
            <a:pPr algn="just">
              <a:lnSpc>
                <a:spcPct val="15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【例题】提取下列材料的要点，整合成一个单句，对</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二十四史</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作一解说</a:t>
            </a:r>
            <a:r>
              <a:rPr 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可适当增删词语，</a:t>
            </a:r>
            <a:r>
              <a:rPr lang="zh-CN" altLang="en-US" sz="2800" b="1">
                <a:latin typeface="宋体" panose="02010600030101010101" pitchFamily="2" charset="-122"/>
                <a:ea typeface="宋体" panose="02010600030101010101" pitchFamily="2" charset="-122"/>
                <a:cs typeface="宋体" panose="02010600030101010101" pitchFamily="2" charset="-122"/>
              </a:rPr>
              <a:t>不得改变原意。</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为封建统治阶级提供历史借鉴是二十四史的编撰目的。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封建统治者称二十四史为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正史</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纪传体是二十四史采用的体例</a:t>
            </a:r>
            <a:r>
              <a:rPr lang="zh-CN"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对中国四千多年来的历史，</a:t>
            </a:r>
            <a:r>
              <a:rPr lang="zh-CN" altLang="en-US" sz="2800">
                <a:latin typeface="宋体" panose="02010600030101010101" pitchFamily="2" charset="-122"/>
                <a:ea typeface="宋体" panose="02010600030101010101" pitchFamily="2" charset="-122"/>
                <a:cs typeface="宋体" panose="02010600030101010101" pitchFamily="2" charset="-122"/>
              </a:rPr>
              <a:t>二十四史所作的记录是比较系统的。</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21030" y="1777365"/>
            <a:ext cx="10949940" cy="330390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【答案示例】</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二十四史是为封建统治阶级提供历史借鉴而编撰的，对中国四千多年历史作了较系统记录，</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被封建统治者称为</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正史</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的纪传体史书。</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实际上根据材料重组后给</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二十四史</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下一个定义，</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注意单句内部的逻辑顺序。</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5</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683510" y="3112770"/>
            <a:ext cx="6672580"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给文段归纳结论</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78230" y="629920"/>
            <a:ext cx="4983480" cy="706755"/>
          </a:xfrm>
          <a:prstGeom prst="rect">
            <a:avLst/>
          </a:prstGeom>
          <a:noFill/>
        </p:spPr>
        <p:txBody>
          <a:bodyPr wrap="square" rtlCol="0">
            <a:spAutoFit/>
          </a:bodyPr>
          <a:lstStyle/>
          <a:p>
            <a:pPr algn="just"/>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五、给文段归纳结论</a:t>
            </a:r>
            <a:endPar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204460" y="7531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48945" y="2686685"/>
            <a:ext cx="11294745" cy="152717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从整体理解材料，抓住陈述对象及其特点；可进行逐层分析，筛选要点；最后依据以上内容和逻辑关系整合要点，形成答案。</a:t>
            </a:r>
            <a:endParaRPr lang="zh-CN" altLang="en-US" sz="2800" b="1" u="sng">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17855" y="718185"/>
            <a:ext cx="10956290" cy="5421630"/>
          </a:xfrm>
          <a:prstGeom prst="rect">
            <a:avLst/>
          </a:prstGeom>
          <a:noFill/>
        </p:spPr>
        <p:txBody>
          <a:bodyPr wrap="square" rtlCol="0">
            <a:noAutofit/>
          </a:bodyPr>
          <a:p>
            <a:pPr algn="just">
              <a:lnSpc>
                <a:spcPct val="15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【例题】阅读下面这则寓言，用一个精练而深刻的语句概括其寓意</a:t>
            </a:r>
            <a:r>
              <a:rPr 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要求不超过</a:t>
            </a:r>
            <a:r>
              <a:rPr lang="en-US" altLang="zh-CN" sz="2800" b="1">
                <a:latin typeface="宋体" panose="02010600030101010101" pitchFamily="2" charset="-122"/>
                <a:ea typeface="宋体" panose="02010600030101010101" pitchFamily="2" charset="-122"/>
                <a:cs typeface="宋体" panose="02010600030101010101" pitchFamily="2" charset="-122"/>
              </a:rPr>
              <a:t>20</a:t>
            </a:r>
            <a:r>
              <a:rPr lang="zh-CN" altLang="en-US" sz="2800" b="1">
                <a:latin typeface="宋体" panose="02010600030101010101" pitchFamily="2" charset="-122"/>
                <a:ea typeface="宋体" panose="02010600030101010101" pitchFamily="2" charset="-122"/>
                <a:cs typeface="宋体" panose="02010600030101010101" pitchFamily="2" charset="-122"/>
              </a:rPr>
              <a:t>个字。</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一番怒放之后，一朵朵洁白的梨花随风飘洒，坠落在地上</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飞舞的蝴蝶看着这种情景黯然神伤，对梨树说：</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唉！你为什么不留住那一朵朵美丽的花儿呢？你真的不知道，没有了花，你就一点也不可爱了吗？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这个我完全知道，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梨树平静地回答，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不过，为了能满枝硕果，我宁可放弃现在的美丽可爱</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21030" y="2075815"/>
            <a:ext cx="10949940" cy="270637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【答案示例】舍弃表面的浮华，追求生活的真谛（人生的意义、生命的价值等）</a:t>
            </a:r>
            <a:endPar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领悟关键词语，联系生活实际，思考哲理内涵。</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花与果</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是跟</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表象与实质</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相对应的。</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17855" y="455930"/>
            <a:ext cx="10956290" cy="5945505"/>
          </a:xfrm>
          <a:prstGeom prst="rect">
            <a:avLst/>
          </a:prstGeom>
          <a:noFill/>
        </p:spPr>
        <p:txBody>
          <a:bodyPr wrap="square" rtlCol="0">
            <a:noAutofit/>
          </a:bodyPr>
          <a:p>
            <a:pPr algn="just">
              <a:lnSpc>
                <a:spcPct val="15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【例题】概括下面一项研究的结论</a:t>
            </a:r>
            <a:r>
              <a:rPr 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要求不超过</a:t>
            </a:r>
            <a:r>
              <a:rPr lang="en-US" altLang="zh-CN" sz="2800" b="1">
                <a:latin typeface="宋体" panose="02010600030101010101" pitchFamily="2" charset="-122"/>
                <a:ea typeface="宋体" panose="02010600030101010101" pitchFamily="2" charset="-122"/>
                <a:cs typeface="宋体" panose="02010600030101010101" pitchFamily="2" charset="-122"/>
              </a:rPr>
              <a:t>35</a:t>
            </a:r>
            <a:r>
              <a:rPr lang="zh-CN" altLang="en-US" sz="2800" b="1">
                <a:latin typeface="宋体" panose="02010600030101010101" pitchFamily="2" charset="-122"/>
                <a:ea typeface="宋体" panose="02010600030101010101" pitchFamily="2" charset="-122"/>
                <a:cs typeface="宋体" panose="02010600030101010101" pitchFamily="2" charset="-122"/>
              </a:rPr>
              <a:t>个字。</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对哥斯达黎加</a:t>
            </a:r>
            <a:r>
              <a:rPr lang="en-US" altLang="zh-CN" sz="2800">
                <a:latin typeface="宋体" panose="02010600030101010101" pitchFamily="2" charset="-122"/>
                <a:ea typeface="宋体" panose="02010600030101010101" pitchFamily="2" charset="-122"/>
                <a:cs typeface="宋体" panose="02010600030101010101" pitchFamily="2" charset="-122"/>
              </a:rPr>
              <a:t>4000</a:t>
            </a:r>
            <a:r>
              <a:rPr lang="zh-CN" altLang="en-US" sz="2800">
                <a:latin typeface="宋体" panose="02010600030101010101" pitchFamily="2" charset="-122"/>
                <a:ea typeface="宋体" panose="02010600030101010101" pitchFamily="2" charset="-122"/>
                <a:cs typeface="宋体" panose="02010600030101010101" pitchFamily="2" charset="-122"/>
              </a:rPr>
              <a:t>余人的一项研究发现，大约一半人具有让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咖啡因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在体内停留的遗传特点，被认为是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咖啡因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代谢缓慢者</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这些人喝咖啡容易导致心脏病的发作</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另一半人则有相反的遗传特点，这种特点使他们的身体能迅速对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咖啡因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进行代谢，喝咖啡反倒</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能帮助他们降低心脏病发作的危险</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一位参与研究的人说，</a:t>
            </a:r>
            <a:r>
              <a:rPr lang="zh-CN" altLang="en-US" sz="2800">
                <a:latin typeface="宋体" panose="02010600030101010101" pitchFamily="2" charset="-122"/>
                <a:ea typeface="宋体" panose="02010600030101010101" pitchFamily="2" charset="-122"/>
                <a:cs typeface="宋体" panose="02010600030101010101" pitchFamily="2" charset="-122"/>
              </a:rPr>
              <a:t>此项发现能解释为什么早先那些检验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咖啡因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对心血管系统影响的研究会出现不同的结果。</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21030" y="2075815"/>
            <a:ext cx="10949940" cy="270637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【答案示例】</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咖啡因</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导致或降低心脏病发作的危险，</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取决于两种相反的遗传特点。</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该研究解释了遗传特点不同的人们对</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咖啡因</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的代谢情况相异，</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这也导致了他们心脏病发作概率有别。</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1</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373755" y="3112770"/>
            <a:ext cx="5381625"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新闻压缩类</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语文课件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447800" y="428625"/>
            <a:ext cx="3942080" cy="706755"/>
          </a:xfrm>
          <a:prstGeom prst="rect">
            <a:avLst/>
          </a:prstGeom>
          <a:noFill/>
        </p:spPr>
        <p:txBody>
          <a:bodyPr wrap="square" rtlCol="0">
            <a:spAutoFit/>
          </a:bodyPr>
          <a:lstStyle/>
          <a:p>
            <a:pPr algn="just"/>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一、新闻压缩类</a:t>
            </a:r>
            <a:endPar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521835" y="5632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10590" y="2650490"/>
            <a:ext cx="10370185" cy="223139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通常要求的是对主标题的概括</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新闻导语是长篇新闻报道的开头，常用一句话概括整则消息的基本内容，</a:t>
            </a:r>
            <a:r>
              <a:rPr lang="zh-CN" altLang="en-US" sz="2800" b="1" u="sng">
                <a:latin typeface="宋体" panose="02010600030101010101" pitchFamily="2" charset="-122"/>
                <a:ea typeface="宋体" panose="02010600030101010101" pitchFamily="2" charset="-122"/>
                <a:cs typeface="宋体" panose="02010600030101010101" pitchFamily="2" charset="-122"/>
              </a:rPr>
              <a:t>一般包括时间、地点、人物、事件起因及结果等要素。</a:t>
            </a:r>
            <a:endParaRPr lang="zh-CN" altLang="en-US" sz="2800" b="1" u="sng">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608455" y="1704975"/>
            <a:ext cx="3620135"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拟写标题</a:t>
            </a:r>
            <a:r>
              <a:rPr lang="zh-CN" sz="3200" b="1" dirty="0">
                <a:solidFill>
                  <a:srgbClr val="E81818"/>
                </a:solidFill>
                <a:latin typeface="黑体" panose="02010609060101010101" charset="-122"/>
                <a:ea typeface="黑体" panose="02010609060101010101" charset="-122"/>
                <a:cs typeface="黑体" panose="02010609060101010101" charset="-122"/>
              </a:rPr>
              <a:t>、</a:t>
            </a:r>
            <a:r>
              <a:rPr lang="zh-CN" altLang="en-US" sz="3200" b="1" dirty="0">
                <a:solidFill>
                  <a:srgbClr val="E81818"/>
                </a:solidFill>
                <a:latin typeface="黑体" panose="02010609060101010101" charset="-122"/>
                <a:ea typeface="黑体" panose="02010609060101010101" charset="-122"/>
                <a:cs typeface="黑体" panose="02010609060101010101" charset="-122"/>
              </a:rPr>
              <a:t>导语</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608455" y="5328920"/>
            <a:ext cx="42748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概括新闻的主要内容</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63295" y="2346325"/>
            <a:ext cx="10265410" cy="223139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这是一种特殊新闻，有时就是一则简短的消息。</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一句话新闻和标题及标题新闻相比，所包含的要素比标题和标题新闻要多一些</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其中，</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rPr>
              <a:t>对象、事件、时间、原因为首选因素。</a:t>
            </a:r>
            <a:endPar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737995" y="1097280"/>
            <a:ext cx="3620135"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一句话新闻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03978"/>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52145" y="384175"/>
            <a:ext cx="10765790" cy="5980430"/>
          </a:xfrm>
          <a:prstGeom prst="rect">
            <a:avLst/>
          </a:prstGeom>
          <a:noFill/>
        </p:spPr>
        <p:txBody>
          <a:bodyPr wrap="square" rtlCol="0">
            <a:noAutofit/>
          </a:bodyPr>
          <a:p>
            <a:pPr algn="just">
              <a:lnSpc>
                <a:spcPct val="15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【例题】阅读下面这则新闻，按要求答题。</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中国科学家屠呦呦因发现青蒿素获得诺贝尔奖不到一个月，多种青蒿素保健品打着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抗癌杀虫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等名号，已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搭便车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在网上热卖</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例如淘宝店家在售一款名为高纯青蒿素的产品，号称美国原装正品，抗疟、抗肿瘤、抗白血病，同时还有抗菌作用，可用于系统性红斑狼疮与盘状红斑狼疮的治疗，目前售价为</a:t>
            </a:r>
            <a:r>
              <a:rPr lang="en-US" altLang="zh-CN" sz="2800">
                <a:latin typeface="宋体" panose="02010600030101010101" pitchFamily="2" charset="-122"/>
                <a:ea typeface="宋体" panose="02010600030101010101" pitchFamily="2" charset="-122"/>
                <a:cs typeface="宋体" panose="02010600030101010101" pitchFamily="2" charset="-122"/>
              </a:rPr>
              <a:t>90</a:t>
            </a:r>
            <a:r>
              <a:rPr lang="zh-CN" altLang="en-US" sz="2800">
                <a:latin typeface="宋体" panose="02010600030101010101" pitchFamily="2" charset="-122"/>
                <a:ea typeface="宋体" panose="02010600030101010101" pitchFamily="2" charset="-122"/>
                <a:cs typeface="宋体" panose="02010600030101010101" pitchFamily="2" charset="-122"/>
              </a:rPr>
              <a:t>粒</a:t>
            </a:r>
            <a:r>
              <a:rPr lang="en-US" altLang="zh-CN" sz="2800">
                <a:latin typeface="宋体" panose="02010600030101010101" pitchFamily="2" charset="-122"/>
                <a:ea typeface="宋体" panose="02010600030101010101" pitchFamily="2" charset="-122"/>
                <a:cs typeface="宋体" panose="02010600030101010101" pitchFamily="2" charset="-122"/>
              </a:rPr>
              <a:t>365</a:t>
            </a:r>
            <a:r>
              <a:rPr lang="zh-CN" altLang="en-US" sz="2800">
                <a:latin typeface="宋体" panose="02010600030101010101" pitchFamily="2" charset="-122"/>
                <a:ea typeface="宋体" panose="02010600030101010101" pitchFamily="2" charset="-122"/>
                <a:cs typeface="宋体" panose="02010600030101010101" pitchFamily="2" charset="-122"/>
              </a:rPr>
              <a:t>元</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还有一种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超级青蒿素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产品，</a:t>
            </a:r>
            <a:r>
              <a:rPr lang="en-US" altLang="zh-CN" sz="2800">
                <a:latin typeface="宋体" panose="02010600030101010101" pitchFamily="2" charset="-122"/>
                <a:ea typeface="宋体" panose="02010600030101010101" pitchFamily="2" charset="-122"/>
                <a:cs typeface="宋体" panose="02010600030101010101" pitchFamily="2" charset="-122"/>
              </a:rPr>
              <a:t>60</a:t>
            </a:r>
            <a:r>
              <a:rPr lang="zh-CN" altLang="en-US" sz="2800">
                <a:latin typeface="宋体" panose="02010600030101010101" pitchFamily="2" charset="-122"/>
                <a:ea typeface="宋体" panose="02010600030101010101" pitchFamily="2" charset="-122"/>
                <a:cs typeface="宋体" panose="02010600030101010101" pitchFamily="2" charset="-122"/>
              </a:rPr>
              <a:t>粒售价为</a:t>
            </a:r>
            <a:r>
              <a:rPr lang="en-US" altLang="zh-CN" sz="2800">
                <a:latin typeface="宋体" panose="02010600030101010101" pitchFamily="2" charset="-122"/>
                <a:ea typeface="宋体" panose="02010600030101010101" pitchFamily="2" charset="-122"/>
                <a:cs typeface="宋体" panose="02010600030101010101" pitchFamily="2" charset="-122"/>
              </a:rPr>
              <a:t>410</a:t>
            </a:r>
            <a:r>
              <a:rPr lang="zh-CN" altLang="en-US" sz="2800">
                <a:latin typeface="宋体" panose="02010600030101010101" pitchFamily="2" charset="-122"/>
                <a:ea typeface="宋体" panose="02010600030101010101" pitchFamily="2" charset="-122"/>
                <a:cs typeface="宋体" panose="02010600030101010101" pitchFamily="2" charset="-122"/>
              </a:rPr>
              <a:t>元</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此外京东等平台的第三方卖家也有从美国代购这种青蒿素补充剂、青蒿素植物养生茶的。</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59740" y="549910"/>
            <a:ext cx="11203940" cy="596201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这些打着青蒿素旗号的产品真有其宣称的神奇疗效吗？据了解，其实早在屠呦呦获奖之前好几年，青蒿素补充剂就已在美国出现了，属于膳食补充剂的一种</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曾有一家美国公司在其网站上宣称青蒿素</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对病毒、细菌及真菌感染很有效</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，具有</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处理肠道细菌和寄生虫</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和</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杀死癌细胞</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等功效，该公司的这种行为被判定为违犯多条法律。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因此专家提醒消费者，______________________________。 </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（摘编自“人民网”）</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）给</a:t>
            </a:r>
            <a:r>
              <a:rPr lang="zh-CN" altLang="en-US" sz="2800" b="1">
                <a:latin typeface="宋体" panose="02010600030101010101" pitchFamily="2" charset="-122"/>
                <a:ea typeface="宋体" panose="02010600030101010101" pitchFamily="2" charset="-122"/>
                <a:cs typeface="宋体" panose="02010600030101010101" pitchFamily="2" charset="-122"/>
              </a:rPr>
              <a:t>这则新闻拟写一个标题</a:t>
            </a:r>
            <a:r>
              <a:rPr 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要求不超过</a:t>
            </a:r>
            <a:r>
              <a:rPr lang="en-US" altLang="zh-CN" sz="2800" b="1">
                <a:latin typeface="宋体" panose="02010600030101010101" pitchFamily="2" charset="-122"/>
                <a:ea typeface="宋体" panose="02010600030101010101" pitchFamily="2" charset="-122"/>
                <a:cs typeface="宋体" panose="02010600030101010101" pitchFamily="2" charset="-122"/>
              </a:rPr>
              <a:t>15</a:t>
            </a:r>
            <a:r>
              <a:rPr lang="zh-CN" altLang="en-US" sz="2800" b="1">
                <a:latin typeface="宋体" panose="02010600030101010101" pitchFamily="2" charset="-122"/>
                <a:ea typeface="宋体" panose="02010600030101010101" pitchFamily="2" charset="-122"/>
                <a:cs typeface="宋体" panose="02010600030101010101" pitchFamily="2" charset="-122"/>
              </a:rPr>
              <a:t>个字。</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）给新闻拟写一个结尾</a:t>
            </a:r>
            <a:r>
              <a:rPr 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要求不超过</a:t>
            </a:r>
            <a:r>
              <a:rPr lang="en-US" altLang="zh-CN" sz="2800" b="1">
                <a:latin typeface="宋体" panose="02010600030101010101" pitchFamily="2" charset="-122"/>
                <a:ea typeface="宋体" panose="02010600030101010101" pitchFamily="2" charset="-122"/>
                <a:cs typeface="宋体" panose="02010600030101010101" pitchFamily="2" charset="-122"/>
              </a:rPr>
              <a:t>20</a:t>
            </a:r>
            <a:r>
              <a:rPr lang="zh-CN" altLang="en-US" sz="2800" b="1">
                <a:latin typeface="宋体" panose="02010600030101010101" pitchFamily="2" charset="-122"/>
                <a:ea typeface="宋体" panose="02010600030101010101" pitchFamily="2" charset="-122"/>
                <a:cs typeface="宋体" panose="02010600030101010101" pitchFamily="2" charset="-122"/>
              </a:rPr>
              <a:t>个字。</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94030" y="465455"/>
            <a:ext cx="11203940" cy="596963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【答案示例】</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）青蒿素产品竟能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抗癌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？（标题不一定是问句，能围绕青蒿素产品、疗效，简洁鲜明即可）（</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）青蒿素产品没有奇效，</a:t>
            </a:r>
            <a:r>
              <a:rPr lang="zh-CN" altLang="en-US" sz="2800">
                <a:latin typeface="宋体" panose="02010600030101010101" pitchFamily="2" charset="-122"/>
                <a:ea typeface="宋体" panose="02010600030101010101" pitchFamily="2" charset="-122"/>
                <a:cs typeface="宋体" panose="02010600030101010101" pitchFamily="2" charset="-122"/>
              </a:rPr>
              <a:t>消费者购买当慎重。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）标题所揭示的事实要与新闻内容完全一致，本题论述的主要对象是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青蒿素</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，标题中要以</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青蒿素</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为主体</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同时要注意标题的醒目及吸引力</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）论断在新闻中要有充分的依据</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一定要以新闻的内容为依据，论据不足，会令读者感到没有说服力</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拟写</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结尾就是针对</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青蒿素产品是否有疗效</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给出正确评论</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根据文章观点可知，青蒿素产品没有奇效，因此专家提醒消费者购买当慎重。</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5783</Words>
  <Application>WPS 演示</Application>
  <PresentationFormat>宽屏</PresentationFormat>
  <Paragraphs>187</Paragraphs>
  <Slides>41</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41</vt:i4>
      </vt:variant>
    </vt:vector>
  </HeadingPairs>
  <TitlesOfParts>
    <vt:vector size="52" baseType="lpstr">
      <vt:lpstr>Arial</vt:lpstr>
      <vt:lpstr>宋体</vt:lpstr>
      <vt:lpstr>Wingdings</vt:lpstr>
      <vt:lpstr>Wingdings</vt:lpstr>
      <vt:lpstr>微软雅黑</vt:lpstr>
      <vt:lpstr>方正粗黑宋简体</vt:lpstr>
      <vt:lpstr>黑体</vt:lpstr>
      <vt:lpstr>Arial Unicode MS</vt:lpstr>
      <vt:lpstr>Calibri</vt:lpstr>
      <vt:lpstr>Times New Roman</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Administrator</cp:lastModifiedBy>
  <cp:revision>163</cp:revision>
  <dcterms:created xsi:type="dcterms:W3CDTF">2019-06-19T02:08:00Z</dcterms:created>
  <dcterms:modified xsi:type="dcterms:W3CDTF">2025-09-01T02:55:24Z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2052-11.8.2.10393</vt:lpwstr>
  </property>
  <property fmtid="{D5CDD505-2E9C-101B-9397-08002B2CF9AE}" pid="3" name="ICV">
    <vt:lpwstr>6EB120B7AAC342EC8BF7A41CBC9B9FB5_11</vt:lpwstr>
  </property>
</Properties>
</file>