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8" r:id="rId5"/>
    <p:sldId id="269" r:id="rId6"/>
    <p:sldId id="270" r:id="rId7"/>
    <p:sldId id="271" r:id="rId8"/>
    <p:sldId id="298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1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27"/>
        <p:guide pos="373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语文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7710" y="1078865"/>
            <a:ext cx="10735945" cy="4700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另外，汉字中存在着大量形声字。组成形声字的两个部分，一部分表示字的意义，叫形旁（也叫义符）；另一部分表示字的读音，叫声旁（也叫音符）。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同一个形旁和不同的声旁结合，可以构成许多读音不同而意义相关的字。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作形旁，可以组成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桃、梅、梨、枝、株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等与树木有关的形声字。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同一个声旁和不同的形旁结合，又可以构成许多读音相同或相近而意义不同的字，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作声旁，可以组成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刚、钢、纲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等读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的形声字。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43865" y="867410"/>
            <a:ext cx="11219815" cy="5212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形声字的形旁和声旁结合的方式是多种多样的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例如，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左形右声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铜、冻、证、骑、秧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右形左声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攻、颈、削、瓢、放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故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上形下声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管、露、爸、芳、崖、宵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下形上声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架、案、慈、斧、贡、膏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外形内声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固、病、阀、匾、裹、衷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内形外声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闷、问、闻、辫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不少声旁相同的形声字，读音是相同的；但随着时代的变化，声旁的标声功能弱化，很多同声旁的形声字读音便不相同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这正是考试检测的一个方面。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3625" y="428625"/>
            <a:ext cx="3430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二）熟记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方法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8714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8345" y="2617470"/>
            <a:ext cx="10735945" cy="3366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多音字的意义不同，读音也相应改变。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因此要根据一个字在具体语境中的意义去判定它的读音，依照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据义定音，音随义转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的特点，将音义结合起来记忆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承受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忍受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ī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 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禁不住、禁得起、禁受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不准许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ì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禁闭、禁止、严禁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6370" y="1612265"/>
            <a:ext cx="318389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据义定音识记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1097915"/>
            <a:ext cx="10735945" cy="2221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有些多音字用于姓氏、地名或专用名词时，读音特殊，应特别注意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在与采矿业有关的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巷道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hàn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；而一般情况下读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xiàn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街谈巷议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万人空巷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63980" y="386715"/>
            <a:ext cx="473202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专用词语特殊读音识记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1925" y="3481705"/>
            <a:ext cx="3093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记少去多识记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635" y="4114800"/>
            <a:ext cx="10736580" cy="26365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考生只要记住涉及词语少的读音，就可以准确区分一些多音字了。例如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迫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字有两个读音迫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ò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，只有在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迫击炮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这个词中时，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迫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，其余的都读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ò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因此考生只要记住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迫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迫击炮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p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ǎ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，就知道了它在其余词语中的读音了。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970915"/>
            <a:ext cx="10981055" cy="2153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有一部分多音多义字因词性的不同而有着不同的读音。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时多为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ù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时多为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，所以，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处变不惊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处心积虑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等词语中的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ch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28420" y="349885"/>
            <a:ext cx="363664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据词性辨音识记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8420" y="3262630"/>
            <a:ext cx="406082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形声字重点辨识法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3580" y="3948430"/>
            <a:ext cx="10831830" cy="2711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形声字中那些声旁相同、字形相近、读音或同或异的是我们要特别注意的对象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剽悍、漂泊、虚无缥缈、飘忽不定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一组词语中的加点字都读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悼念、泥淖、绰绰有余、掉以轻心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一组词语中各加点字的读音分别为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dào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nào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chu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ò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diào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965065" y="5279390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92190" y="5279390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929880" y="5279390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032240" y="5279390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913120" y="590232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365365" y="590232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065770" y="590232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437880" y="590232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815830" y="590232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6270" y="1495425"/>
            <a:ext cx="10899140" cy="4785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区别形近字的读音，关键在于注意汉字书写上的细微差别，千万不可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一瞥而过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，还要结合注音的字所在的具体词语的语境，从整体上进行把握。例如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缜密、滇池、嗔怒、精卫填海、谨小慎微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这五个词语中的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、滇、嗔、填、慎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，从字形上看区别不是很大，但是读音差别不小，分别读作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zh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ě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di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ē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ti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sh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è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。在复习时，要有意识地对一些形近字进行联想积累，举一反三，可以采用整体比较方法记忆，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也可以结合一些具体的语境进行辩证记忆。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06195" y="552450"/>
            <a:ext cx="406082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形近字语境把握法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695575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字形的识误辨错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9970" y="428625"/>
            <a:ext cx="3496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（一）错误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类型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201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560320"/>
            <a:ext cx="10518140" cy="2682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即读音相同，字形相似。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松弛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奔驰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，读音完全相同，字形相近而意义不同，极易用错。还有将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脉搏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脉博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浮躁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浮燥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博得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搏得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装订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装钉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14475" y="162941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1.音同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相似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941830"/>
            <a:ext cx="10518140" cy="3457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即读音相同，字形不同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贡品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供品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这几组词由于读音相同，在实际运用中极易张冠李戴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另一种误用情况是由于读音相同造成事实上的生造词语，如把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部署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布署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迫不及待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迫不急待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殴打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欧打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29715" y="84264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.音同形异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361440"/>
            <a:ext cx="10518140" cy="2023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即读音相同、意思相近的字。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振聋发聩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震聋发聩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异曲同工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异曲同功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水蒸气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水蒸汽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销毁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消毁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92250" y="52578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.音同义近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2250" y="3935730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.音异形近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" y="4789805"/>
            <a:ext cx="10518140" cy="1498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即读音不同，字形相近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沧海一粟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沧海一栗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渎职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赎职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相形见绌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相形见拙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150745"/>
            <a:ext cx="10518140" cy="2988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因对一些成语、惯用语、歇后语、谚语、格言等常用且定型的词语不够熟悉而误写。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改弦更张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改弦更章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前据后恭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前踞后恭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飞扬跋扈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飞扬拔扈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为渊驱鱼，为丛驱雀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为渊驱鱼，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为丛驱鹊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51940" y="1033145"/>
            <a:ext cx="23056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.熟语不熟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二）辨析错别字的方法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26685" y="56007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64820" y="1852295"/>
            <a:ext cx="11262360" cy="4921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汉字中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80%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的字是形声字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形声字的形旁表示汉字的意义类别，因而，推断形旁，明了字的意义所属，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就能大致判断该字在语境中的运用正确与否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讴歌英雄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是用语言歌颂杰出的英雄，因此必须写作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字旁的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的形旁是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，表明是和嘴有关的一个动作，即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呕吐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呕心沥血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指的是倾吐心血，极端劳苦，应该用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字旁的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的形旁是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，表明和水有关，粪肥加水经过长时间的浸泡俗称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沤肥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。因为汉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字中绝大多数是形声字，所以，形旁辨识就是一种最具实效的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记忆字形的方法。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56970" y="1304290"/>
            <a:ext cx="3945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.形声字形旁辨识法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64820" y="1905000"/>
            <a:ext cx="11262360" cy="4112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明了字义是明辨字形正误的基础。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融会贯通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容易写成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融汇贯通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融会贯通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的基本词义应该是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参考并综合多方面的知识或道理而得到全面的透彻的领悟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，这里的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的含义，因而必须用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而不能用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汇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。再如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脉搏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字，常同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字混淆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如果明确了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脉搏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是指动脉跳动，是一个动作场景，而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跳动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的意思，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就会很轻松地记住。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49985" y="753110"/>
            <a:ext cx="3945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.关键字意义辨识法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60680" y="848360"/>
            <a:ext cx="11470005" cy="57042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有些四字短语内部存在或并列或对照或对比的对称关系，可以以此来辨析字形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山清水秀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相对，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相对，组成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一词；若把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，则组成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一词，显然讲不通，于是可判定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为别字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青山绿水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相对，合起来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讲得通；若把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就讲不通了，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于是可判定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为别字。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上例为并列关系，再看对比关系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貌合神离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相对，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相对，而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构不成对比关系，于是可以判定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为别字，应为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11885" y="205105"/>
            <a:ext cx="3945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.短语结构推断法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64820" y="1616710"/>
            <a:ext cx="11262360" cy="4603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汉字中不少字是象形文字，所以它代表了一定的事物形象，或者包含一部分的意义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是指一个国家通知另一个国家并要求对方答复的文书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古代文书是用竹片（俗称竹简、木简）书写，故用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牒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。影碟的形状就像吃饭用的盘子，而我们常用的盘子在古代是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用石头做成的，故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影碟机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碟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。再如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入木三分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这个成语最初与书圣王羲之有关，传说王羲之在木板上写字，刻字的人发现墨汁透入木板有三分深。所以该成语中的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不能写成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72210" y="607695"/>
            <a:ext cx="3945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.字词溯源判断法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4710" y="428625"/>
            <a:ext cx="5770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三）巧记字形的实用智慧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19470" y="53086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54710" y="2646045"/>
            <a:ext cx="10511155" cy="2750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前后一致是指两个字的偏旁部首是一样的，根据前一个字或后一个字来判断偏旁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只要偏旁部首不一样，就是错误的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伶牙俐齿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就是此类词语，二者的偏旁部首是一样的，如此记忆就可判断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伶牙利齿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错误。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92250" y="1660525"/>
            <a:ext cx="3945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.前后一致记忆法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76300" y="1644015"/>
            <a:ext cx="10439400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在两个词语或成语中，某个语素是形近字或发生了变化，这样的词语或成语放在一起对比记忆，可以加深印象，记得更牢固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发轫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韧性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熟稔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谂知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慧眼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彗星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辐射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钓鱼竿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电线杆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照相机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录像机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不屈不挠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不依不饶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真知灼见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远见卓识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绿草如茵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绿树成荫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流言蜚语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斐然成章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焕然一新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涣然冰释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鸠占鹊巢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声名鹊起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门可罗雀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95755" y="753110"/>
            <a:ext cx="3945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.对比加强记忆法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76300" y="1667510"/>
            <a:ext cx="10439400" cy="4700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汉语在发展中，有的词语出现了两种通用的写法。应注意记忆，不要认为其中的一个不对。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名不副实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名不符实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故步自封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固步自封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漩涡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旋涡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高务远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好高骛远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嬉皮笑脸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嘻皮笑脸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筚路蓝缕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革路蓝缕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佳宾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嘉宾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流言蜚语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流言飞语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毕恭毕敬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必恭必敬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飘渺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缥缈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，等等。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66545" y="753110"/>
            <a:ext cx="3945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.异形词语记忆法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2415" y="235521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第一节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语言文字运用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8350" y="4247515"/>
            <a:ext cx="108134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专题一</a:t>
            </a:r>
            <a:r>
              <a:rPr lang="en-US" alt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字音的识记和字形的正确书写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字音的巧识熟记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7910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（一）分类识记，有效积累和记忆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6120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2086610"/>
            <a:ext cx="10518140" cy="4711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多义多音字。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在不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同语境中因意义或词性不同而读音不同）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“创”表示“创伤”义时读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chu</a:t>
            </a:r>
            <a:r>
              <a:rPr lang="en-US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；表示“开始做”义时读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chuàn</a:t>
            </a:r>
            <a:r>
              <a:rPr lang="en-US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，“创造”。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“喝”表示“把液体咽下去”时读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</a:t>
            </a:r>
            <a:r>
              <a:rPr lang="en-US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ē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，“喝水”；表示“大声喊叫”时读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</a:t>
            </a:r>
            <a:r>
              <a:rPr lang="en-US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è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，“喝彩”。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60450" y="1404620"/>
            <a:ext cx="20529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1.多音字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1430655"/>
            <a:ext cx="10336530" cy="3996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同义多音字。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（在单用或合成、口语或书面语中意义基本没变但读音不同）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嚼碎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ji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á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咀嚼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ju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é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单用时读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剥花生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；组词后读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剥离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272540"/>
            <a:ext cx="10336530" cy="52393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声旁相同的形近字。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有的读音相同，例如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官僚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潦草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嘹亮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燎原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缭绕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中加点的字声旁相同，都读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li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有的读音不同，例如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丝缕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屡次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伛偻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衣衫褴褛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镂骨铭心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中加点的字前四个都读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ò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笔画差别细微的形近字。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ù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ū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sh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ù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ó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5050" y="508000"/>
            <a:ext cx="20529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.形近字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255385" y="254063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492365" y="2541270"/>
            <a:ext cx="8191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168130" y="2540635"/>
            <a:ext cx="8191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843895" y="2540635"/>
            <a:ext cx="8191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91055" y="3225800"/>
            <a:ext cx="8191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68670" y="3848100"/>
            <a:ext cx="76200" cy="7683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58660" y="3848100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44610" y="384873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35050" y="453707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96770" y="453707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950720"/>
            <a:ext cx="10336530" cy="3876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形异同音字。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慰藉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押解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芥蒂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戒骄戒躁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中加点的字都读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ji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形近同音字。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稍微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树梢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捎带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中加点的字都读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sh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45210" y="753110"/>
            <a:ext cx="20529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.同音字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01670" y="322643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669155" y="3226435"/>
            <a:ext cx="8191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735955" y="3226435"/>
            <a:ext cx="8191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187565" y="3226435"/>
            <a:ext cx="8191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916545" y="3227070"/>
            <a:ext cx="8191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37815" y="5826760"/>
            <a:ext cx="76200" cy="7683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92955" y="5827395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659755" y="5826760"/>
            <a:ext cx="76200" cy="76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5625" y="2214880"/>
            <a:ext cx="11080115" cy="3451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仅凭自己的主观印象来读或受他人、社会的影响而读错的字。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众擎易举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误读成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，而其正确读音为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í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受方言等影响而误读的字。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脖颈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ɡě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）误读为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856615"/>
            <a:ext cx="27673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.习惯误读字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4167</Words>
  <Application>WPS 演示</Application>
  <PresentationFormat>宽屏</PresentationFormat>
  <Paragraphs>177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Arial Unicode MS</vt:lpstr>
      <vt:lpstr>Calibri</vt:lpstr>
      <vt:lpstr>华文中宋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160</cp:revision>
  <dcterms:created xsi:type="dcterms:W3CDTF">2019-06-19T02:08:00Z</dcterms:created>
  <dcterms:modified xsi:type="dcterms:W3CDTF">2025-09-01T01:19:50Z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  <property fmtid="{D5CDD505-2E9C-101B-9397-08002B2CF9AE}" pid="3" name="ICV">
    <vt:lpwstr>494B9D58477744958715F8AF91FF9377_11</vt:lpwstr>
  </property>
</Properties>
</file>