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53" r:id="rId4"/>
    <p:sldMasterId id="2147483655" r:id="rId5"/>
    <p:sldMasterId id="2147483657" r:id="rId6"/>
    <p:sldMasterId id="2147483659" r:id="rId7"/>
    <p:sldMasterId id="2147483661" r:id="rId8"/>
    <p:sldMasterId id="2147483665" r:id="rId9"/>
  </p:sldMasterIdLst>
  <p:notesMasterIdLst>
    <p:notesMasterId r:id="rId11"/>
  </p:notesMasterIdLst>
  <p:handoutMasterIdLst>
    <p:handoutMasterId r:id="rId19"/>
  </p:handoutMasterIdLst>
  <p:sldIdLst>
    <p:sldId id="332" r:id="rId10"/>
    <p:sldId id="319" r:id="rId12"/>
    <p:sldId id="321" r:id="rId13"/>
    <p:sldId id="349" r:id="rId14"/>
    <p:sldId id="324" r:id="rId15"/>
    <p:sldId id="325" r:id="rId16"/>
    <p:sldId id="352" r:id="rId17"/>
    <p:sldId id="353" r:id="rId18"/>
  </p:sldIdLst>
  <p:sldSz cx="12192000" cy="6858000"/>
  <p:notesSz cx="6858000" cy="9144000"/>
  <p:embeddedFontLst>
    <p:embeddedFont>
      <p:font typeface="微软雅黑" panose="020B0503020204020204" pitchFamily="34" charset="-122"/>
      <p:regular r:id="rId23"/>
    </p:embeddedFont>
    <p:embeddedFont>
      <p:font typeface="方正粗黑宋简体" panose="02000000000000000000" charset="-122"/>
      <p:regular r:id="rId24"/>
    </p:embeddedFont>
    <p:embeddedFont>
      <p:font typeface="黑体" panose="02010609060101010101" charset="-122"/>
      <p:regular r:id="rId25"/>
    </p:embeddedFont>
    <p:embeddedFont>
      <p:font typeface="微软雅黑 Light" panose="020B0502040204020203" charset="-122"/>
      <p:regular r:id="rId26"/>
    </p:embeddedFont>
    <p:embeddedFont>
      <p:font typeface="等线" panose="02010600030101010101" charset="-122"/>
      <p:regular r:id="rId27"/>
    </p:embeddedFont>
    <p:embeddedFont>
      <p:font typeface="等线 Light" panose="02010600030101010101" charset="-122"/>
      <p:regular r:id="rId28"/>
    </p:embeddedFont>
    <p:embeddedFont>
      <p:font typeface="Calibri" panose="020F0502020204030204" charset="0"/>
      <p:regular r:id="rId29"/>
      <p:bold r:id="rId30"/>
      <p:italic r:id="rId31"/>
      <p:boldItalic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7A0C"/>
    <a:srgbClr val="FFFFFF"/>
    <a:srgbClr val="00AEEF"/>
    <a:srgbClr val="843C0B"/>
    <a:srgbClr val="F38417"/>
    <a:srgbClr val="E81818"/>
    <a:srgbClr val="D4EFFB"/>
    <a:srgbClr val="F4C57A"/>
    <a:srgbClr val="887875"/>
    <a:srgbClr val="EC55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5" autoAdjust="0"/>
    <p:restoredTop sz="94660"/>
  </p:normalViewPr>
  <p:slideViewPr>
    <p:cSldViewPr snapToGrid="0">
      <p:cViewPr>
        <p:scale>
          <a:sx n="50" d="100"/>
          <a:sy n="50" d="100"/>
        </p:scale>
        <p:origin x="36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gs" Target="tags/tag7.xml"/><Relationship Id="rId32" Type="http://schemas.openxmlformats.org/officeDocument/2006/relationships/font" Target="fonts/font10.fntdata"/><Relationship Id="rId31" Type="http://schemas.openxmlformats.org/officeDocument/2006/relationships/font" Target="fonts/font9.fntdata"/><Relationship Id="rId30" Type="http://schemas.openxmlformats.org/officeDocument/2006/relationships/font" Target="fonts/font8.fntdata"/><Relationship Id="rId3" Type="http://schemas.openxmlformats.org/officeDocument/2006/relationships/slideMaster" Target="slideMasters/slideMaster2.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endParaRPr lang="zh-CN" altLang="en-US" sz="3200" b="1" dirty="0">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3"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endParaRPr lang="zh-CN" altLang="en-US" sz="2400" dirty="0">
              <a:solidFill>
                <a:srgbClr val="F4C57A"/>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rgbClr val="F4C57A"/>
              </a:solidFill>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endPar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endParaRP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endPar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endPar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p>
            <a:pPr algn="dist"/>
            <a:r>
              <a:rPr lang="zh-CN" altLang="en-US" sz="2400">
                <a:latin typeface="黑体" panose="02010609060101010101" charset="-122"/>
                <a:ea typeface="黑体" panose="02010609060101010101" charset="-122"/>
              </a:rPr>
              <a:t>广西壮族自治区中小学教辅材料推荐目录品种</a:t>
            </a:r>
            <a:endParaRPr lang="zh-CN" altLang="en-US" sz="2400">
              <a:latin typeface="黑体" panose="02010609060101010101" charset="-122"/>
              <a:ea typeface="黑体" panose="02010609060101010101" charset="-122"/>
            </a:endParaRPr>
          </a:p>
        </p:txBody>
      </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英语</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478915" y="2289810"/>
            <a:ext cx="9265285" cy="2553335"/>
          </a:xfrm>
          <a:prstGeom prst="rect">
            <a:avLst/>
          </a:prstGeom>
          <a:noFill/>
        </p:spPr>
        <p:txBody>
          <a:bodyPr wrap="square" rtlCol="0">
            <a:spAutoFit/>
            <a:scene3d>
              <a:camera prst="orthographicFront"/>
              <a:lightRig rig="threePt" dir="t"/>
            </a:scene3d>
          </a:bodyPr>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第一部分 </a:t>
            </a:r>
            <a:endPar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a:p>
            <a:pPr algn="ctr"/>
            <a:r>
              <a:rPr lang="zh-CN" altLang="en-US" sz="80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rPr>
              <a:t>课程内容要求</a:t>
            </a:r>
            <a:endParaRPr lang="zh-CN" altLang="en-US" sz="8000" b="1"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3100" y="527050"/>
            <a:ext cx="10445115" cy="4752340"/>
          </a:xfrm>
          <a:prstGeom prst="rect">
            <a:avLst/>
          </a:prstGeom>
          <a:noFill/>
        </p:spPr>
        <p:txBody>
          <a:bodyPr wrap="square" rtlCol="0">
            <a:noAutofit/>
          </a:bodyPr>
          <a:p>
            <a:pPr indent="609600" algn="just" fontAlgn="auto">
              <a:lnSpc>
                <a:spcPct val="150000"/>
              </a:lnSpc>
              <a:spcBef>
                <a:spcPts val="0"/>
              </a:spcBef>
              <a:spcAft>
                <a:spcPts val="0"/>
              </a:spcAft>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微软雅黑 Light" panose="020B0502040204020203" charset="-122"/>
              </a:rPr>
              <a:t>高中英语学业质量以学生在语言能力、文化意识、思维品质和学习能力等方面的核心素养为基础，结合高中英语课程的内容以及高中学生英语学习的进阶情况，</a:t>
            </a:r>
            <a:r>
              <a:rPr lang="zh-CN" altLang="en-US" sz="2400">
                <a:latin typeface="宋体" panose="02010600030101010101" pitchFamily="2" charset="-122"/>
                <a:ea typeface="宋体" panose="02010600030101010101" pitchFamily="2" charset="-122"/>
                <a:cs typeface="微软雅黑 Light" panose="020B0502040204020203" charset="-122"/>
              </a:rPr>
              <a:t>重点描述了高中学生在特定问题情境中运用英语解决问题的能力和表现。</a:t>
            </a:r>
            <a:endParaRPr lang="zh-CN" altLang="en-US" sz="2400">
              <a:latin typeface="宋体" panose="02010600030101010101" pitchFamily="2" charset="-122"/>
              <a:ea typeface="宋体" panose="02010600030101010101" pitchFamily="2" charset="-122"/>
              <a:cs typeface="微软雅黑 Light" panose="020B0502040204020203" charset="-122"/>
            </a:endParaRPr>
          </a:p>
          <a:p>
            <a:pPr indent="609600" algn="just" fontAlgn="auto">
              <a:lnSpc>
                <a:spcPct val="150000"/>
              </a:lnSpc>
              <a:spcBef>
                <a:spcPts val="0"/>
              </a:spcBef>
              <a:spcAft>
                <a:spcPts val="0"/>
              </a:spcAft>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微软雅黑 Light" panose="020B0502040204020203" charset="-122"/>
              </a:rPr>
              <a:t>高中英语学业质量设置三个水平。这三个水平是根据问题情境本身的复杂程度、问题情境对相关知识、技能、思维品质的要求以及问题情境涉及的情感态度和价值观念等进行划分的。每一级水平主要表现为学生在不同复杂程度的情境中，运用知识、技能以及各种重要概念、方法和观念解决问题的关键特征。高中英语学业质量水平一主要用于检测必修课程的学习结果，是高中学生在英语学科应达到的合格要求，也是高中英语学业水平考试命题的主要依据，</a:t>
            </a:r>
            <a:r>
              <a:rPr lang="zh-CN" altLang="en-US" sz="2400">
                <a:latin typeface="宋体" panose="02010600030101010101" pitchFamily="2" charset="-122"/>
                <a:ea typeface="宋体" panose="02010600030101010101" pitchFamily="2" charset="-122"/>
                <a:cs typeface="微软雅黑 Light" panose="020B0502040204020203" charset="-122"/>
              </a:rPr>
              <a:t>具体要求如下。</a:t>
            </a:r>
            <a:endParaRPr lang="zh-CN" altLang="en-US" sz="2400">
              <a:latin typeface="宋体" panose="02010600030101010101" pitchFamily="2" charset="-122"/>
              <a:ea typeface="宋体" panose="02010600030101010101" pitchFamily="2" charset="-122"/>
              <a:cs typeface="微软雅黑 Light" panose="020B0502040204020203"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73100" y="1210945"/>
            <a:ext cx="10671810" cy="3381375"/>
          </a:xfrm>
          <a:prstGeom prst="rect">
            <a:avLst/>
          </a:prstGeom>
          <a:noFill/>
        </p:spPr>
        <p:txBody>
          <a:bodyPr wrap="square" rtlCol="0">
            <a:noAutofit/>
          </a:bodyPr>
          <a:p>
            <a:pPr indent="609600" algn="just" fontAlgn="auto">
              <a:lnSpc>
                <a:spcPct val="150000"/>
              </a:lnSpc>
              <a:spcBef>
                <a:spcPts val="0"/>
              </a:spcBef>
              <a:spcAft>
                <a:spcPts val="0"/>
              </a:spcAft>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微软雅黑 Light" panose="020B0502040204020203" charset="-122"/>
                <a:sym typeface="+mn-ea"/>
              </a:rPr>
              <a:t>学生能够在相对熟悉的情境中，围绕必修课程内容所涉及的人与自我、人与社会和人与自然等主题语境，使用所学的语言知识和文化知识，有效运用学习策略，理解必修课程所规定的不同类型语篇所传递的意义、意图和情感态度，理解语篇中不同的文化元素及其内涵，分析不同语篇类型的结构特征和语言特点，</a:t>
            </a:r>
            <a:r>
              <a:rPr lang="zh-CN" altLang="en-US" sz="2400">
                <a:latin typeface="宋体" panose="02010600030101010101" pitchFamily="2" charset="-122"/>
                <a:ea typeface="宋体" panose="02010600030101010101" pitchFamily="2" charset="-122"/>
                <a:cs typeface="微软雅黑 Light" panose="020B0502040204020203" charset="-122"/>
                <a:sym typeface="+mn-ea"/>
              </a:rPr>
              <a:t>并能以口头或书面形式陈述事件、传递信息、表达观点和态度等。具体要求见下表。</a:t>
            </a:r>
            <a:endParaRPr lang="zh-CN" altLang="en-US" sz="2400">
              <a:latin typeface="宋体" panose="02010600030101010101" pitchFamily="2" charset="-122"/>
              <a:ea typeface="宋体" panose="02010600030101010101" pitchFamily="2" charset="-122"/>
              <a:cs typeface="微软雅黑 Light" panose="020B0502040204020203"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3" name="表格 2"/>
          <p:cNvGraphicFramePr/>
          <p:nvPr>
            <p:custDataLst>
              <p:tags r:id="rId1"/>
            </p:custDataLst>
          </p:nvPr>
        </p:nvGraphicFramePr>
        <p:xfrm>
          <a:off x="784860" y="660400"/>
          <a:ext cx="10732770" cy="5624830"/>
        </p:xfrm>
        <a:graphic>
          <a:graphicData uri="http://schemas.openxmlformats.org/drawingml/2006/table">
            <a:tbl>
              <a:tblPr/>
              <a:tblGrid>
                <a:gridCol w="1687830"/>
                <a:gridCol w="9044940"/>
              </a:tblGrid>
              <a:tr h="675005">
                <a:tc gridSpan="2">
                  <a:txBody>
                    <a:bodyPr/>
                    <a:p>
                      <a:pPr algn="ctr" fontAlgn="t"/>
                      <a:r>
                        <a:rPr lang="zh-CN" altLang="en-US" sz="2000" b="1" i="0">
                          <a:solidFill>
                            <a:srgbClr val="000000"/>
                          </a:solidFill>
                          <a:latin typeface="宋体" panose="02010600030101010101" pitchFamily="2" charset="-122"/>
                          <a:ea typeface="宋体" panose="02010600030101010101" pitchFamily="2" charset="-122"/>
                          <a:cs typeface="宋体" panose="02010600030101010101" pitchFamily="2" charset="-122"/>
                        </a:rPr>
                        <a:t>表 高中英语学业质量水平一</a:t>
                      </a:r>
                      <a:endParaRPr lang="zh-CN" altLang="en-US" sz="2000" b="1"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t" anchorCtr="0">
                    <a:lnL>
                      <a:noFill/>
                    </a:lnL>
                    <a:lnR>
                      <a:noFill/>
                    </a:lnR>
                    <a:lnT>
                      <a:noFill/>
                    </a:lnT>
                    <a:lnB w="6350" cap="flat" cmpd="sng">
                      <a:solidFill>
                        <a:srgbClr val="000000"/>
                      </a:solidFill>
                      <a:prstDash val="solid"/>
                      <a:headEnd type="none" w="med" len="med"/>
                      <a:tailEnd type="none" w="med" len="med"/>
                    </a:lnB>
                    <a:noFill/>
                  </a:tcPr>
                </a:tc>
                <a:tc hMerge="1">
                  <a:tcPr>
                    <a:lnR>
                      <a:noFill/>
                    </a:lnR>
                    <a:lnT>
                      <a:noFill/>
                    </a:lnT>
                    <a:lnB w="6350" cap="flat" cmpd="sng">
                      <a:solidFill>
                        <a:srgbClr val="000000"/>
                      </a:solidFill>
                      <a:prstDash val="solid"/>
                      <a:headEnd type="none" w="med" len="med"/>
                      <a:tailEnd type="none" w="med" len="med"/>
                    </a:lnB>
                  </a:tcPr>
                </a:tc>
              </a:tr>
              <a:tr h="565150">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序号</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cs typeface="宋体" panose="02010600030101010101" pitchFamily="2" charset="-122"/>
                        </a:rPr>
                        <a:t>质 量 描 述</a:t>
                      </a:r>
                      <a:endParaRPr lang="zh-CN" altLang="en-US" sz="1800" b="1"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3EEFA"/>
                    </a:solidFill>
                  </a:tcPr>
                </a:tc>
              </a:tr>
              <a:tr h="57086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1-1</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在听的过程中，能抓住日常生活语篇的大意，获取主要事实、观点和文化背景。</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60070">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1-2</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能根据重音、语调、节奏的变化，理解说话人所表达的意义、意图和情感态度。</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5943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1-3</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在听的过程中，能注意到图片、符号、表格、动画、流程图等传递的信息。</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9118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1-4</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能简要地口头描述自己或他人的经历，表达观点并举例说明。</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6451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1-5</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能口头介绍中外主要节日等中外文化传统和文化背景。</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02298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1-6</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在口头表达中，能根据交际场合和交际对象的身份，选择恰当的语言形式</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如正式或非正式、直接或委婉的表达方式</a:t>
                      </a:r>
                      <a:r>
                        <a:rPr lang="en-US" altLang="zh-CN" sz="1800" b="0" i="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表达意义、意图和情感态度；能借助手势、表情、图表、图示等非语言手段提高表达效果。</a:t>
                      </a:r>
                      <a:endPar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15620">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1-7</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能通过重音、语调、节奏的变化，表达特殊的意义、意图和情感态度。</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aphicFrame>
        <p:nvGraphicFramePr>
          <p:cNvPr id="3" name="表格 2"/>
          <p:cNvGraphicFramePr/>
          <p:nvPr>
            <p:custDataLst>
              <p:tags r:id="rId1"/>
            </p:custDataLst>
          </p:nvPr>
        </p:nvGraphicFramePr>
        <p:xfrm>
          <a:off x="404495" y="678815"/>
          <a:ext cx="10734040" cy="5777230"/>
        </p:xfrm>
        <a:graphic>
          <a:graphicData uri="http://schemas.openxmlformats.org/drawingml/2006/table">
            <a:tbl>
              <a:tblPr/>
              <a:tblGrid>
                <a:gridCol w="1687830"/>
                <a:gridCol w="9046210"/>
              </a:tblGrid>
              <a:tr h="428625">
                <a:tc gridSpan="2">
                  <a:txBody>
                    <a:bodyPr/>
                    <a:p>
                      <a:pPr algn="r" fontAlgn="t"/>
                      <a:r>
                        <a:rPr lang="zh-CN" altLang="en-US" sz="1800" b="1" i="0">
                          <a:solidFill>
                            <a:srgbClr val="000000"/>
                          </a:solidFill>
                          <a:latin typeface="宋体" panose="02010600030101010101" pitchFamily="2" charset="-122"/>
                          <a:ea typeface="宋体" panose="02010600030101010101" pitchFamily="2" charset="-122"/>
                          <a:cs typeface="微软雅黑 Light" panose="020B0502040204020203" charset="-122"/>
                        </a:rPr>
                        <a:t>（续表）</a:t>
                      </a:r>
                      <a:endParaRPr lang="zh-CN" altLang="en-US" sz="1800" b="1" i="0">
                        <a:solidFill>
                          <a:srgbClr val="000000"/>
                        </a:solidFill>
                        <a:latin typeface="宋体" panose="02010600030101010101" pitchFamily="2" charset="-122"/>
                        <a:ea typeface="宋体" panose="02010600030101010101" pitchFamily="2" charset="-122"/>
                        <a:cs typeface="微软雅黑 Light" panose="020B0502040204020203" charset="-122"/>
                      </a:endParaRPr>
                    </a:p>
                  </a:txBody>
                  <a:tcPr marL="9842" marR="9842" marT="9842" marB="0" anchor="t" anchorCtr="0">
                    <a:lnL>
                      <a:noFill/>
                    </a:lnL>
                    <a:lnR>
                      <a:noFill/>
                    </a:lnR>
                    <a:lnT>
                      <a:noFill/>
                    </a:lnT>
                    <a:lnB w="6350" cap="flat" cmpd="sng">
                      <a:solidFill>
                        <a:srgbClr val="000000"/>
                      </a:solidFill>
                      <a:prstDash val="solid"/>
                      <a:headEnd type="none" w="med" len="med"/>
                      <a:tailEnd type="none" w="med" len="med"/>
                    </a:lnB>
                    <a:noFill/>
                  </a:tcPr>
                </a:tc>
                <a:tc hMerge="1">
                  <a:tcPr>
                    <a:lnR>
                      <a:noFill/>
                    </a:lnR>
                    <a:lnT>
                      <a:noFill/>
                    </a:lnT>
                    <a:lnB w="6350" cap="flat" cmpd="sng">
                      <a:solidFill>
                        <a:srgbClr val="000000"/>
                      </a:solidFill>
                      <a:prstDash val="solid"/>
                      <a:headEnd type="none" w="med" len="med"/>
                      <a:tailEnd type="none" w="med" len="med"/>
                    </a:lnB>
                  </a:tcPr>
                </a:tc>
              </a:tr>
              <a:tr h="547370">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序号</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cs typeface="宋体" panose="02010600030101010101" pitchFamily="2" charset="-122"/>
                        </a:rPr>
                        <a:t>质 量 描 述</a:t>
                      </a:r>
                      <a:endParaRPr lang="zh-CN" altLang="en-US" sz="1800" b="1"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3EEFA"/>
                    </a:solidFill>
                  </a:tcPr>
                </a:tc>
              </a:tr>
              <a:tr h="542290">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1-8</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能通过重复、解释、提问等方式，克服交际中的语言障碍，保持交际的顺畅。</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39140">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1-9</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能通过读与看，抓住日常生活语篇的大意，获取其中的主要信息、观点和文化背景；能借助多模态语篇中的非文字资源，理解语篇的意义。</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3977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1-10</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能区分语篇中的主要事实与观点；能基于所读和所看内容，进行推断、比较、分析和概括。</a:t>
                      </a:r>
                      <a:endPar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3977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1-11</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能识别语篇的类型和结构，辨识和分析语篇的文体特征及衔接手段，识别语篇为传递意义而选用的主要词汇和语法结构。</a:t>
                      </a:r>
                      <a:endPar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60070">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1-12</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能识别语篇直接陈述的情感态度、价值观和社会文化现象。</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40410">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1-13</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能以书面形式简要描述自己或他人的经历，表达观点并举例说明；能介绍中外主要节日和中华优秀传统文化；书面表达中所用词汇和语法结构能够表达主要意思。</a:t>
                      </a:r>
                      <a:endPar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39775">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1-14</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rPr>
                        <a:t>能运用语篇的衔接手段构建书面语篇、表达意义，体现意义的逻辑关联性；能借助多模态语篇资源提高表达效果。</a:t>
                      </a:r>
                      <a:endParaRPr lang="zh-CN" altLang="en-US" sz="1800" b="0" i="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英语课件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2.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4.xml><?xml version="1.0" encoding="utf-8"?>
<p:tagLst xmlns:p="http://schemas.openxmlformats.org/presentationml/2006/main">
  <p:tag name="KSO_WM_BEAUTIFY_FLAG" val="#fgm#"/>
  <p:tag name="KSO_WM_DIAGRAM_GROUP_CODE" val="1"/>
  <p:tag name="KSO_WM_FIGMA_FLAG" val="#fgm#"/>
  <p:tag name="KSO_WM_UNIT_INDEX" val="1"/>
  <p:tag name="KSO_WM_UNIT_TYPE" val="f"/>
</p:tagLst>
</file>

<file path=ppt/tags/tag5.xml><?xml version="1.0" encoding="utf-8"?>
<p:tagLst xmlns:p="http://schemas.openxmlformats.org/presentationml/2006/main">
  <p:tag name="TABLE_ENDDRAG_ORIGIN_RECT" val="845*420"/>
  <p:tag name="TABLE_ENDDRAG_RECT" val="61*53*845*420"/>
</p:tagLst>
</file>

<file path=ppt/tags/tag6.xml><?xml version="1.0" encoding="utf-8"?>
<p:tagLst xmlns:p="http://schemas.openxmlformats.org/presentationml/2006/main">
  <p:tag name="TABLE_ENDDRAG_ORIGIN_RECT" val="845*469"/>
  <p:tag name="TABLE_ENDDRAG_RECT" val="61*43*845*469"/>
</p:tagLst>
</file>

<file path=ppt/tags/tag7.xml><?xml version="1.0" encoding="utf-8"?>
<p:tagLst xmlns:p="http://schemas.openxmlformats.org/presentationml/2006/main">
  <p:tag name="resource_record_key" val="{&quot;13&quot;:[4663482,20481688,4364878,4563121,20042469,4364912,20362276,20469026,19972061,4663468],&quot;71&quot;:[762356800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1424</Words>
  <Application>WPS 演示</Application>
  <PresentationFormat>宽屏</PresentationFormat>
  <Paragraphs>100</Paragraphs>
  <Slides>8</Slides>
  <Notes>11</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8</vt:i4>
      </vt:variant>
    </vt:vector>
  </HeadingPairs>
  <TitlesOfParts>
    <vt:vector size="27" baseType="lpstr">
      <vt:lpstr>Arial</vt:lpstr>
      <vt:lpstr>宋体</vt:lpstr>
      <vt:lpstr>Wingdings</vt:lpstr>
      <vt:lpstr>微软雅黑</vt:lpstr>
      <vt:lpstr>方正粗黑宋简体</vt:lpstr>
      <vt:lpstr>黑体</vt:lpstr>
      <vt:lpstr>微软雅黑 Light</vt:lpstr>
      <vt:lpstr>Arial Unicode MS</vt:lpstr>
      <vt:lpstr>等线</vt:lpstr>
      <vt:lpstr>等线 Light</vt:lpstr>
      <vt:lpstr>Calibri</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Freshhh®</cp:lastModifiedBy>
  <cp:revision>106</cp:revision>
  <dcterms:created xsi:type="dcterms:W3CDTF">2020-06-07T04:28:00Z</dcterms:created>
  <dcterms:modified xsi:type="dcterms:W3CDTF">2025-09-09T02:28:59Z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2052-12.1.0.22525</vt:lpwstr>
  </property>
  <property fmtid="{D5CDD505-2E9C-101B-9397-08002B2CF9AE}" pid="3" name="KSOTemplateUUID">
    <vt:lpwstr>v1.0_mb_Qt8qMb90gXcOVg455GySpw==</vt:lpwstr>
  </property>
  <property fmtid="{D5CDD505-2E9C-101B-9397-08002B2CF9AE}" pid="4" name="ICV">
    <vt:lpwstr>E67748F78B824AA585A5821A1F793901_13</vt:lpwstr>
  </property>
</Properties>
</file>