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50"/>
  </p:handoutMasterIdLst>
  <p:sldIdLst>
    <p:sldId id="332" r:id="rId10"/>
    <p:sldId id="320" r:id="rId12"/>
    <p:sldId id="447" r:id="rId13"/>
    <p:sldId id="448" r:id="rId14"/>
    <p:sldId id="449" r:id="rId15"/>
    <p:sldId id="450" r:id="rId16"/>
    <p:sldId id="452" r:id="rId17"/>
    <p:sldId id="451" r:id="rId18"/>
    <p:sldId id="453" r:id="rId19"/>
    <p:sldId id="454" r:id="rId20"/>
    <p:sldId id="455" r:id="rId21"/>
    <p:sldId id="456" r:id="rId22"/>
    <p:sldId id="457" r:id="rId23"/>
    <p:sldId id="458" r:id="rId24"/>
    <p:sldId id="459" r:id="rId25"/>
    <p:sldId id="460" r:id="rId26"/>
    <p:sldId id="461" r:id="rId27"/>
    <p:sldId id="462" r:id="rId28"/>
    <p:sldId id="463" r:id="rId29"/>
    <p:sldId id="464" r:id="rId30"/>
    <p:sldId id="465" r:id="rId31"/>
    <p:sldId id="466" r:id="rId32"/>
    <p:sldId id="467" r:id="rId33"/>
    <p:sldId id="468" r:id="rId34"/>
    <p:sldId id="469" r:id="rId35"/>
    <p:sldId id="470" r:id="rId36"/>
    <p:sldId id="471" r:id="rId37"/>
    <p:sldId id="472" r:id="rId38"/>
    <p:sldId id="473" r:id="rId39"/>
    <p:sldId id="474" r:id="rId40"/>
    <p:sldId id="475" r:id="rId41"/>
    <p:sldId id="477" r:id="rId42"/>
    <p:sldId id="478" r:id="rId43"/>
    <p:sldId id="511" r:id="rId44"/>
    <p:sldId id="479" r:id="rId45"/>
    <p:sldId id="480" r:id="rId46"/>
    <p:sldId id="481" r:id="rId47"/>
    <p:sldId id="276" r:id="rId48"/>
    <p:sldId id="306" r:id="rId49"/>
  </p:sldIdLst>
  <p:sldSz cx="12192000" cy="6858000"/>
  <p:notesSz cx="6858000" cy="9144000"/>
  <p:embeddedFontLst>
    <p:embeddedFont>
      <p:font typeface="微软雅黑" panose="020B0503020204020204" pitchFamily="34" charset="-122"/>
      <p:regular r:id="rId54"/>
    </p:embeddedFont>
    <p:embeddedFont>
      <p:font typeface="方正粗黑宋简体" panose="02000000000000000000" charset="-122"/>
      <p:regular r:id="rId55"/>
    </p:embeddedFont>
    <p:embeddedFont>
      <p:font typeface="黑体" panose="02010609060101010101" charset="-122"/>
      <p:regular r:id="rId56"/>
    </p:embeddedFont>
    <p:embeddedFont>
      <p:font typeface="等线" panose="02010600030101010101" charset="-122"/>
      <p:regular r:id="rId57"/>
    </p:embeddedFont>
    <p:embeddedFont>
      <p:font typeface="等线 Light" panose="02010600030101010101" charset="-122"/>
      <p:regular r:id="rId58"/>
    </p:embeddedFont>
    <p:embeddedFont>
      <p:font typeface="Calibri" panose="020F0502020204030204" charset="0"/>
      <p:regular r:id="rId59"/>
      <p:bold r:id="rId60"/>
      <p:italic r:id="rId61"/>
      <p:boldItalic r:id="rId62"/>
    </p:embeddedFont>
  </p:embeddedFontLst>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7A0C"/>
    <a:srgbClr val="FFFFFF"/>
    <a:srgbClr val="00AEEF"/>
    <a:srgbClr val="843C0B"/>
    <a:srgbClr val="F38417"/>
    <a:srgbClr val="E81818"/>
    <a:srgbClr val="D4EFFB"/>
    <a:srgbClr val="F4C57A"/>
    <a:srgbClr val="887875"/>
    <a:srgbClr val="EC55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3" Type="http://schemas.openxmlformats.org/officeDocument/2006/relationships/tags" Target="tags/tag5.xml"/><Relationship Id="rId62" Type="http://schemas.openxmlformats.org/officeDocument/2006/relationships/font" Target="fonts/font9.fntdata"/><Relationship Id="rId61" Type="http://schemas.openxmlformats.org/officeDocument/2006/relationships/font" Target="fonts/font8.fntdata"/><Relationship Id="rId60" Type="http://schemas.openxmlformats.org/officeDocument/2006/relationships/font" Target="fonts/font7.fntdata"/><Relationship Id="rId6" Type="http://schemas.openxmlformats.org/officeDocument/2006/relationships/slideMaster" Target="slideMasters/slideMaster5.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英语</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559435"/>
            <a:ext cx="10570845" cy="5738495"/>
          </a:xfrm>
          <a:prstGeom prst="rect">
            <a:avLst/>
          </a:prstGeom>
          <a:noFill/>
        </p:spPr>
        <p:txBody>
          <a:bodyPr wrap="square" rtlCol="0">
            <a:noAutofit/>
          </a:bodyPr>
          <a:p>
            <a:pPr indent="609600" algn="l" fontAlgn="auto">
              <a:lnSpc>
                <a:spcPct val="150000"/>
              </a:lnSpc>
              <a:spcBef>
                <a:spcPts val="0"/>
              </a:spcBef>
              <a:spcAft>
                <a:spcPts val="0"/>
              </a:spcAft>
              <a:buClrTx/>
              <a:buSzTx/>
              <a:buFontTx/>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4.  逻辑关系</a:t>
            </a:r>
            <a:endPar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表转折的词语：</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however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but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yet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表因果的词语：</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because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since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 a result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the end</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表递进的词语：</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and</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what's more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what's worse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用于举例的词语：</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for example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such as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for instance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like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namely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that is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algn="l" fontAlgn="auto">
              <a:lnSpc>
                <a:spcPct val="150000"/>
              </a:lnSpc>
              <a:spcBef>
                <a:spcPts val="0"/>
              </a:spcBef>
              <a:spcAft>
                <a:spcPts val="0"/>
              </a:spcAft>
              <a:buClrTx/>
              <a:buSzTx/>
              <a:buFontTx/>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5.  观点态度</a:t>
            </a:r>
            <a:endPar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表达观点态度的词：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favorable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enthusiastic</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supportive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respectfull</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说话者的语气</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语调。</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753110"/>
            <a:ext cx="10570845" cy="543496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三</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听后誊抄答案</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对于没有听清的题目采取及时放弃的原则，把注意力集中到下一题，抢在下一题播放之前看完下一题的全部选项，不要纠缠于已播完的题目</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不可因某个小题未听懂而患得患失，</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不可因</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一题而失多题。</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做听力题目时，可以先将答案写在试卷上，</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听力考试结束后再誊抄到答题卡上。</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四 )  速记技巧</a:t>
            </a:r>
            <a:endPar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听力信息一听即逝，考生应学会听录音时快速</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准确</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简要地记下有关信息</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包括数字</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人名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地名等关键词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有大量信息要在短时间内记忆，所以笔记不可能也没必要记得很完整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可以用简单的</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自己看得懂的符号，如箭头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数学符号</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缩略语、首字母等，把与题干有紧密联系的信息简要记下来，</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有时还可画简图和简表来记录语篇意义。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42" name="组合 41"/>
          <p:cNvGrpSpPr/>
          <p:nvPr/>
        </p:nvGrpSpPr>
        <p:grpSpPr>
          <a:xfrm rot="10256978">
            <a:off x="8732310" y="3516639"/>
            <a:ext cx="4208793" cy="4122855"/>
            <a:chOff x="-444096" y="-90212"/>
            <a:chExt cx="4208793" cy="4122855"/>
          </a:xfrm>
        </p:grpSpPr>
        <p:sp>
          <p:nvSpPr>
            <p:cNvPr id="43" name="椭圆 4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椭圆 43"/>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椭圆 44"/>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椭圆 45"/>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椭圆 46"/>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椭圆 47"/>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48"/>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p:cNvGrpSpPr/>
          <p:nvPr/>
        </p:nvGrpSpPr>
        <p:grpSpPr>
          <a:xfrm>
            <a:off x="-583832" y="-470319"/>
            <a:ext cx="4208793" cy="4122855"/>
            <a:chOff x="-444096" y="-90212"/>
            <a:chExt cx="4208793" cy="4122855"/>
          </a:xfrm>
        </p:grpSpPr>
        <p:sp>
          <p:nvSpPr>
            <p:cNvPr id="34" name="椭圆 3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椭圆 36"/>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椭圆 37"/>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椭圆 39"/>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文本框 35"/>
          <p:cNvSpPr txBox="1"/>
          <p:nvPr/>
        </p:nvSpPr>
        <p:spPr>
          <a:xfrm>
            <a:off x="2914578" y="-162870"/>
            <a:ext cx="6482080" cy="7724140"/>
          </a:xfrm>
          <a:prstGeom prst="rect">
            <a:avLst/>
          </a:prstGeom>
          <a:noFill/>
        </p:spPr>
        <p:txBody>
          <a:bodyPr wrap="none" rtlCol="0">
            <a:spAutoFit/>
          </a:bodyPr>
          <a:p>
            <a:r>
              <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三</a:t>
            </a:r>
            <a:endPar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6510" y="2626995"/>
            <a:ext cx="12221845" cy="1322070"/>
          </a:xfrm>
          <a:prstGeom prst="rect">
            <a:avLst/>
          </a:prstGeom>
          <a:noFill/>
        </p:spPr>
        <p:txBody>
          <a:bodyPr wrap="square" rtlCol="0">
            <a:spAutoFit/>
            <a:scene3d>
              <a:camera prst="orthographicFront"/>
              <a:lightRig rig="threePt" dir="t"/>
            </a:scene3d>
          </a:bodyPr>
          <a:p>
            <a:pPr algn="ct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第三章 </a:t>
            </a: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阅读理解</a:t>
            </a:r>
            <a:endPar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753110"/>
            <a:ext cx="10733405" cy="585279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、题型特点</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阅读理解题的材料基本分为记叙文</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说明文</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应用文</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新闻报道等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它们多源于英文报刊和网络媒体，题材丰富多样，涉及医学类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人文类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社科类等各个领域，具有鲜明的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英美语言文化特点和浓厚的时代气息</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阅读理解试题按照考查目标主要分为四种：细节理解题</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推理判断题</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词义推测题、主旨大意题。</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阅读理解题干扰选项的设置常见以下几种形式：</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曲解文意：有些选项来自文章中的某一句或某几句话，命题者可能会利用里面的词设计出干扰项，看似表达文章的意思，其实是借题发挥，是对原文意思的曲解</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曲解文意的干扰项常出现在推理判断类试题的选项中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张冠李戴：有的干扰项把文章中作者的观点与其他人的观点混淆在一</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起</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题干问的是作者的观点，选项中出现的却是其他人的观点；题干问的是其他人的观点，选项中却出现了作者的观点</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4" name="文本框 3"/>
          <p:cNvSpPr txBox="1"/>
          <p:nvPr/>
        </p:nvSpPr>
        <p:spPr>
          <a:xfrm>
            <a:off x="784860" y="10795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rPr>
              <a:t>【解题方法与策略】</a:t>
            </a:r>
            <a:endPar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753110"/>
            <a:ext cx="10733405" cy="543496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偷梁换柱：有的干扰项用了与文章中某一句话相似的句型结构和单词，却在考生易忽视的地方换了几个单词，</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造成句意的改变。</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无中生有：这种类型的干扰项往往是基本的生活常识或得到普遍认可的观点，但在文章中并无相关的信息支撑点</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其次，这种干扰项也有可能与设置的问题毫不相干</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(5)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鱼目混珠：鱼目混珠类型的干扰项常出现在与词句理解有关的试题的选项中，</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即利用某个词或句子的字面含义代替其在文章特定语境中的具体含义。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(6)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扩缩范围：为了准确</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严密地表达内容，文章作者特别注意对文意范围的限定，有时通过加上</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almost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all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nearly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more than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normally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usually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等词语对文意加以限制</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扩缩范围</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干扰法就是在选项中通过改变或去掉限制性词语，将信息的范围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程度</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感情色彩等改变，</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从而给考生解题造成干扰的命题方法。</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753110"/>
            <a:ext cx="10733405" cy="543496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解题策略</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一</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细节理解题</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细节理解题考查考生对阅读材料中的某一具体事实和细节的理解，考查内容主要涉及时间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地点</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人物</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事件</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原因</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结果</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数字等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。有些问题考生可以直接从文中找到明确的答案</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有些则需要在理解的基础上将有关信息进行处理，</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如计算</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排序</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判断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比较等。</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常见设题方式举例</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When/Where did the story happen?</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 did the author think about after getting up?</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Who is Lucy according to the passage?</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Why did the author bring back home an old milk box?</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How long does it take to charge up the battery?</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408940"/>
            <a:ext cx="10570845" cy="6118860"/>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解题技巧</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先从题干中抓住关键词，然后以此为线索，运用略读及查读的技巧快速在文章中寻找与此问题相关的语句</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段落，仔细品读，对照比较，确定答案</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具体如下：</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首先，判断关键词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关键词主要有以下几类：专有名词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人名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地名等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，数字，形容词和副词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比较级</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最高级</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，动词，名词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若题干中没有细节信息，如</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 can you learn from the passage</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中无法找到关键词，就从选项中寻找关键词，方法一致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接着，在题干和选项中画出关键词。</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然后，根据关键词回文本中定位，判断是否符合相关句的意义，</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然后进行印证或排除选项。</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334010"/>
            <a:ext cx="10570845" cy="617791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推理判断题</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推理判断题是阅读理解中层次较高的题目，主要考查考生对文章中隐含或深层意思的理解能力</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题目要求考生根据文章内容作出合乎逻辑的推断，包括考生对作者观点的理解或态度的判断，对修辞</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语气</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隐含意思等的理解</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考生需要在理解原文字面意义的基础上，通过细节的暗示和对语篇逻辑关系的分析，作出一定的判断和推理，从而得出文章的深层意义及隐含意义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题干关键词：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infer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推断</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indicate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表明，显示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imply/suggest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表示，说明</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conclulde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作出结论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assume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认为，假设</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常见设题方式举例</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Which of the following statements does the passage support?</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 does the author think of…?</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How would the author feel about…?</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 is special about…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 is the main purpose of the author writing the text?</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320675"/>
            <a:ext cx="10570845" cy="620712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解题技巧</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考生要严格依据作者所陈述的细节</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事实，利用自己</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已获得的相关知识进行推理判断，从而得出符合逻辑的结论</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具体如下：</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推断写作意图</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考生应对整篇文章有完整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准确的理解，从总体上把握文章的主题，善于抓住文中的关键词或关键句</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对文章内容进行分析，整合与题目相关的信息，综合起来去把握写作意图，</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确定最佳结论。</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这类题的题干中常有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purpose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或者有表示目的的短语，如</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intend to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meant to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order to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等。考生可以根据文章的主旨和体裁来判断作者的目的和态度</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常见写作意图有：</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to entertain readers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使读者愉悦</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：常见于个人经历或故事类的文章</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to persuade readers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说服读者接受某种观点</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：常见于广告或议论文</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to inform readers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告知读者某些信息</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：多见于新闻报道类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科普类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文化类或社会类的文章，</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以及劝告性或建议性文章。</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637540"/>
            <a:ext cx="10733405" cy="5582285"/>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推断作者态度</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作者的态度</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倾向是指作者对陈述的观点是赞同</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反对还是犹豫不定，对记叙或描写的人</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物或事件等是赞颂</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同情</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冷漠还是厌恶</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憎恨</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反对</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批评</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怀疑</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悲观</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客观</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中立</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作者的这种思想倾向和感情色彩往往隐含在文章的字里行间，或流露于修饰的词语之中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因此，在推断过程中，应特别注意文中作者的措辞，尤其是表达感情色彩的形容词，如</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supportive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支持的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positive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积极的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optimistic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乐观的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enthusiastic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热情的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negative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否定的，消极的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ironic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讽刺的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critical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批评的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disgusted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厌恶的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disappointed (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失望的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indifferent (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漠不关心的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uninterested (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不感兴趣的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objective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客观的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neutral (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中立的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915" y="1536700"/>
            <a:ext cx="9265285" cy="3784600"/>
          </a:xfrm>
          <a:prstGeom prst="rect">
            <a:avLst/>
          </a:prstGeom>
          <a:noFill/>
        </p:spPr>
        <p:txBody>
          <a:bodyPr wrap="square" rtlCol="0">
            <a:spAutoFit/>
            <a:scene3d>
              <a:camera prst="orthographicFront"/>
              <a:lightRig rig="threePt" dir="t"/>
            </a:scene3d>
          </a:bodyPr>
          <a:p>
            <a:pPr algn="ctr"/>
            <a:r>
              <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rPr>
              <a:t>第二部分</a:t>
            </a:r>
            <a:endPar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endParaRPr>
          </a:p>
          <a:p>
            <a:pPr algn="ctr"/>
            <a:r>
              <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rPr>
              <a:t> </a:t>
            </a:r>
            <a:endPar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endParaRPr>
          </a:p>
          <a:p>
            <a:pPr algn="ctr"/>
            <a:r>
              <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rPr>
              <a:t>课程达标训练</a:t>
            </a:r>
            <a:endPar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368935"/>
            <a:ext cx="10570845" cy="6158865"/>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推断逻辑关系</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寻找句子之间的逻辑关系，正确勾画出关键词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只要找到关键词，就可以把握句子之间的逻辑关系，如表示因果关系的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because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because of</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since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therefore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等。但有时候逻辑关系并没有明显的关键词，这时根据上下文分析句子之间存在的隐形逻辑关系，如有时会出现表示因果关系的</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cause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reason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lead to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resullt in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此外还要寻找文章各段之间的关系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文章各段落之间的逻辑关系通常都体现在段落的开头和结尾</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找到前一段的最后一句与后一段的第一句之间的关系便成为解题的关键</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一般段落之间的关系有时间先后顺序</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平行列举关系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对比结构关系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因果关系等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为了使文章的结构严密，作者通常会使用一些表示次序</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递进</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转折等的连词，勾画出这些关键词可以方便理解段落之间的关系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948055" y="1326515"/>
            <a:ext cx="10570845" cy="3490595"/>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推断文章体裁和出处</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判断文章出处的题目应从文章的体裁和内容来着手</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一般来说，报纸上的新闻前面会出现日期</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地点或通讯社名称等；广告类文章有其特殊格式，常见于</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篇；产品说明类文章，如器皿</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设备的使用说明会有产品名称或操作方式；药品有服用时间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次数</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药量等；来自网络的文章一般比较新颖</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时效性强</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405130"/>
            <a:ext cx="10570845" cy="6071235"/>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三</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词义推测题</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阅读文章时，常常会遇到一些过去未见过的词，但这类生词的词义大都可以通过上下文推断出来，这是阅读理解经常检测的一种能力</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根据上下文推断单词和短语的含义是高考阅读理解题的出题方向之一，也是考查考生英语语言能力和文化品格的一种重要方式</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此类题型要求学生根据阅读材料提供的信息，结合学习中积累的常识和经验推测生词含义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熟词生义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短语和句子的含义，</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并准确定位代词的指代对象。</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常见设题方式举例</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 do the underlined words…probably mean?</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Which of the following can best replace the phrase…?</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 does the underlined word…refer to?</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1033145"/>
            <a:ext cx="10570845" cy="4312920"/>
          </a:xfrm>
          <a:prstGeom prst="rect">
            <a:avLst/>
          </a:prstGeom>
          <a:noFill/>
        </p:spPr>
        <p:txBody>
          <a:bodyPr wrap="square" rtlCol="0">
            <a:noAutofit/>
          </a:bodyPr>
          <a:p>
            <a:pPr indent="609600" fontAlgn="auto">
              <a:lnSpc>
                <a:spcPct val="150000"/>
              </a:lnSpc>
              <a:spcAft>
                <a:spcPts val="120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解题技巧</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Aft>
                <a:spcPts val="120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通过因果关系推测词义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Aft>
                <a:spcPts val="120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首先是找出生词与上下文之间的逻辑关系，以此推测词义。有时文章借助关联词，如</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because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since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thus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 a result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of course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therefore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等，表示前因后果</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如在</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You shouldn't have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blamed</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him for that, for it wasn't his fault.”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中，通过</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for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引出的从句所表示的原因</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那不是他的错</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可推测出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blame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的词义是</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责备</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580390"/>
            <a:ext cx="10570845" cy="585470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通过同义词和反义词的关系推测词义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①</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通过同义词推测词义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一是要看由</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and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或</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or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连接的同义词词组，如</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happy and gay</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，可以推测出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gay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这个词是</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愉快</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的意思</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二是看在进一步解释的过程中使用的同义词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如在</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“Man has known something aboult the planets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Venus</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Mars</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and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Jupiter</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with the help of spaceships.”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Venuls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金星</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Mars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火星</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Jupiter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木星</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均为生词，但只要知道</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planets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就可推测出这几个词都属于</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行星</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这一义域。</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②</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通过反义词推测词义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一是看表转折关系的连词或副词，如</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but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while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however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二是看与</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not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搭配的或表示否定意义的词语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如在</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“He is so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homely</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not at all as handsome as his brother.”</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中，根据</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not at all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handsome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我们不难推测出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homely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的意思，即</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不英俊</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不漂亮</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638175" y="269875"/>
            <a:ext cx="11025505" cy="625792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通过构词法推测词义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根据复合</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派生等构词知识判断生词词义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如在</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“She is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unlikely</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to have  stolen the money.”</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unlikely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一词的前缀</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un-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含否定意义，</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故该词意为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不太可能</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通过同义或释义关系来推测词义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如在</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“Bult sometimes</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no rain falls for a long, long time. Then there is a dry period, or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drought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中，从</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drought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所在句子的上文我们得知很久不下雨，于是便有一段干旱的时期，即</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drought </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由此可见</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drought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意思为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久旱，旱灾</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而</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 dry period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和</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drought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是同义语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这种同义或释义关系常由</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is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that is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other words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be called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或破折号等来表示</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(5)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通过句法功能来推测词义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如在</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“Bananas, oranges,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pineapples</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and some other kinds of fruit grow in warm areas.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中，我们可以从</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pineapples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在句中所处的位置来判断它大致的意思</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从句中不难看出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pineapples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和</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bananas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oranges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是并列关系，同属</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fruit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类，因此它是水果，准确地说，是</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菠萝</a:t>
            </a:r>
            <a:r>
              <a:rPr 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636905"/>
            <a:ext cx="10734040" cy="5584190"/>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(6)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通过描述推测词义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描述即作者对该人或该物做出的外在相貌或内在特征的描写</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如在</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penguin</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is a kind of sea bird living in the south pole. It is fat and walks in a funny way. Although it cannot fly, it can swim in the icy water to catch the fish.”</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中，从第一句的描述可以得知</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penguin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是一种生活在南极的鸟类。后面更详尽地描述了该鸟类的形态及生活习性，</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由此可以推测出是</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企鹅</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(7)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根据常识推测词义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如在</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“Afraid of waking the baby up, she</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tiptoed</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out of the room.”</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中从上半句可得知，</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tiptoed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的原因是怕吵醒孩子，由此可推测出该词是</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踮着脚走，蹑手蹑脚</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的意思</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584200" y="819150"/>
            <a:ext cx="11079480" cy="5198745"/>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四</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主旨大意题</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主旨大意题考查考生对文章内容的深层次理解，它要求考生在充分理解全文的前提下，对整篇文章的主旨大意有一个较为清晰的印象</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它既考查细节理解能力，又考查深层次的推理</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概括能力，</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难度较大。</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常见设题方式举例</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 does the last paragraph mainly talk about?</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 is the main idea of the passage?</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Which is the best title for the text?</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Which can be a suitable title for the text?</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20725" y="464185"/>
            <a:ext cx="10749915" cy="592899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解题策略</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段落主旨类</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en-US" sz="2400" dirty="0">
                <a:uFillTx/>
                <a:latin typeface="Times New Roman" panose="02020603050405020304" charset="0"/>
                <a:ea typeface="宋体" panose="02010600030101010101" pitchFamily="2" charset="-122"/>
                <a:cs typeface="微软雅黑" panose="020B0503020204020204" pitchFamily="34" charset="-122"/>
                <a:sym typeface="+mn-ea"/>
              </a:rPr>
              <a:t>①</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分析段落结构</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如果段落是</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总</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分</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结构，那么主题句一般在段首；如果是</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分</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总</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结构，那么主题句一般在段尾；如果是</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分</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总</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分</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结构，那么主题句一般在段中；如果是对比各个事物，那么相同点或者不同点就是该段主旨</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lvl="0"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en-US" sz="2400" dirty="0">
                <a:uFillTx/>
                <a:latin typeface="Times New Roman" panose="02020603050405020304" charset="0"/>
                <a:ea typeface="宋体" panose="02010600030101010101" pitchFamily="2" charset="-122"/>
                <a:cs typeface="微软雅黑" panose="020B0503020204020204" pitchFamily="34" charset="-122"/>
                <a:sym typeface="+mn-ea"/>
              </a:rPr>
              <a:t>②</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对于没有主题句的段落，要根据全段以及全文中心思想，进行合理概括。</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a:t>
            </a:r>
            <a:endPar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endParaRPr>
          </a:p>
          <a:p>
            <a:pPr lvl="0"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文章主旨类</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通过找主题句总结文章大意</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不同语篇类型的文章，其主题句出现的位置不同</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议论文主题句一般在首段或者末段；说明文的主题句一般在首段；新闻报道的主题句经常是首段的首句；记叙文通常没有主题句，</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需要根据文中叙述的内容和线索来概括文章大意。</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946150"/>
            <a:ext cx="10570845" cy="496570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此外，还需注意以下几点：表转折的词语后面的部分有可能是主题句；段首出现疑问句时，回答部分可能是主题句；作者有意识重复强调的观点往往是主旨，反复出现的词语往往是体现主旨的关键词；表示总结或者结论的句子常包含</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therefore</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thus</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in short</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in conclusion</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on the whole</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in spite of</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on the contrary</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however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最佳标题类</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选标题的四大准则：</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精</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概括中心思想的语言要精练。</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准</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注意文章的内涵和外延，准确表达作者的观点</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全</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能概括全文。</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新</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新颖</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抓人眼球才能吸引读者。</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42" name="组合 41"/>
          <p:cNvGrpSpPr/>
          <p:nvPr/>
        </p:nvGrpSpPr>
        <p:grpSpPr>
          <a:xfrm rot="10256978">
            <a:off x="8732310" y="3516639"/>
            <a:ext cx="4208793" cy="4122855"/>
            <a:chOff x="-444096" y="-90212"/>
            <a:chExt cx="4208793" cy="4122855"/>
          </a:xfrm>
        </p:grpSpPr>
        <p:sp>
          <p:nvSpPr>
            <p:cNvPr id="43" name="椭圆 4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椭圆 43"/>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椭圆 44"/>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椭圆 45"/>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椭圆 46"/>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椭圆 47"/>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48"/>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p:cNvGrpSpPr/>
          <p:nvPr/>
        </p:nvGrpSpPr>
        <p:grpSpPr>
          <a:xfrm>
            <a:off x="-583832" y="-470319"/>
            <a:ext cx="4208793" cy="4122855"/>
            <a:chOff x="-444096" y="-90212"/>
            <a:chExt cx="4208793" cy="4122855"/>
          </a:xfrm>
        </p:grpSpPr>
        <p:sp>
          <p:nvSpPr>
            <p:cNvPr id="34" name="椭圆 3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椭圆 36"/>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椭圆 37"/>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椭圆 39"/>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文本框 35"/>
          <p:cNvSpPr txBox="1"/>
          <p:nvPr/>
        </p:nvSpPr>
        <p:spPr>
          <a:xfrm>
            <a:off x="2914578" y="-162870"/>
            <a:ext cx="6482080" cy="7724140"/>
          </a:xfrm>
          <a:prstGeom prst="rect">
            <a:avLst/>
          </a:prstGeom>
          <a:noFill/>
        </p:spPr>
        <p:txBody>
          <a:bodyPr wrap="none" rtlCol="0">
            <a:spAutoFit/>
          </a:bodyPr>
          <a:p>
            <a:r>
              <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二</a:t>
            </a:r>
            <a:endPar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6510" y="2626995"/>
            <a:ext cx="12221845" cy="1322070"/>
          </a:xfrm>
          <a:prstGeom prst="rect">
            <a:avLst/>
          </a:prstGeom>
          <a:noFill/>
        </p:spPr>
        <p:txBody>
          <a:bodyPr wrap="square" rtlCol="0">
            <a:spAutoFit/>
            <a:scene3d>
              <a:camera prst="orthographicFront"/>
              <a:lightRig rig="threePt" dir="t"/>
            </a:scene3d>
          </a:bodyPr>
          <a:p>
            <a:pPr algn="ct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第二章 </a:t>
            </a: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听力理解</a:t>
            </a:r>
            <a:r>
              <a:rPr lang="en-US" altLang="zh-CN" sz="66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 </a:t>
            </a:r>
            <a:endParaRPr lang="zh-CN" altLang="en-US" sz="66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42" name="组合 41"/>
          <p:cNvGrpSpPr/>
          <p:nvPr/>
        </p:nvGrpSpPr>
        <p:grpSpPr>
          <a:xfrm rot="10256978">
            <a:off x="8732310" y="3516639"/>
            <a:ext cx="4208793" cy="4122855"/>
            <a:chOff x="-444096" y="-90212"/>
            <a:chExt cx="4208793" cy="4122855"/>
          </a:xfrm>
        </p:grpSpPr>
        <p:sp>
          <p:nvSpPr>
            <p:cNvPr id="43" name="椭圆 4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椭圆 43"/>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椭圆 44"/>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椭圆 45"/>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椭圆 46"/>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椭圆 47"/>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椭圆 48"/>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 name="组合 1"/>
          <p:cNvGrpSpPr/>
          <p:nvPr/>
        </p:nvGrpSpPr>
        <p:grpSpPr>
          <a:xfrm>
            <a:off x="-583832" y="-470319"/>
            <a:ext cx="4208793" cy="4122855"/>
            <a:chOff x="-444096" y="-90212"/>
            <a:chExt cx="4208793" cy="4122855"/>
          </a:xfrm>
        </p:grpSpPr>
        <p:sp>
          <p:nvSpPr>
            <p:cNvPr id="34" name="椭圆 3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椭圆 36"/>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椭圆 37"/>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椭圆 39"/>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文本框 35"/>
          <p:cNvSpPr txBox="1"/>
          <p:nvPr/>
        </p:nvSpPr>
        <p:spPr>
          <a:xfrm>
            <a:off x="2914578" y="-162870"/>
            <a:ext cx="6482080" cy="7724140"/>
          </a:xfrm>
          <a:prstGeom prst="rect">
            <a:avLst/>
          </a:prstGeom>
          <a:noFill/>
        </p:spPr>
        <p:txBody>
          <a:bodyPr wrap="none" rtlCol="0">
            <a:spAutoFit/>
          </a:bodyPr>
          <a:p>
            <a:r>
              <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rPr>
              <a:t>四</a:t>
            </a:r>
            <a:endParaRPr lang="zh-CN" altLang="en-US" sz="49600" dirty="0">
              <a:solidFill>
                <a:schemeClr val="tx1">
                  <a:lumMod val="95000"/>
                  <a:lumOff val="5000"/>
                  <a:alpha val="7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6510" y="2626995"/>
            <a:ext cx="12221845" cy="1322070"/>
          </a:xfrm>
          <a:prstGeom prst="rect">
            <a:avLst/>
          </a:prstGeom>
          <a:noFill/>
        </p:spPr>
        <p:txBody>
          <a:bodyPr wrap="square" rtlCol="0">
            <a:spAutoFit/>
            <a:scene3d>
              <a:camera prst="orthographicFront"/>
              <a:lightRig rig="threePt" dir="t"/>
            </a:scene3d>
          </a:bodyPr>
          <a:p>
            <a:pPr algn="ct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第四章 </a:t>
            </a:r>
            <a:r>
              <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rPr>
              <a:t>七选五</a:t>
            </a:r>
            <a:endParaRPr lang="zh-CN" altLang="en-US" sz="8000" dirty="0">
              <a:ln w="22225">
                <a:solidFill>
                  <a:schemeClr val="bg2">
                    <a:lumMod val="25000"/>
                  </a:schemeClr>
                </a:solidFill>
                <a:prstDash val="solid"/>
              </a:ln>
              <a:gradFill>
                <a:gsLst>
                  <a:gs pos="0">
                    <a:srgbClr val="CF9660"/>
                  </a:gs>
                  <a:gs pos="99000">
                    <a:srgbClr val="5F3B1C"/>
                  </a:gs>
                </a:gsLst>
                <a:lin ang="16200000" scaled="0"/>
              </a:gradFill>
              <a:effectLst/>
              <a:latin typeface="方正粗黑宋简体" panose="02000000000000000000" charset="-122"/>
              <a:ea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645160"/>
            <a:ext cx="10734040" cy="6099175"/>
          </a:xfrm>
          <a:prstGeom prst="rect">
            <a:avLst/>
          </a:prstGeom>
          <a:noFill/>
        </p:spPr>
        <p:txBody>
          <a:bodyPr wrap="square" rtlCol="0">
            <a:noAutofit/>
          </a:bodyPr>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、题型特点</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七选五的文章以说明文为主，偶尔有记叙文或议论文</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文章结构清晰，内容完整，适合考查段落小标题</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主题句</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过渡句等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材料选用的范围包含新课标中的三大主题语境，即人与自我</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人与社会</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人与自然，话题新颖，有时效性，能够非常好地帮助考生树立正确的世界观和价值观</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篇章多为</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总</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分</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结构，词数</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300</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左右</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设空分布于段首</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段</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段尾</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段中是考察重点，</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段首段尾一般最多设一题。</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、解题策略</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句子在文段中的位置不同，所起的作用也不同</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段首</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段中和段尾三种设空方式利用了设空位置的暗示作用和设空处上下文的提示作用，来考查考生的逻辑思维能力</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设空处在段首</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位于段首的一般为文章主旨概括句</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段落小标题或段落主题句，一般是名词短语或祈使句</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此外，还有可能是过渡句，承上启下，即能够将上段和下段的内容连贯起来。</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4" name="文本框 3"/>
          <p:cNvSpPr txBox="1"/>
          <p:nvPr/>
        </p:nvSpPr>
        <p:spPr>
          <a:xfrm>
            <a:off x="784860" y="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rPr>
              <a:t>【解题方法与策略】</a:t>
            </a:r>
            <a:endPar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455930"/>
            <a:ext cx="10750550" cy="496633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S</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tudies found that people who woke up early for exercise slept better than those who exercised in the evening. Exercise energizes you, so it is more difficult to relax and have a peaceful sleep when you are very excited.</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  You will stick to your diet.</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  Your quality of sleep improves.</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  You prefer healthy food to fast food.</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  There is no reason you should exercise in the morning.</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E.  You can keep your head clear for 4 - 10 hours after exercise.</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  After you exercise, you continue to burn calories throughout the day.</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G.  If you are planning to do exercise regularly, or you're doing it now, then listen up!</a:t>
            </a:r>
            <a:endPar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4860" y="5548630"/>
            <a:ext cx="10909300" cy="1198880"/>
          </a:xfrm>
          <a:prstGeom prst="rect">
            <a:avLst/>
          </a:prstGeom>
          <a:noFill/>
        </p:spPr>
        <p:txBody>
          <a:bodyPr wrap="square" rtlCol="0">
            <a:spAutoFit/>
          </a:bodyPr>
          <a:p>
            <a:pPr indent="508000" fontAlgn="auto">
              <a:lnSpc>
                <a:spcPct val="120000"/>
              </a:lnSpc>
              <a:spcBef>
                <a:spcPts val="0"/>
              </a:spcBef>
              <a:spcAft>
                <a:spcPts val="0"/>
              </a:spcAft>
            </a:pP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解析：设空处位于段首，应为本段主题句</a:t>
            </a:r>
            <a:r>
              <a:rPr 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主题句</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一般是对上文或下文内容的总结</a:t>
            </a:r>
            <a:r>
              <a:rPr 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快速浏览本段，可发现本段提到了</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slept better</a:t>
            </a:r>
            <a:r>
              <a:rPr 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difficult to relax</a:t>
            </a:r>
            <a:r>
              <a:rPr 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 peaceful sleep</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，依据这些关键词语可概括本段说的是晨练比晚上锻炼更能改善睡眠，因此选</a:t>
            </a:r>
            <a:r>
              <a:rPr lang="en-US" altLang="zh-CN"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B </a:t>
            </a:r>
            <a:r>
              <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E81818"/>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225" y="502920"/>
            <a:ext cx="10734675" cy="585216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设空处在段中</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设空处在段中的句子，多为过渡性的句子，句间逻辑关系紧密，有递进</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转折</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解释或例证等关系，并在段落中起承上启下的作用</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主要逻辑关系有：</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例证关系</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设空处的句子是为了证明前一句内容而举的例子</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例证的形式具有多样性，思维过程基本是归纳</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从例子到观点</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和推理</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从观点到例子</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常见的表示例证关系的标志词语有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for example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for instance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fact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 a matter of fact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actually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other words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that is to say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转折关系</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若设空处前后两句之间是逻辑上的逆转，则设空处很有可能表示转折</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表示转折关系的标志词语有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but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however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yet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while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though/although</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otherwise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on the contrary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instead</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nevertheless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然而</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still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contrast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comparison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by comparison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225" y="753110"/>
            <a:ext cx="10734675" cy="543496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因果关系</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表示因果关系的标志词语有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therefore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thus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consequently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结果</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  a result ( of )</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such…that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 ( that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递进关系</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若设空处前后两句之间是逻辑上的层进关系</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则设空处很有可能是个表示递进的句子</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表示递进关系的标志词语有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too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also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besides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further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furthermore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moreover</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likewise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similarly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what's more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what's worse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addition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as well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to make matters worse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not…but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not only…but ( also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5.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并列关系</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表示并列关系的标志词语有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and</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first( ly )…second( ly )</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first…then/next…finally/last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to begin with</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some…others</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for one thing…for another thing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539750"/>
            <a:ext cx="10951845" cy="456628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Medium color choices  are generally furniture pieces such as sofas, dinner tables or bookshelves.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 They require a bigger commitment than smaller ones, and they have a more powerful effect on the feeling of a space.</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  While all of them are useful</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  Whatever you're looking for</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  If you're experimenting with a color</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  Small color choices are the ones we're most familiar with</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E.  It's not really a good idea to ulse too many small color pieces</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  So it pays to be  sulre, becaulse youl want to get it right the first time</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G.  Color choices in this range are a step up from the small ones in two major ways</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4860" y="5106035"/>
            <a:ext cx="10749915" cy="1198880"/>
          </a:xfrm>
          <a:prstGeom prst="rect">
            <a:avLst/>
          </a:prstGeom>
          <a:noFill/>
        </p:spPr>
        <p:txBody>
          <a:bodyPr wrap="square" rtlCol="0">
            <a:spAutoFit/>
          </a:bodyPr>
          <a:p>
            <a:pPr indent="508000" fontAlgn="auto">
              <a:lnSpc>
                <a:spcPct val="120000"/>
              </a:lnSpc>
              <a:spcBef>
                <a:spcPts val="0"/>
              </a:spcBef>
              <a:spcAft>
                <a:spcPts val="0"/>
              </a:spcAft>
            </a:pP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解析：设空处在段中，所填句子应是过渡句</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该空前一句主要内容是</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“medium color choices”</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，是</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G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项中</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smaller ones”</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的升级</a:t>
            </a:r>
            <a:r>
              <a:rPr 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该空后一句介绍了这种</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升级</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主要体现在两个方面，与</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G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项中的</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“two major ways”</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相呼应，故选</a:t>
            </a:r>
            <a:r>
              <a:rPr lang="en-US" altLang="zh-CN"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sz="2000"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G </a:t>
            </a:r>
            <a:r>
              <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28345" y="1915795"/>
            <a:ext cx="10734675" cy="2366010"/>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三</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设空处在段尾</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位于段尾的一般是总结句，用于总结本段内容，常含有总结性的词语，或是对主题句的进一步阐述和提炼升华</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这个位置还有可能是承上启下句，</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能够将上段和下段的内容连贯起来。</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68350" y="247015"/>
            <a:ext cx="10750550" cy="532257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例题：</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You run into the grocery store to pick up one bottle of water. You get what you need, head to the front, and choose the line that looks fastest. You chose wrong. People who you swear got in other lines long after you are already checked out and off to the parking lot. </a:t>
            </a:r>
            <a:r>
              <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u="sng" dirty="0">
                <a:solidFill>
                  <a:schemeClr val="bg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en-US" altLang="zh-CN" sz="2400" u="sng"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It turns out that it's just math working against you; chances are, the other line really is faster.</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  Why does this always seem to happen to you?</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  So why don't most places encourage serpentine lines?</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  Some of them may have stood in a queue for almost an hour.</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  The chances of your line being the fastest are only one in three.</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E.  How high is the probability that you are in the fastest waiting line?</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  With three registers this method is much faster than the traditional approach.</a:t>
            </a:r>
            <a:endParaRPr lang="zh-CN" altLang="en-US" sz="2000"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2" name="文本框 1"/>
          <p:cNvSpPr txBox="1"/>
          <p:nvPr/>
        </p:nvSpPr>
        <p:spPr>
          <a:xfrm>
            <a:off x="784860" y="5625465"/>
            <a:ext cx="10751185" cy="1087755"/>
          </a:xfrm>
          <a:prstGeom prst="rect">
            <a:avLst/>
          </a:prstGeom>
          <a:noFill/>
        </p:spPr>
        <p:txBody>
          <a:bodyPr wrap="square" rtlCol="0">
            <a:spAutoFit/>
          </a:bodyPr>
          <a:p>
            <a:pPr indent="508000" fontAlgn="auto">
              <a:lnSpc>
                <a:spcPct val="120000"/>
              </a:lnSpc>
              <a:spcBef>
                <a:spcPts val="0"/>
              </a:spcBef>
              <a:spcAft>
                <a:spcPts val="0"/>
              </a:spcAft>
            </a:pPr>
            <a:r>
              <a:rPr lang="zh-CN" altLang="en-US"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解析：设空处在段尾，可能是总结句，也可能是承上启下句</a:t>
            </a:r>
            <a:r>
              <a:rPr lang="zh-CN"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上文描述了</a:t>
            </a:r>
            <a:r>
              <a:rPr lang="en-US" altLang="zh-CN"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你</a:t>
            </a:r>
            <a:r>
              <a:rPr lang="en-US" altLang="zh-CN"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排队结账时，发现自己排的队伍总是比别的队伍慢这一现象</a:t>
            </a:r>
            <a:r>
              <a:rPr lang="zh-CN"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下文的</a:t>
            </a:r>
            <a:r>
              <a:rPr lang="en-US" altLang="zh-CN"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“It turns out” “chances are the other line really is faster” </a:t>
            </a:r>
            <a:r>
              <a:rPr lang="zh-CN" altLang="en-US"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点明了结论，所以空处应为对该现象提出的疑问</a:t>
            </a:r>
            <a:r>
              <a:rPr lang="zh-CN"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结合选项来看，只有</a:t>
            </a:r>
            <a:r>
              <a:rPr lang="en-US" altLang="zh-CN"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en-US" altLang="zh-CN" b="1"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A </a:t>
            </a:r>
            <a:r>
              <a:rPr lang="zh-CN" altLang="en-US"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rPr>
              <a:t>项的内容与结论的内容相匹配。</a:t>
            </a:r>
            <a:endParaRPr lang="zh-CN" altLang="en-US" dirty="0">
              <a:solidFill>
                <a:srgbClr val="FF0000"/>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英语课件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753110"/>
            <a:ext cx="10570845" cy="585279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题型特点</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语言特点</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听力材料内容多以口语形式出现</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口头语言不同于书面语言，句子短，重复率高，冗余信息多</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听力材料注重提供真实的语言环境，不会涉及学术领域和专业术语，但陌生人名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地名等专有名词仍可能出现，</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与实际交际中情况一致。</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听力音频内容由一男一女朗读，谈话双方的声音特点明显不同，身份明确，语速适中</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考生实际的听力理解时间一般控制在</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20</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分钟左右。</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材料特点</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听力语言材料来源于生活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体现生活，与学生日常生活有密切联系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常见的日常生活的话题有问候</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邀请</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看病</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约会</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购物</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通知</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问路</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打电话、谈论天气</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询问时间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自然灾害</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新闻报道等内容</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部分语篇很好地渗透了语言的文化意识。</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
        <p:nvSpPr>
          <p:cNvPr id="4" name="文本框 3"/>
          <p:cNvSpPr txBox="1"/>
          <p:nvPr/>
        </p:nvSpPr>
        <p:spPr>
          <a:xfrm>
            <a:off x="784860" y="10795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rPr>
              <a:t>【解题方法与策略】</a:t>
            </a:r>
            <a:endParaRPr lang="zh-CN" altLang="en-US"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582295"/>
            <a:ext cx="10570845" cy="5852795"/>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rPr>
              <a:t>解题策略</a:t>
            </a:r>
            <a:endParaRPr lang="zh-CN" altLang="en-US" sz="2400" b="1" dirty="0">
              <a:solidFill>
                <a:srgbClr val="00AEEF"/>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听前预测内容</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利用听前的短暂时间快速浏览题干及选项，并画出重点线索和信息，对即将听到的段落或对话内容进行预测</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通过浏览试卷上的文字信息，可以预测要听的对话或语段会涉及的话题、情况</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时间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场合等相关内容，以便带着问题听音，使自己在听的过程中做到心中有数，有的放矢地捕捉期待的信息内容，</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从而提高听的效率。</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二</a:t>
            </a:r>
            <a:r>
              <a:rPr lang="en-US" altLang="zh-CN"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 )  </a:t>
            </a:r>
            <a:r>
              <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rPr>
              <a:t>听中抓关键信息</a:t>
            </a:r>
            <a:endParaRPr lang="zh-CN" altLang="en-US" sz="2400" b="1" dirty="0">
              <a:solidFill>
                <a:srgbClr val="0070C0"/>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考生可以充分利用与题干内容相关的关键词，根据预测内容，在听中抓关键信息词，并适当作记录。常见关键信息有：</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561340"/>
            <a:ext cx="10570845" cy="5735320"/>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数字</a:t>
            </a:r>
            <a:endParaRPr lang="zh-CN" altLang="en-US"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( 1 )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基数词</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序数词</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分数</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百分数：</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percent</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dozen</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score</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one-third</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half</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double</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twice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价格</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比例</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减价：</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20 percent off</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special offer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special price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25 percent discount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sale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原价：</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regular price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normal price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增长：</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10 percent increase in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1/3 climb in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下降：</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23 percent fall in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5.5 percent decrease in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年代、日期</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时刻：</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half past six</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 quarter to two</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nine twenty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after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before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early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late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delay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(4)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路程</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距离。</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(5)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具体的编号，如街道</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楼层</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房间</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电话号码</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航班等。</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481330"/>
            <a:ext cx="10734040" cy="5894705"/>
          </a:xfrm>
          <a:prstGeom prst="rect">
            <a:avLst/>
          </a:prstGeom>
          <a:noFill/>
        </p:spPr>
        <p:txBody>
          <a:bodyPr wrap="square" rtlCol="0">
            <a:noAutofit/>
          </a:bodyPr>
          <a:p>
            <a:pPr indent="609600" algn="l"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2.  地点和方位</a:t>
            </a:r>
            <a:endPar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对话中直接出现的地点：</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restaurant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hotel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hospital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post office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airport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railway station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store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school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library</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bank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对话中没有出现具体的地点名称，但出现了显示特定场所的词语，可以根据这些词语猜测说话人在什么地方谈话</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restaurant: menu</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bill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order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tip</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hamburger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sandwich</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soup</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dish</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beer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soft drink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hotel: luggage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single room</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double room</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room number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reserve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accommodation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book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hospital: take medicine</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pill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temperature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headache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blood pressure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fever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post office: mail</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deliver</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stamp</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envelope</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telegram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753110"/>
            <a:ext cx="10570845" cy="5479415"/>
          </a:xfrm>
          <a:prstGeom prst="rect">
            <a:avLst/>
          </a:prstGeom>
          <a:noFill/>
        </p:spPr>
        <p:txBody>
          <a:bodyPr wrap="square" rtlCol="0">
            <a:noAutofit/>
          </a:bodyPr>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airport: timetable</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flight</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take off</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land</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uFillTx/>
                <a:latin typeface="Times New Roman" panose="02020603050405020304" charset="0"/>
                <a:ea typeface="宋体" panose="02010600030101010101" pitchFamily="2" charset="-122"/>
                <a:cs typeface="微软雅黑" panose="020B0503020204020204" pitchFamily="34" charset="-122"/>
                <a:sym typeface="+mn-ea"/>
              </a:rPr>
              <a:t>luggage </a:t>
            </a:r>
            <a:r>
              <a:rPr lang="zh-CN" altLang="en-US" sz="2400" dirty="0">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railway station: roulnd trip</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single trip</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ticket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train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shop: on sale</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size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color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price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change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school: exam</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coulrse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dining hall</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lecture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paper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teacher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事物之间的地理位置及方位关系：</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in the east of</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to the east of</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on the east of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 </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algn="l"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rPr>
              <a:t>3.  人物及其关系</a:t>
            </a:r>
            <a:endParaRPr lang="en-US" altLang="zh-CN" sz="2400" dirty="0">
              <a:solidFill>
                <a:srgbClr val="EA7A0C"/>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2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(1)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能根据对话内容和情景来确定说话者从事的职业和彼此之间的关系</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常见的人物之间的关系：</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doctor and patient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waiter/waitress and customer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secretary and boss </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shop assistant and customer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driver and police officer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teacher/professor and student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husband and wife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receptionist and tourist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lawyer and client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salesperson and customer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861060"/>
            <a:ext cx="10570845" cy="5156835"/>
          </a:xfrm>
          <a:prstGeom prst="rect">
            <a:avLst/>
          </a:prstGeom>
          <a:noFill/>
        </p:spPr>
        <p:txBody>
          <a:bodyPr wrap="square" rtlCol="0">
            <a:noAutofit/>
          </a:bodyPr>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(2)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与说话者身份或职业相关的词</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a:t>
            </a:r>
            <a:endPar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doctor and patient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truble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check</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pain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fever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heart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stomach</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blood test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husband and wife</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dear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darling</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my love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cook</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picnic</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TV</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dinner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shop assistant/salesperson and customer</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size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color</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try on</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price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discount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secretary and boss</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meeting</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out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have no time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office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teacher and student</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late</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absent</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homework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等</a:t>
            </a:r>
            <a:r>
              <a:rPr 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a:p>
            <a:pPr indent="609600" fontAlgn="auto">
              <a:lnSpc>
                <a:spcPct val="150000"/>
              </a:lnSpc>
              <a:spcBef>
                <a:spcPts val="0"/>
              </a:spcBef>
              <a:spcAft>
                <a:spcPts val="0"/>
              </a:spcAft>
              <a:extLst>
                <a:ext uri="{35155182-B16C-46BC-9424-99874614C6A1}">
                  <wpsdc:indentchars xmlns:wpsdc="http://www.wps.cn/officeDocument/2017/drawingmlCustomData" val="200" checksum="4158780845"/>
                </a:ext>
              </a:extLst>
            </a:pPr>
            <a:r>
              <a:rPr lang="en-US" altLang="zh-CN"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(3)  </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如对话中涉及多人，</a:t>
            </a:r>
            <a:r>
              <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rPr>
              <a:t>人与人之间的关系需要厘清。</a:t>
            </a:r>
            <a:endParaRPr lang="zh-CN" altLang="en-US" sz="2400" dirty="0">
              <a:solidFill>
                <a:schemeClr val="tx1"/>
              </a:solidFill>
              <a:uFillTx/>
              <a:latin typeface="Times New Roman" panose="02020603050405020304" charset="0"/>
              <a:ea typeface="宋体" panose="02010600030101010101" pitchFamily="2" charset="-122"/>
              <a:cs typeface="微软雅黑" panose="020B0503020204020204" pitchFamily="34" charset="-122"/>
              <a:sym typeface="+mn-ea"/>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resource_record_key" val="{&quot;13&quot;:[4663482,20481688,4364878,4563121,20042469,4364912,20362276,20469026,19972061,466346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13153</Words>
  <Application>WPS 演示</Application>
  <PresentationFormat>宽屏</PresentationFormat>
  <Paragraphs>273</Paragraphs>
  <Slides>39</Slides>
  <Notes>11</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39</vt:i4>
      </vt:variant>
    </vt:vector>
  </HeadingPairs>
  <TitlesOfParts>
    <vt:vector size="58" baseType="lpstr">
      <vt:lpstr>Arial</vt:lpstr>
      <vt:lpstr>宋体</vt:lpstr>
      <vt:lpstr>Wingdings</vt:lpstr>
      <vt:lpstr>微软雅黑</vt:lpstr>
      <vt:lpstr>方正粗黑宋简体</vt:lpstr>
      <vt:lpstr>黑体</vt:lpstr>
      <vt:lpstr>Times New Roman</vt:lpstr>
      <vt:lpstr>Arial Unicode MS</vt:lpstr>
      <vt:lpstr>等线</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小丫头</cp:lastModifiedBy>
  <cp:revision>111</cp:revision>
  <dcterms:created xsi:type="dcterms:W3CDTF">2020-06-07T04:28:00Z</dcterms:created>
  <dcterms:modified xsi:type="dcterms:W3CDTF">2025-09-23T08:51:45Z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KSOTemplateUUID">
    <vt:lpwstr>v1.0_mb_Qt8qMb90gXcOVg455GySpw==</vt:lpwstr>
  </property>
  <property fmtid="{D5CDD505-2E9C-101B-9397-08002B2CF9AE}" pid="4" name="ICV">
    <vt:lpwstr>4F2498B32A8A4D8D9611621A0DA9934A_13</vt:lpwstr>
  </property>
</Properties>
</file>