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3"/>
    <p:sldMasterId id="2147483653" r:id="rId4"/>
    <p:sldMasterId id="2147483655" r:id="rId5"/>
    <p:sldMasterId id="2147483657" r:id="rId6"/>
    <p:sldMasterId id="2147483659" r:id="rId7"/>
    <p:sldMasterId id="2147483661" r:id="rId8"/>
    <p:sldMasterId id="2147483665" r:id="rId9"/>
  </p:sldMasterIdLst>
  <p:notesMasterIdLst>
    <p:notesMasterId r:id="rId11"/>
  </p:notesMasterIdLst>
  <p:handoutMasterIdLst>
    <p:handoutMasterId r:id="rId50"/>
  </p:handoutMasterIdLst>
  <p:sldIdLst>
    <p:sldId id="332" r:id="rId10"/>
    <p:sldId id="320" r:id="rId12"/>
    <p:sldId id="298" r:id="rId13"/>
    <p:sldId id="259" r:id="rId14"/>
    <p:sldId id="334" r:id="rId15"/>
    <p:sldId id="336" r:id="rId16"/>
    <p:sldId id="339" r:id="rId17"/>
    <p:sldId id="350" r:id="rId18"/>
    <p:sldId id="373" r:id="rId19"/>
    <p:sldId id="343" r:id="rId20"/>
    <p:sldId id="344" r:id="rId21"/>
    <p:sldId id="345" r:id="rId22"/>
    <p:sldId id="351" r:id="rId23"/>
    <p:sldId id="352" r:id="rId24"/>
    <p:sldId id="353" r:id="rId25"/>
    <p:sldId id="509" r:id="rId26"/>
    <p:sldId id="354" r:id="rId27"/>
    <p:sldId id="355" r:id="rId28"/>
    <p:sldId id="356" r:id="rId29"/>
    <p:sldId id="357" r:id="rId30"/>
    <p:sldId id="374" r:id="rId31"/>
    <p:sldId id="359" r:id="rId32"/>
    <p:sldId id="361" r:id="rId33"/>
    <p:sldId id="362" r:id="rId34"/>
    <p:sldId id="363" r:id="rId35"/>
    <p:sldId id="375" r:id="rId36"/>
    <p:sldId id="365" r:id="rId37"/>
    <p:sldId id="367" r:id="rId38"/>
    <p:sldId id="368" r:id="rId39"/>
    <p:sldId id="369" r:id="rId40"/>
    <p:sldId id="370" r:id="rId41"/>
    <p:sldId id="376" r:id="rId42"/>
    <p:sldId id="377" r:id="rId43"/>
    <p:sldId id="378" r:id="rId44"/>
    <p:sldId id="379" r:id="rId45"/>
    <p:sldId id="380" r:id="rId46"/>
    <p:sldId id="381" r:id="rId47"/>
    <p:sldId id="512" r:id="rId48"/>
    <p:sldId id="513" r:id="rId49"/>
  </p:sldIdLst>
  <p:sldSz cx="12192000" cy="6858000"/>
  <p:notesSz cx="6858000" cy="9144000"/>
  <p:embeddedFontLst>
    <p:embeddedFont>
      <p:font typeface="微软雅黑" panose="020B0503020204020204" pitchFamily="34" charset="-122"/>
      <p:regular r:id="rId54"/>
    </p:embeddedFont>
    <p:embeddedFont>
      <p:font typeface="方正粗黑宋简体" panose="02000000000000000000" charset="-122"/>
      <p:regular r:id="rId55"/>
    </p:embeddedFont>
    <p:embeddedFont>
      <p:font typeface="黑体" panose="02010609060101010101" charset="-122"/>
      <p:regular r:id="rId56"/>
    </p:embeddedFont>
    <p:embeddedFont>
      <p:font typeface="微软雅黑 Light" panose="020B0502040204020203" charset="-122"/>
      <p:regular r:id="rId57"/>
    </p:embeddedFont>
    <p:embeddedFont>
      <p:font typeface="等线" panose="02010600030101010101" charset="-122"/>
      <p:regular r:id="rId58"/>
    </p:embeddedFont>
    <p:embeddedFont>
      <p:font typeface="Calibri" panose="020F0502020204030204" charset="0"/>
      <p:regular r:id="rId59"/>
      <p:bold r:id="rId60"/>
      <p:italic r:id="rId61"/>
      <p:boldItalic r:id="rId62"/>
    </p:embeddedFont>
    <p:embeddedFont>
      <p:font typeface="等线 Light" panose="02010600030101010101" charset="-122"/>
      <p:regular r:id="rId63"/>
    </p:embeddedFont>
  </p:embeddedFontLst>
  <p:custDataLst>
    <p:tags r:id="rId6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A0C"/>
    <a:srgbClr val="FFFFFF"/>
    <a:srgbClr val="00AEEF"/>
    <a:srgbClr val="843C0B"/>
    <a:srgbClr val="F38417"/>
    <a:srgbClr val="E81818"/>
    <a:srgbClr val="D4EFFB"/>
    <a:srgbClr val="F4C57A"/>
    <a:srgbClr val="887875"/>
    <a:srgbClr val="EC55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5" autoAdjust="0"/>
    <p:restoredTop sz="94660"/>
  </p:normalViewPr>
  <p:slideViewPr>
    <p:cSldViewPr snapToGrid="0">
      <p:cViewPr>
        <p:scale>
          <a:sx n="50" d="100"/>
          <a:sy n="50" d="100"/>
        </p:scale>
        <p:origin x="36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4" Type="http://schemas.openxmlformats.org/officeDocument/2006/relationships/tags" Target="tags/tag19.xml"/><Relationship Id="rId63" Type="http://schemas.openxmlformats.org/officeDocument/2006/relationships/font" Target="fonts/font10.fntdata"/><Relationship Id="rId62" Type="http://schemas.openxmlformats.org/officeDocument/2006/relationships/font" Target="fonts/font9.fntdata"/><Relationship Id="rId61" Type="http://schemas.openxmlformats.org/officeDocument/2006/relationships/font" Target="fonts/font8.fntdata"/><Relationship Id="rId60" Type="http://schemas.openxmlformats.org/officeDocument/2006/relationships/font" Target="fonts/font7.fntdata"/><Relationship Id="rId6" Type="http://schemas.openxmlformats.org/officeDocument/2006/relationships/slideMaster" Target="slideMasters/slideMaster5.xml"/><Relationship Id="rId59" Type="http://schemas.openxmlformats.org/officeDocument/2006/relationships/font" Target="fonts/font6.fntdata"/><Relationship Id="rId58" Type="http://schemas.openxmlformats.org/officeDocument/2006/relationships/font" Target="fonts/font5.fntdata"/><Relationship Id="rId57" Type="http://schemas.openxmlformats.org/officeDocument/2006/relationships/font" Target="fonts/font4.fntdata"/><Relationship Id="rId56" Type="http://schemas.openxmlformats.org/officeDocument/2006/relationships/font" Target="fonts/font3.fntdata"/><Relationship Id="rId55" Type="http://schemas.openxmlformats.org/officeDocument/2006/relationships/font" Target="fonts/font2.fntdata"/><Relationship Id="rId54" Type="http://schemas.openxmlformats.org/officeDocument/2006/relationships/font" Target="fonts/font1.fntdata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handoutMaster" Target="handoutMasters/handoutMaster1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9.xml"/><Relationship Id="rId48" Type="http://schemas.openxmlformats.org/officeDocument/2006/relationships/slide" Target="slides/slide38.xml"/><Relationship Id="rId47" Type="http://schemas.openxmlformats.org/officeDocument/2006/relationships/slide" Target="slides/slide37.xml"/><Relationship Id="rId46" Type="http://schemas.openxmlformats.org/officeDocument/2006/relationships/slide" Target="slides/slide36.xml"/><Relationship Id="rId45" Type="http://schemas.openxmlformats.org/officeDocument/2006/relationships/slide" Target="slides/slide35.xml"/><Relationship Id="rId44" Type="http://schemas.openxmlformats.org/officeDocument/2006/relationships/slide" Target="slides/slide34.xml"/><Relationship Id="rId43" Type="http://schemas.openxmlformats.org/officeDocument/2006/relationships/slide" Target="slides/slide33.xml"/><Relationship Id="rId42" Type="http://schemas.openxmlformats.org/officeDocument/2006/relationships/slide" Target="slides/slide32.xml"/><Relationship Id="rId41" Type="http://schemas.openxmlformats.org/officeDocument/2006/relationships/slide" Target="slides/slide31.xml"/><Relationship Id="rId40" Type="http://schemas.openxmlformats.org/officeDocument/2006/relationships/slide" Target="slides/slide30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9.xml"/><Relationship Id="rId38" Type="http://schemas.openxmlformats.org/officeDocument/2006/relationships/slide" Target="slides/slide28.xml"/><Relationship Id="rId37" Type="http://schemas.openxmlformats.org/officeDocument/2006/relationships/slide" Target="slides/slide27.xml"/><Relationship Id="rId36" Type="http://schemas.openxmlformats.org/officeDocument/2006/relationships/slide" Target="slides/slide26.xml"/><Relationship Id="rId35" Type="http://schemas.openxmlformats.org/officeDocument/2006/relationships/slide" Target="slides/slide25.xml"/><Relationship Id="rId34" Type="http://schemas.openxmlformats.org/officeDocument/2006/relationships/slide" Target="slides/slide24.xml"/><Relationship Id="rId33" Type="http://schemas.openxmlformats.org/officeDocument/2006/relationships/slide" Target="slides/slide23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E7F24-8D84-4BD5-8D55-07F6D0ACC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0E9943-F2FC-4B95-AA6A-F0785E5291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2962ED-E5E0-4E4F-B733-85D0B9BAD1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635" y="0"/>
            <a:ext cx="12193270" cy="41097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635" y="4109720"/>
            <a:ext cx="12193905" cy="2747645"/>
          </a:xfrm>
          <a:prstGeom prst="rect">
            <a:avLst/>
          </a:prstGeom>
          <a:solidFill>
            <a:srgbClr val="F29E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46405" y="429260"/>
            <a:ext cx="11138535" cy="614997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1090275" y="279717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 rot="9420000">
            <a:off x="67310" y="34099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2286635" y="991235"/>
            <a:ext cx="7832725" cy="834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1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cs typeface="+mn-ea"/>
                <a:sym typeface="+mn-lt"/>
              </a:rPr>
              <a:t>2025 </a:t>
            </a:r>
            <a:r>
              <a:rPr lang="zh-CN" altLang="en-US" sz="3200" b="1" dirty="0">
                <a:solidFill>
                  <a:schemeClr val="tx1"/>
                </a:solidFill>
                <a:cs typeface="+mn-ea"/>
                <a:sym typeface="+mn-lt"/>
              </a:rPr>
              <a:t>中考宝典·考点专项突破·英语课件</a:t>
            </a:r>
            <a:endParaRPr lang="zh-CN" altLang="en-US" sz="32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_rels/slideMaster7.xml.rels><?xml version="1.0" encoding="UTF-8" standalone="yes"?>
<Relationships xmlns="http://schemas.openxmlformats.org/package/2006/relationships"><Relationship Id="rId4" Type="http://schemas.openxmlformats.org/officeDocument/2006/relationships/theme" Target="../theme/theme7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8.xml.rels><?xml version="1.0" encoding="UTF-8" standalone="yes"?>
<Relationships xmlns="http://schemas.openxmlformats.org/package/2006/relationships"><Relationship Id="rId4" Type="http://schemas.openxmlformats.org/officeDocument/2006/relationships/theme" Target="../theme/theme8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 cstate="hq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621209" y="460601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92323" y="1902123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18017" y="3343646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  <a:endParaRPr lang="zh-CN" altLang="en-US" sz="2400" kern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4C57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49914" y="4785169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 rot="5400000">
            <a:off x="6275070" y="-2272665"/>
            <a:ext cx="95250" cy="7100570"/>
          </a:xfrm>
          <a:prstGeom prst="rect">
            <a:avLst/>
          </a:prstGeom>
          <a:solidFill>
            <a:srgbClr val="F4C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pitchFamily="3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2924175" y="704215"/>
            <a:ext cx="679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广西壮族自治区中小学教辅材料推荐目录品种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英语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01370" y="743585"/>
            <a:ext cx="10734040" cy="19354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  <a:sym typeface="+mn-ea"/>
              </a:rPr>
              <a:t>代词包括人称代词</a:t>
            </a:r>
            <a:r>
              <a:rPr lang="zh-CN" sz="2400" dirty="0"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  <a:sym typeface="+mn-ea"/>
              </a:rPr>
              <a:t>、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  <a:sym typeface="+mn-ea"/>
              </a:rPr>
              <a:t>物主代词</a:t>
            </a:r>
            <a:r>
              <a:rPr lang="zh-CN" sz="2400" dirty="0"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  <a:sym typeface="+mn-ea"/>
              </a:rPr>
              <a:t>、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  <a:sym typeface="+mn-ea"/>
              </a:rPr>
              <a:t>反身代词</a:t>
            </a:r>
            <a:r>
              <a:rPr lang="zh-CN" sz="2400" dirty="0"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  <a:sym typeface="+mn-ea"/>
              </a:rPr>
              <a:t>、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  <a:sym typeface="+mn-ea"/>
              </a:rPr>
              <a:t>指示代词</a:t>
            </a:r>
            <a:r>
              <a:rPr lang="zh-CN" sz="2400" dirty="0"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  <a:sym typeface="+mn-ea"/>
              </a:rPr>
              <a:t>、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  <a:sym typeface="+mn-ea"/>
              </a:rPr>
              <a:t>不定代词</a:t>
            </a:r>
            <a:r>
              <a:rPr lang="zh-CN" sz="2400" dirty="0"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  <a:sym typeface="+mn-ea"/>
              </a:rPr>
              <a:t>、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  <a:sym typeface="+mn-ea"/>
              </a:rPr>
              <a:t>疑问代词等。</a:t>
            </a:r>
            <a:endParaRPr lang="zh-CN" altLang="en-US" sz="2400" dirty="0">
              <a:latin typeface="Times New Roman" panose="02020603050405020304" charset="0"/>
              <a:ea typeface="宋体" panose="02010600030101010101" pitchFamily="2" charset="-122"/>
              <a:cs typeface="微软雅黑 Light" panose="020B0502040204020203" charset="-122"/>
              <a:sym typeface="+mn-ea"/>
            </a:endParaRPr>
          </a:p>
          <a:p>
            <a:pPr indent="609600" algn="l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dirty="0">
                <a:solidFill>
                  <a:srgbClr val="00B0F0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一</a:t>
            </a:r>
            <a:r>
              <a:rPr lang="en-US" altLang="zh-CN" sz="2400" b="1" dirty="0">
                <a:solidFill>
                  <a:srgbClr val="00B0F0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00B0F0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、人称代词</a:t>
            </a:r>
            <a:endParaRPr lang="zh-CN" altLang="en-US" sz="2400" b="1" dirty="0">
              <a:solidFill>
                <a:srgbClr val="00B0F0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algn="l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人称代词是用来指人或事物的代词，有人称</a:t>
            </a:r>
            <a:r>
              <a:rPr lang="zh-CN" sz="2400" dirty="0"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  <a:sym typeface="+mn-ea"/>
              </a:rPr>
              <a:t>、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数和格的变化。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4860" y="5708650"/>
            <a:ext cx="1073340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用法：人称代词分为主格和宾格，主格在句中作主语，</a:t>
            </a:r>
            <a:r>
              <a:rPr lang="zh-CN" altLang="en-US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宾格在句中作动词宾语或介词宾语。</a:t>
            </a:r>
            <a:endParaRPr lang="zh-CN" altLang="en-US" sz="2000">
              <a:solidFill>
                <a:srgbClr val="00000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 Light" panose="020B0502040204020203" charset="-122"/>
            </a:endParaRPr>
          </a:p>
        </p:txBody>
      </p:sp>
      <p:graphicFrame>
        <p:nvGraphicFramePr>
          <p:cNvPr id="18" name="表格 17"/>
          <p:cNvGraphicFramePr/>
          <p:nvPr>
            <p:custDataLst>
              <p:tags r:id="rId1"/>
            </p:custDataLst>
          </p:nvPr>
        </p:nvGraphicFramePr>
        <p:xfrm>
          <a:off x="2518410" y="2844800"/>
          <a:ext cx="7266940" cy="2556510"/>
        </p:xfrm>
        <a:graphic>
          <a:graphicData uri="http://schemas.openxmlformats.org/drawingml/2006/table">
            <a:tbl>
              <a:tblPr/>
              <a:tblGrid>
                <a:gridCol w="1521460"/>
                <a:gridCol w="1513840"/>
                <a:gridCol w="1525905"/>
                <a:gridCol w="1378585"/>
                <a:gridCol w="1327150"/>
              </a:tblGrid>
              <a:tr h="339090">
                <a:tc rowSpan="2">
                  <a:txBody>
                    <a:bodyPr/>
                    <a:p>
                      <a:pPr algn="ctr" fontAlgn="ctr"/>
                      <a:r>
                        <a:rPr lang="en-US" altLang="zh-CN" sz="14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         </a:t>
                      </a:r>
                      <a:r>
                        <a:rPr lang="en-US" altLang="zh-CN" sz="12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</a:t>
                      </a:r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</a:t>
                      </a:r>
                      <a:br>
                        <a:rPr lang="zh-CN" altLang="en-US" sz="12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               人称      </a:t>
                      </a:r>
                      <a:r>
                        <a:rPr lang="en-US" altLang="zh-CN" sz="12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</a:t>
                      </a:r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</a:t>
                      </a:r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格</a:t>
                      </a:r>
                      <a:endParaRPr lang="zh-CN" altLang="en-US" sz="12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solidFill>
                      <a:srgbClr val="D3EEFA"/>
                    </a:solidFill>
                  </a:tcPr>
                </a:tc>
                <a:tc gridSpan="2"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单   </a:t>
                      </a:r>
                      <a:r>
                        <a:rPr lang="zh-CN" altLang="en-US" sz="1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solidFill>
                      <a:srgbClr val="D4EFFB"/>
                    </a:solidFill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复   </a:t>
                      </a:r>
                      <a:r>
                        <a:rPr lang="zh-CN" altLang="en-US" sz="1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3EEFA"/>
                    </a:solidFill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6195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主格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宾格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主格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3EE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宾格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</a:tr>
              <a:tr h="367665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第一人称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I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me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we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us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7030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第二人称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b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you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9842" marR="9842" marT="9842" marB="0" anchor="b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b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you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9842" marR="9842" marT="9842" marB="0" anchor="b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b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you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9842" marR="9842" marT="9842" marB="0" anchor="b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b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you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9842" marR="9842" marT="9842" marB="0" anchor="b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3540">
                <a:tc rowSpan="3"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第三人称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he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him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they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them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703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she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her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37020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it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it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9" name="直接连接符 18"/>
          <p:cNvCxnSpPr/>
          <p:nvPr/>
        </p:nvCxnSpPr>
        <p:spPr>
          <a:xfrm>
            <a:off x="2518410" y="2844800"/>
            <a:ext cx="1518920" cy="3378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84860" y="107950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【知识梳理】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4860" y="532765"/>
            <a:ext cx="10638155" cy="9334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dirty="0">
                <a:solidFill>
                  <a:srgbClr val="00B0F0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二</a:t>
            </a:r>
            <a:r>
              <a:rPr lang="en-US" altLang="zh-CN" sz="2400" b="1" dirty="0">
                <a:solidFill>
                  <a:srgbClr val="00B0F0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00B0F0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、物主代词</a:t>
            </a:r>
            <a:endParaRPr lang="zh-CN" altLang="en-US" sz="2400" b="1" dirty="0">
              <a:solidFill>
                <a:srgbClr val="00B0F0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物主代词是表示事物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所有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关系的代词 。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84860" y="4020820"/>
            <a:ext cx="10638155" cy="26695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用法</a:t>
            </a:r>
            <a:r>
              <a:rPr lang="en-US" alt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 :</a:t>
            </a:r>
            <a:endParaRPr lang="en-US" altLang="zh-CN" sz="2000">
              <a:solidFill>
                <a:srgbClr val="00000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 Light" panose="020B0502040204020203" charset="-122"/>
            </a:endParaRPr>
          </a:p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(1)  </a:t>
            </a:r>
            <a:r>
              <a:rPr lang="zh-CN" altLang="en-US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形容词性物主代词在句中对名词起限定作用，后面要加名词，不可单独使用</a:t>
            </a:r>
            <a:r>
              <a:rPr 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。</a:t>
            </a:r>
            <a:r>
              <a:rPr lang="zh-CN" altLang="en-US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例如：</a:t>
            </a:r>
            <a:endParaRPr lang="zh-CN" altLang="en-US" sz="2000">
              <a:solidFill>
                <a:srgbClr val="00000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 Light" panose="020B0502040204020203" charset="-122"/>
            </a:endParaRPr>
          </a:p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Is that your umbrella? (</a:t>
            </a:r>
            <a:r>
              <a:rPr lang="zh-CN" altLang="en-US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那是你的雨伞吗？</a:t>
            </a:r>
            <a:r>
              <a:rPr lang="en-US" alt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)</a:t>
            </a:r>
            <a:endParaRPr lang="en-US" altLang="zh-CN" sz="2000">
              <a:solidFill>
                <a:srgbClr val="00000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 Light" panose="020B0502040204020203" charset="-122"/>
            </a:endParaRPr>
          </a:p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(2)  </a:t>
            </a:r>
            <a:r>
              <a:rPr lang="zh-CN" altLang="en-US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名词性物主代词相当于</a:t>
            </a:r>
            <a:r>
              <a:rPr lang="en-US" alt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“</a:t>
            </a:r>
            <a:r>
              <a:rPr lang="zh-CN" altLang="en-US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形容词性物主代词</a:t>
            </a:r>
            <a:r>
              <a:rPr lang="en-US" alt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+</a:t>
            </a:r>
            <a:r>
              <a:rPr lang="zh-CN" altLang="en-US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名词</a:t>
            </a:r>
            <a:r>
              <a:rPr lang="en-US" alt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” ,  </a:t>
            </a:r>
            <a:r>
              <a:rPr lang="zh-CN" altLang="en-US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在句中可单独作主语、宾语或表语，其后不跟名词</a:t>
            </a:r>
            <a:r>
              <a:rPr 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。</a:t>
            </a:r>
            <a:r>
              <a:rPr lang="zh-CN" altLang="en-US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例如：</a:t>
            </a:r>
            <a:endParaRPr lang="zh-CN" altLang="en-US" sz="2000">
              <a:solidFill>
                <a:srgbClr val="00000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 Light" panose="020B0502040204020203" charset="-122"/>
            </a:endParaRPr>
          </a:p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My father is a worker. What about </a:t>
            </a:r>
            <a:r>
              <a:rPr lang="en-US" altLang="zh-CN" sz="2000" u="sng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yours</a:t>
            </a:r>
            <a:r>
              <a:rPr lang="en-US" alt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  (=your father)? (</a:t>
            </a:r>
            <a:r>
              <a:rPr lang="zh-CN" altLang="en-US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我的父亲是一名工人。你的父亲呢</a:t>
            </a:r>
            <a:r>
              <a:rPr 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？</a:t>
            </a:r>
            <a:r>
              <a:rPr lang="en-US" alt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)</a:t>
            </a:r>
            <a:endParaRPr lang="en-US" altLang="zh-CN" sz="2000">
              <a:solidFill>
                <a:srgbClr val="00000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 Light" panose="020B0502040204020203" charset="-122"/>
            </a:endParaRPr>
          </a:p>
        </p:txBody>
      </p:sp>
      <p:graphicFrame>
        <p:nvGraphicFramePr>
          <p:cNvPr id="17" name="表格 16"/>
          <p:cNvGraphicFramePr/>
          <p:nvPr>
            <p:custDataLst>
              <p:tags r:id="rId1"/>
            </p:custDataLst>
          </p:nvPr>
        </p:nvGraphicFramePr>
        <p:xfrm>
          <a:off x="1670050" y="1640205"/>
          <a:ext cx="8868410" cy="2380615"/>
        </p:xfrm>
        <a:graphic>
          <a:graphicData uri="http://schemas.openxmlformats.org/drawingml/2006/table">
            <a:tbl>
              <a:tblPr/>
              <a:tblGrid>
                <a:gridCol w="1497330"/>
                <a:gridCol w="1903095"/>
                <a:gridCol w="1689735"/>
                <a:gridCol w="1937385"/>
                <a:gridCol w="1840865"/>
              </a:tblGrid>
              <a:tr h="424815">
                <a:tc rowSpan="2">
                  <a:txBody>
                    <a:bodyPr/>
                    <a:p>
                      <a:pPr algn="l" fontAlgn="ctr"/>
                      <a:r>
                        <a:rPr lang="en-US" altLang="zh-CN" sz="1400" b="1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                      </a:t>
                      </a:r>
                      <a:r>
                        <a:rPr lang="en-US" altLang="zh-CN" sz="14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zh-CN" altLang="en-US" sz="14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</a:t>
                      </a:r>
                      <a:br>
                        <a:rPr lang="zh-CN" altLang="en-US" sz="14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</a:br>
                      <a:endParaRPr lang="zh-CN" altLang="en-US" sz="1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l" fontAlgn="ctr"/>
                      <a:r>
                        <a:rPr lang="en-US" altLang="zh-CN" sz="14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      </a:t>
                      </a:r>
                      <a:r>
                        <a:rPr lang="zh-CN" altLang="en-US" sz="14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人称  </a:t>
                      </a:r>
                      <a:r>
                        <a:rPr lang="en-US" altLang="zh-CN" sz="14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  </a:t>
                      </a:r>
                      <a:r>
                        <a:rPr lang="zh-CN" altLang="en-US" sz="14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 词性</a:t>
                      </a:r>
                      <a:endParaRPr lang="zh-CN" altLang="en-US" sz="14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solidFill>
                      <a:srgbClr val="D4EFFB"/>
                    </a:solidFill>
                  </a:tcPr>
                </a:tc>
                <a:tc gridSpan="2"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单        数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solidFill>
                      <a:srgbClr val="D4EFFB"/>
                    </a:solidFill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复        数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59740">
                <a:tc vMerge="1"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形容词性物主代词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名词性物主代词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形容词性物主代词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名词性物主代词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</a:tr>
              <a:tr h="295275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第一人称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my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mine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oulr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333333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ours</a:t>
                      </a:r>
                      <a:endParaRPr lang="en-US" altLang="zh-CN" sz="1800" b="0" i="0">
                        <a:solidFill>
                          <a:srgbClr val="333333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5910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第二人称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your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yours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your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yours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4325">
                <a:tc rowSpan="3"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第三人称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his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his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their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theirs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527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her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hers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9527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its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its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2" name="直接连接符 1"/>
          <p:cNvCxnSpPr/>
          <p:nvPr/>
        </p:nvCxnSpPr>
        <p:spPr>
          <a:xfrm>
            <a:off x="1670050" y="1640205"/>
            <a:ext cx="1499870" cy="4241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4860" y="481330"/>
            <a:ext cx="10734040" cy="1456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dirty="0">
                <a:solidFill>
                  <a:srgbClr val="00B0F0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三</a:t>
            </a:r>
            <a:r>
              <a:rPr lang="en-US" altLang="zh-CN" sz="2400" b="1" dirty="0">
                <a:solidFill>
                  <a:srgbClr val="00B0F0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00B0F0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、反身代词</a:t>
            </a:r>
            <a:endParaRPr lang="zh-CN" altLang="en-US" sz="2400" b="1" dirty="0">
              <a:solidFill>
                <a:srgbClr val="00B0F0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反身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代词表示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某人自己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可以用来加强语气。反身代词与它所指代的名词或代词形成互指关系，在人称、数和性别上保持一致。</a:t>
            </a:r>
            <a:endParaRPr lang="zh-CN" altLang="en-US" sz="24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85495" y="4144010"/>
            <a:ext cx="1074991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用法：</a:t>
            </a:r>
            <a:endParaRPr lang="en-US" altLang="zh-CN" sz="2000">
              <a:solidFill>
                <a:srgbClr val="00000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 Light" panose="020B0502040204020203" charset="-122"/>
            </a:endParaRPr>
          </a:p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反身代词可在句中作宾语、表语或作主语或宾语的同位语</a:t>
            </a:r>
            <a:r>
              <a:rPr 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。</a:t>
            </a:r>
            <a:r>
              <a:rPr lang="zh-CN" altLang="en-US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用作同位语时强调</a:t>
            </a:r>
            <a:r>
              <a:rPr lang="en-US" alt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“</a:t>
            </a:r>
            <a:r>
              <a:rPr lang="zh-CN" altLang="en-US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本人，自己</a:t>
            </a:r>
            <a:r>
              <a:rPr lang="en-US" alt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” </a:t>
            </a:r>
            <a:r>
              <a:rPr lang="zh-CN" altLang="en-US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。例如</a:t>
            </a:r>
            <a:r>
              <a:rPr 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：</a:t>
            </a:r>
            <a:endParaRPr lang="zh-CN" sz="2000">
              <a:solidFill>
                <a:srgbClr val="00000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 Light" panose="020B0502040204020203" charset="-122"/>
            </a:endParaRPr>
          </a:p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I enjoyed </a:t>
            </a:r>
            <a:r>
              <a:rPr lang="en-US" altLang="zh-CN" sz="2000" u="sng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myself</a:t>
            </a:r>
            <a:r>
              <a:rPr lang="en-US" alt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 at the party yesterday. (</a:t>
            </a:r>
            <a:r>
              <a:rPr lang="zh-CN" altLang="en-US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作动词的宾语</a:t>
            </a:r>
            <a:r>
              <a:rPr lang="en-US" alt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)</a:t>
            </a:r>
            <a:endParaRPr lang="en-US" altLang="zh-CN" sz="2000">
              <a:solidFill>
                <a:srgbClr val="00000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 Light" panose="020B0502040204020203" charset="-122"/>
            </a:endParaRPr>
          </a:p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(</a:t>
            </a:r>
            <a:r>
              <a:rPr lang="zh-CN" altLang="en-US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昨天晚上我在晚会上玩得很愉快。</a:t>
            </a:r>
            <a:r>
              <a:rPr lang="en-US" alt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)</a:t>
            </a:r>
            <a:endParaRPr lang="en-US" altLang="zh-CN" sz="2000">
              <a:solidFill>
                <a:srgbClr val="00000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 Light" panose="020B0502040204020203" charset="-122"/>
            </a:endParaRPr>
          </a:p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The story </a:t>
            </a:r>
            <a:r>
              <a:rPr lang="en-US" altLang="zh-CN" sz="2000" u="sng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itself</a:t>
            </a:r>
            <a:r>
              <a:rPr lang="en-US" alt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 is good.  But he didn't tell it well. (</a:t>
            </a:r>
            <a:r>
              <a:rPr lang="zh-CN" altLang="en-US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作同位语</a:t>
            </a:r>
            <a:r>
              <a:rPr lang="en-US" alt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)</a:t>
            </a:r>
            <a:endParaRPr lang="en-US" altLang="zh-CN" sz="2000">
              <a:solidFill>
                <a:srgbClr val="00000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 Light" panose="020B0502040204020203" charset="-122"/>
            </a:endParaRPr>
          </a:p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(</a:t>
            </a:r>
            <a:r>
              <a:rPr lang="zh-CN" altLang="en-US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这个故事本身是好的</a:t>
            </a:r>
            <a:r>
              <a:rPr 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。</a:t>
            </a:r>
            <a:r>
              <a:rPr lang="zh-CN" altLang="en-US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但是他没讲好它。</a:t>
            </a:r>
            <a:r>
              <a:rPr lang="en-US" altLang="zh-CN" sz="2000">
                <a:solidFill>
                  <a:srgbClr val="00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 Light" panose="020B0502040204020203" charset="-122"/>
              </a:rPr>
              <a:t>)</a:t>
            </a:r>
            <a:endParaRPr lang="en-US" altLang="zh-CN" sz="2000">
              <a:solidFill>
                <a:srgbClr val="000000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 Light" panose="020B0502040204020203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2370455" y="2032953"/>
          <a:ext cx="7562850" cy="2205990"/>
        </p:xfrm>
        <a:graphic>
          <a:graphicData uri="http://schemas.openxmlformats.org/drawingml/2006/table">
            <a:tbl>
              <a:tblPr/>
              <a:tblGrid>
                <a:gridCol w="1590675"/>
                <a:gridCol w="3168650"/>
                <a:gridCol w="2803525"/>
              </a:tblGrid>
              <a:tr h="388620">
                <a:tc>
                  <a:txBody>
                    <a:bodyPr/>
                    <a:p>
                      <a:pPr algn="l" fontAlgn="t"/>
                      <a:r>
                        <a:rPr lang="en-US" altLang="zh-CN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                     </a:t>
                      </a:r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数</a:t>
                      </a:r>
                      <a:b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人称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单    数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复   数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</a:tr>
              <a:tr h="342900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第一人称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myself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ourselves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6550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第二人称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yourself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yourselves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0200">
                <a:tc rowSpan="3"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第三人称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himself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themselves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925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herself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28892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itself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4860" y="424815"/>
            <a:ext cx="10619105" cy="953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dirty="0">
                <a:solidFill>
                  <a:srgbClr val="00B0F0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四 、指示代词</a:t>
            </a:r>
            <a:endParaRPr lang="zh-CN" altLang="en-US" sz="2400" b="1" dirty="0">
              <a:solidFill>
                <a:srgbClr val="00B0F0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指示代词是表示指示概念的代词</a:t>
            </a:r>
            <a:r>
              <a:rPr lang="zh-CN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sz="24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42" name="表格 41"/>
          <p:cNvGraphicFramePr/>
          <p:nvPr>
            <p:custDataLst>
              <p:tags r:id="rId1"/>
            </p:custDataLst>
          </p:nvPr>
        </p:nvGraphicFramePr>
        <p:xfrm>
          <a:off x="2297430" y="1725930"/>
          <a:ext cx="7592695" cy="1409700"/>
        </p:xfrm>
        <a:graphic>
          <a:graphicData uri="http://schemas.openxmlformats.org/drawingml/2006/table">
            <a:tbl>
              <a:tblPr/>
              <a:tblGrid>
                <a:gridCol w="1585595"/>
                <a:gridCol w="3183890"/>
                <a:gridCol w="2823210"/>
              </a:tblGrid>
              <a:tr h="631190">
                <a:tc>
                  <a:txBody>
                    <a:bodyPr/>
                    <a:p>
                      <a:pPr algn="l" fontAlgn="t"/>
                      <a:r>
                        <a:rPr lang="en-US" altLang="zh-CN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                     </a:t>
                      </a:r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数</a:t>
                      </a:r>
                      <a:b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意义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solidFill>
                      <a:srgbClr val="D3EE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单   数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复   数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3EEFA"/>
                    </a:solidFill>
                  </a:tcPr>
                </a:tc>
              </a:tr>
              <a:tr h="380365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近指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this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these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8145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远指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that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those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4" name="文本框 43"/>
          <p:cNvSpPr txBox="1"/>
          <p:nvPr/>
        </p:nvSpPr>
        <p:spPr>
          <a:xfrm>
            <a:off x="783590" y="3251835"/>
            <a:ext cx="1061974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用法：</a:t>
            </a:r>
            <a:endParaRPr lang="en-US" altLang="zh-CN" sz="20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(1)  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指示代词在句中可作主语、表语</a:t>
            </a:r>
            <a:r>
              <a:rPr 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宾语或定语</a:t>
            </a:r>
            <a:r>
              <a:rPr 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例如：</a:t>
            </a:r>
            <a:endParaRPr lang="en-US" altLang="zh-CN" sz="20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 u="sng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That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is a pen. (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作主语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 </a:t>
            </a:r>
            <a:endParaRPr lang="en-US" altLang="zh-CN" sz="20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那是一支笔。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0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 u="sng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This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pen is yours. (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作定语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 </a:t>
            </a:r>
            <a:endParaRPr lang="en-US" altLang="zh-CN" sz="20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这支笔是你的。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0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0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784860" y="434340"/>
            <a:ext cx="1073404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(2)  </a:t>
            </a:r>
            <a:r>
              <a:rPr lang="zh-CN" altLang="en-US" sz="20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下文将要提到的事物用</a:t>
            </a:r>
            <a:r>
              <a:rPr lang="en-US" altLang="zh-CN" sz="20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this ,  </a:t>
            </a:r>
            <a:r>
              <a:rPr lang="zh-CN" altLang="en-US" sz="20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前面刚刚提到的事物用</a:t>
            </a:r>
            <a:r>
              <a:rPr lang="en-US" altLang="zh-CN" sz="20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this </a:t>
            </a:r>
            <a:r>
              <a:rPr lang="zh-CN" altLang="en-US" sz="20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或</a:t>
            </a:r>
            <a:r>
              <a:rPr lang="en-US" altLang="zh-CN" sz="20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that</a:t>
            </a:r>
            <a:r>
              <a:rPr lang="zh-CN" sz="20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0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例如：</a:t>
            </a:r>
            <a:endParaRPr lang="zh-CN" altLang="en-US" sz="2000">
              <a:uFillTx/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  <a:p>
            <a:pPr indent="5080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Please remember </a:t>
            </a:r>
            <a:r>
              <a:rPr lang="en-US" altLang="zh-CN" sz="2000" u="sng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this</a:t>
            </a:r>
            <a:r>
              <a:rPr lang="en-US" altLang="zh-CN" sz="20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: no pain,  no gain. </a:t>
            </a:r>
            <a:endParaRPr lang="en-US" altLang="zh-CN" sz="2000">
              <a:uFillTx/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  <a:p>
            <a:pPr indent="5080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(请记住:不劳则无获)</a:t>
            </a:r>
            <a:endParaRPr lang="en-US" altLang="zh-CN" sz="20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He was ill. </a:t>
            </a:r>
            <a:r>
              <a:rPr lang="en-US" altLang="zh-CN" sz="2000" u="sng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This/That</a:t>
            </a:r>
            <a:r>
              <a:rPr lang="en-US" altLang="zh-CN" sz="20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was why he didn't go to school. </a:t>
            </a:r>
            <a:endParaRPr lang="en-US" altLang="zh-CN" sz="2000">
              <a:uFillTx/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0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他病了，这</a:t>
            </a:r>
            <a:r>
              <a:rPr lang="en-US" altLang="zh-CN" sz="20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0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那就是他没有去上学的原因</a:t>
            </a:r>
            <a:r>
              <a:rPr lang="zh-CN" sz="20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  <a:r>
              <a:rPr lang="en-US" altLang="zh-CN" sz="20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)</a:t>
            </a:r>
            <a:endParaRPr lang="en-US" altLang="zh-CN" sz="20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(3)  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在电话用语里，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this 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用来指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我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that 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用来指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你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。例如</a:t>
            </a:r>
            <a:r>
              <a:rPr 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：</a:t>
            </a:r>
            <a:endParaRPr lang="zh-CN" sz="20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—who's</a:t>
            </a:r>
            <a:r>
              <a:rPr lang="en-US" altLang="zh-CN" sz="2000" u="sng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that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speaking?  </a:t>
            </a:r>
            <a:endParaRPr lang="en-US" altLang="zh-CN" sz="20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你是哪位？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0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—</a:t>
            </a:r>
            <a:r>
              <a:rPr lang="en-US" altLang="zh-CN" sz="2000" u="sng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This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is Betty. </a:t>
            </a:r>
            <a:endParaRPr lang="en-US" altLang="zh-CN" sz="20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我是贝蒂</a:t>
            </a:r>
            <a:r>
              <a:rPr 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0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(4)  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在进行比较的句式中，可以用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that 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替代前面出现的可数名词单数或不可数名词，用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those 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替代前面出现的可数名词复数</a:t>
            </a:r>
            <a:r>
              <a:rPr 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例如</a:t>
            </a:r>
            <a:r>
              <a:rPr 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：</a:t>
            </a:r>
            <a:endParaRPr lang="zh-CN" sz="20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 b="1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The weather in summer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in Beijing is cooler than </a:t>
            </a:r>
            <a:r>
              <a:rPr lang="en-US" altLang="zh-CN" sz="2000" u="sng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that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in shanghai. </a:t>
            </a:r>
            <a:endParaRPr lang="en-US" altLang="zh-CN" sz="20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北京夏天的天气比上海夏天的天气凉爽。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0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 b="1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Television sets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made in Beijing are just as good as </a:t>
            </a:r>
            <a:r>
              <a:rPr lang="en-US" altLang="zh-CN" sz="2000" u="sng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those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made in shanghai. </a:t>
            </a:r>
            <a:endParaRPr lang="en-US" altLang="zh-CN" sz="20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508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在北京制造的电视机和在上海制造的电视机一样好。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0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801370" y="753110"/>
            <a:ext cx="10734040" cy="54082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dirty="0">
                <a:solidFill>
                  <a:srgbClr val="00B0F0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※代词 it 的特殊用法</a:t>
            </a:r>
            <a:endParaRPr lang="zh-CN" altLang="en-US" sz="2400" b="1" dirty="0">
              <a:solidFill>
                <a:srgbClr val="00B0F0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(1) 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用于代替上文中提到的特定事物，指同一个事物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例如：</a:t>
            </a:r>
            <a:endParaRPr lang="zh-CN" altLang="en-US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My father bought me a new bike. I like it very much.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我父亲给我买了一辆新自行车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我非常喜欢它。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(2) 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指代时间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季节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天气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距离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温度等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例如：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How far is it from your home to school? 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你家到学校有多远？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(3) 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用来代替指示代词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this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或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that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例如：</a:t>
            </a:r>
            <a:endParaRPr lang="zh-CN" altLang="en-US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—what's this?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这是什么？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—It's a pencil. 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这是一支铅笔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801370" y="946150"/>
            <a:ext cx="10734040" cy="4965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(4) 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用作形式主语或形式宾语。</a:t>
            </a:r>
            <a:endParaRPr lang="zh-CN" altLang="en-US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①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it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作形式主语，常见句式有：</a:t>
            </a:r>
            <a:endParaRPr lang="zh-CN" altLang="en-US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It is+adj.+for/of sb. to do sth.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It is time to do sth.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It takes sb.</a:t>
            </a:r>
            <a:r>
              <a:rPr 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+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一段时间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+to do sth.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例如：</a:t>
            </a:r>
            <a:endParaRPr lang="zh-CN" altLang="en-US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It is important for us to have breakfast every day. 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对于我们来说，每天吃早餐很重要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 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②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it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作形式宾语，常用于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“find/make it+adj</a:t>
            </a:r>
            <a:r>
              <a:rPr 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.+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to do sth. ”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结构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例如：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I find it easy to learn English. 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我发现学英语很简单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784860" y="502285"/>
            <a:ext cx="10752455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>
                <a:solidFill>
                  <a:srgbClr val="00B0F0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五</a:t>
            </a:r>
            <a:r>
              <a:rPr lang="en-US" altLang="zh-CN" sz="2400" b="1">
                <a:solidFill>
                  <a:srgbClr val="00B0F0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2400" b="1">
                <a:solidFill>
                  <a:srgbClr val="00B0F0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400" b="1">
                <a:solidFill>
                  <a:srgbClr val="00B0F0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不定代词</a:t>
            </a:r>
            <a:endParaRPr lang="zh-CN" altLang="en-US" sz="2400" b="1">
              <a:solidFill>
                <a:srgbClr val="00B0F0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不定代词是不指明代替任何特定名词或形容词的代词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zh-CN" altLang="en-US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1.  some</a:t>
            </a:r>
            <a:r>
              <a:rPr 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any</a:t>
            </a:r>
            <a:endParaRPr lang="en-US" altLang="zh-CN" sz="240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84860" y="2091690"/>
          <a:ext cx="10734675" cy="3018790"/>
        </p:xfrm>
        <a:graphic>
          <a:graphicData uri="http://schemas.openxmlformats.org/drawingml/2006/table">
            <a:tbl>
              <a:tblPr/>
              <a:tblGrid>
                <a:gridCol w="1400810"/>
                <a:gridCol w="3815080"/>
                <a:gridCol w="5518785"/>
              </a:tblGrid>
              <a:tr h="290195">
                <a:tc>
                  <a:txBody>
                    <a:bodyPr/>
                    <a:p>
                      <a:pPr algn="ctr" fontAlgn="ctr">
                        <a:buClrTx/>
                        <a:buSzTx/>
                        <a:buFontTx/>
                      </a:pP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用   法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例   句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</a:tr>
              <a:tr h="1276350"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some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一些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常用于肯定句，指代或修饰可数名词复数或不可数名词；也可用于表示请求、建议或希望得到对方肯定回答的疑问句中。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I have some apples.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我有一些苹果。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Would you like some coffee?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你想喝咖啡吗？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Could you let me have some Coke?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你可以让我喝点可乐吗？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52245"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 any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任 何；任一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常用于疑问句、否定句和条件句中，意为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任何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”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，指代或修饰可数名词或不可数名词；也可用于肯定句中，表示三个或三个以上中的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任一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”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。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There isn't any milk in the fridge.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冰箱里没有牛奶了。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If you have any new messages on it, please call me.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如果你有关于它的任何新消息，请给我打电话。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Take any book you like.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你喜欢哪本书就拿哪本。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83590" y="5236210"/>
            <a:ext cx="107340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080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注意：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some/any of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加名词作主语时，谓语动词的单</a:t>
            </a:r>
            <a:r>
              <a:rPr 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复数需要根据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of 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后面名词的单</a:t>
            </a:r>
            <a:r>
              <a:rPr 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复数而定</a:t>
            </a:r>
            <a:r>
              <a:rPr 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例如：</a:t>
            </a:r>
            <a:endParaRPr lang="zh-CN" altLang="en-US" sz="20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5080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Some of the </a:t>
            </a:r>
            <a:r>
              <a:rPr lang="en-US" altLang="zh-CN" sz="2000" b="1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food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en-US" altLang="zh-CN" sz="2000" u="sng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has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gone bad. (</a:t>
            </a:r>
            <a:r>
              <a:rPr lang="zh-CN" altLang="en-US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有些食物变质了。</a:t>
            </a:r>
            <a:r>
              <a:rPr lang="en-US" altLang="zh-CN" sz="20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0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800735" y="681990"/>
            <a:ext cx="1073467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2.  few</a:t>
            </a:r>
            <a:r>
              <a:rPr 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a few</a:t>
            </a:r>
            <a:r>
              <a:rPr 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little</a:t>
            </a:r>
            <a:r>
              <a:rPr 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a little</a:t>
            </a:r>
            <a:endParaRPr lang="en-US" altLang="zh-CN" sz="240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graphicFrame>
        <p:nvGraphicFramePr>
          <p:cNvPr id="19" name="表格 18"/>
          <p:cNvGraphicFramePr/>
          <p:nvPr>
            <p:custDataLst>
              <p:tags r:id="rId1"/>
            </p:custDataLst>
          </p:nvPr>
        </p:nvGraphicFramePr>
        <p:xfrm>
          <a:off x="1645285" y="1811020"/>
          <a:ext cx="8901430" cy="2110105"/>
        </p:xfrm>
        <a:graphic>
          <a:graphicData uri="http://schemas.openxmlformats.org/drawingml/2006/table">
            <a:tbl>
              <a:tblPr/>
              <a:tblGrid>
                <a:gridCol w="1852930"/>
                <a:gridCol w="3174365"/>
                <a:gridCol w="3874135"/>
              </a:tblGrid>
              <a:tr h="697230">
                <a:tc>
                  <a:txBody>
                    <a:bodyPr/>
                    <a:p>
                      <a:pPr algn="l" fontAlgn="t"/>
                      <a:endParaRPr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可数名词复数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3EE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不可数名词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3EEFA"/>
                    </a:solidFill>
                  </a:tcPr>
                </a:tc>
              </a:tr>
              <a:tr h="690245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肯定意义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 few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 little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2630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否定意义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few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little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784860" y="368935"/>
            <a:ext cx="1066990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3.  other</a:t>
            </a:r>
            <a:r>
              <a:rPr lang="zh-CN" altLang="en-US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the  other</a:t>
            </a:r>
            <a:r>
              <a:rPr 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others</a:t>
            </a:r>
            <a:r>
              <a:rPr 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the others</a:t>
            </a:r>
            <a:r>
              <a:rPr 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another</a:t>
            </a:r>
            <a:endParaRPr lang="en-US" altLang="zh-CN" sz="240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84860" y="1266190"/>
          <a:ext cx="10694670" cy="4863465"/>
        </p:xfrm>
        <a:graphic>
          <a:graphicData uri="http://schemas.openxmlformats.org/drawingml/2006/table">
            <a:tbl>
              <a:tblPr/>
              <a:tblGrid>
                <a:gridCol w="1881505"/>
                <a:gridCol w="3949700"/>
                <a:gridCol w="4863465"/>
              </a:tblGrid>
              <a:tr h="363220">
                <a:tc>
                  <a:txBody>
                    <a:bodyPr/>
                    <a:p>
                      <a:pPr algn="l" fontAlgn="t"/>
                      <a:endParaRPr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用   法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3EE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例   句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</a:tr>
              <a:tr h="694690"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other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其他的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只作定语，常与复数名词连用。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No matter what other people say,I</a:t>
                      </a:r>
                      <a:r>
                        <a:rPr lang="en-US" altLang="zh-CN" sz="1800"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'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ll stick to my plan.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不管别人说什么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我都会坚持我的计划。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36955"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the other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两者中的另一个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常与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one 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连用，构成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one ...the other”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。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I have two sisters. One is a teacher and the other is a worker.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我有两个姐姐。一个是老师，另一个是工人。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36955"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others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别的人或物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泛指别的人或物，但不是全部；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others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相当于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“other+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可数名词复数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”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。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There are lots of people in the park. Some are dancing,  and others are boating.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公园有许多人。有的正在跳舞，有的正在划船。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36320"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the others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其余所有的人或物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一个整体分为两部分，一部分用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some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，另一部分用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the others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；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the others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相当于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“the other+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可数名词复数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”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。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There are only five students in the classroom. Where are the others?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教室里只有五个学生。其他的学生呢？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95325"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another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另一个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表示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另一，再一，又一</a:t>
                      </a:r>
                      <a:r>
                        <a:rPr 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”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，可作形容词或代词；常加可数名词单数。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Let</a:t>
                      </a:r>
                      <a:r>
                        <a:rPr lang="en-US" altLang="zh-CN" sz="1800"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'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s read another book.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让我们读另一本书吧。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8915" y="1536700"/>
            <a:ext cx="9265285" cy="37846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dirty="0">
                <a:ln w="22225">
                  <a:solidFill>
                    <a:srgbClr val="E81818"/>
                  </a:solidFill>
                  <a:prstDash val="solid"/>
                </a:ln>
                <a:gradFill>
                  <a:gsLst>
                    <a:gs pos="51300">
                      <a:srgbClr val="FE5F4A"/>
                    </a:gs>
                    <a:gs pos="0">
                      <a:srgbClr val="DF0303"/>
                    </a:gs>
                    <a:gs pos="100000">
                      <a:srgbClr val="FEA06E"/>
                    </a:gs>
                  </a:gsLst>
                  <a:lin ang="5400000" scaled="1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第二部分</a:t>
            </a:r>
            <a:endParaRPr lang="zh-CN" altLang="en-US" sz="8000" dirty="0">
              <a:ln w="22225">
                <a:solidFill>
                  <a:srgbClr val="E81818"/>
                </a:solidFill>
                <a:prstDash val="solid"/>
              </a:ln>
              <a:gradFill>
                <a:gsLst>
                  <a:gs pos="51300">
                    <a:srgbClr val="FE5F4A"/>
                  </a:gs>
                  <a:gs pos="0">
                    <a:srgbClr val="DF0303"/>
                  </a:gs>
                  <a:gs pos="100000">
                    <a:srgbClr val="FEA06E"/>
                  </a:gs>
                </a:gsLst>
                <a:lin ang="5400000" scaled="1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zh-CN" altLang="en-US" sz="8000" dirty="0">
                <a:ln w="22225">
                  <a:solidFill>
                    <a:srgbClr val="E81818"/>
                  </a:solidFill>
                  <a:prstDash val="solid"/>
                </a:ln>
                <a:gradFill>
                  <a:gsLst>
                    <a:gs pos="51300">
                      <a:srgbClr val="FE5F4A"/>
                    </a:gs>
                    <a:gs pos="0">
                      <a:srgbClr val="DF0303"/>
                    </a:gs>
                    <a:gs pos="100000">
                      <a:srgbClr val="FEA06E"/>
                    </a:gs>
                  </a:gsLst>
                  <a:lin ang="5400000" scaled="1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 </a:t>
            </a:r>
            <a:endParaRPr lang="zh-CN" altLang="en-US" sz="8000" dirty="0">
              <a:ln w="22225">
                <a:solidFill>
                  <a:srgbClr val="E81818"/>
                </a:solidFill>
                <a:prstDash val="solid"/>
              </a:ln>
              <a:gradFill>
                <a:gsLst>
                  <a:gs pos="51300">
                    <a:srgbClr val="FE5F4A"/>
                  </a:gs>
                  <a:gs pos="0">
                    <a:srgbClr val="DF0303"/>
                  </a:gs>
                  <a:gs pos="100000">
                    <a:srgbClr val="FEA06E"/>
                  </a:gs>
                </a:gsLst>
                <a:lin ang="5400000" scaled="1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zh-CN" altLang="en-US" sz="8000" dirty="0">
                <a:ln w="22225">
                  <a:solidFill>
                    <a:srgbClr val="E81818"/>
                  </a:solidFill>
                  <a:prstDash val="solid"/>
                </a:ln>
                <a:gradFill>
                  <a:gsLst>
                    <a:gs pos="51300">
                      <a:srgbClr val="FE5F4A"/>
                    </a:gs>
                    <a:gs pos="0">
                      <a:srgbClr val="DF0303"/>
                    </a:gs>
                    <a:gs pos="100000">
                      <a:srgbClr val="FEA06E"/>
                    </a:gs>
                  </a:gsLst>
                  <a:lin ang="5400000" scaled="1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课程达标训练</a:t>
            </a:r>
            <a:endParaRPr lang="zh-CN" altLang="en-US" sz="8000" dirty="0">
              <a:ln w="22225">
                <a:solidFill>
                  <a:srgbClr val="E81818"/>
                </a:solidFill>
                <a:prstDash val="solid"/>
              </a:ln>
              <a:gradFill>
                <a:gsLst>
                  <a:gs pos="51300">
                    <a:srgbClr val="FE5F4A"/>
                  </a:gs>
                  <a:gs pos="0">
                    <a:srgbClr val="DF0303"/>
                  </a:gs>
                  <a:gs pos="100000">
                    <a:srgbClr val="FEA06E"/>
                  </a:gs>
                </a:gsLst>
                <a:lin ang="5400000" scaled="1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784225" y="753110"/>
            <a:ext cx="1073467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4.  both</a:t>
            </a:r>
            <a:r>
              <a:rPr 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all</a:t>
            </a:r>
            <a:r>
              <a:rPr 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neither</a:t>
            </a:r>
            <a:r>
              <a:rPr 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none</a:t>
            </a:r>
            <a:r>
              <a:rPr 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either</a:t>
            </a:r>
            <a:endParaRPr lang="en-US" altLang="zh-CN" sz="240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both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表示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 “(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两者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都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neither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表示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“(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两者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都不</a:t>
            </a:r>
            <a:r>
              <a:rPr 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zh-CN" altLang="en-US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all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表示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“(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三者及以上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都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none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表示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“(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三者及以上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都不</a:t>
            </a:r>
            <a:r>
              <a:rPr 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zh-CN" altLang="en-US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either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表示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“(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两者中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任一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zh-CN" altLang="en-US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43" name="椭圆 4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34" name="椭圆 3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5" y="1622425"/>
            <a:ext cx="12221845" cy="33534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第一章 语法知识</a:t>
            </a:r>
            <a:endParaRPr lang="zh-CN" altLang="en-US" sz="80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en-US" altLang="zh-CN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 </a:t>
            </a:r>
            <a:endParaRPr lang="en-US" altLang="zh-CN" sz="66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zh-CN" altLang="en-US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第三节 </a:t>
            </a:r>
            <a:r>
              <a:rPr lang="zh-CN" altLang="en-US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介  词</a:t>
            </a:r>
            <a:endParaRPr lang="zh-CN" altLang="en-US" sz="66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4860" y="753110"/>
            <a:ext cx="10734040" cy="58521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介词是一种用来表明词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组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与词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组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组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与句之间的关系的虚词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介词不能单独作句子成分，需要和其他的词共同充当句子成分。介词常常置于名词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短语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或代词前来表示时间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地点等。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AEE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—</a:t>
            </a:r>
            <a:r>
              <a:rPr lang="en-US" alt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、表示时间的介词</a:t>
            </a:r>
            <a:endParaRPr lang="zh-CN" altLang="en-US" sz="2400" b="1" dirty="0">
              <a:solidFill>
                <a:srgbClr val="00AEEF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(1)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表示时间点用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at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at six o'clock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在六点钟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   at noon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在中午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   at midnight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在午夜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(2)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表示在某个世纪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某年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某月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某个季节以及上午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下午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晚上时，用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in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in the ninth century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在九世纪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   in 2002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2002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   in May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在五月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   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in the morning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在早上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   in winter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在冬天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(3) 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表示在某一天或具体某一天的上午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下午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晚上时，用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on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on Monday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在星期一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   on July 1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在七月一日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  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on Sunday morning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在星期日上午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4860" y="0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【知识梳理】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784860" y="1092200"/>
            <a:ext cx="1087945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二</a:t>
            </a:r>
            <a:r>
              <a:rPr lang="en-US" altLang="zh-CN" sz="2400" b="1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、表示地点或方位的介词</a:t>
            </a:r>
            <a:endParaRPr lang="zh-CN" altLang="en-US" sz="2400" b="1">
              <a:solidFill>
                <a:srgbClr val="00AEEF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1.  at</a:t>
            </a:r>
            <a:r>
              <a:rPr 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in</a:t>
            </a:r>
            <a:r>
              <a:rPr 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on</a:t>
            </a:r>
            <a:endParaRPr lang="en-US" altLang="zh-CN" sz="240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at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一般指在小地方。</a:t>
            </a:r>
            <a:endParaRPr lang="zh-CN" altLang="en-US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in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一般指在大地方或某个范围之内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on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往往表示在某个物体的表面上，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或表示在某种交通工具上。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2.  between</a:t>
            </a:r>
            <a:r>
              <a:rPr 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among</a:t>
            </a:r>
            <a:endParaRPr lang="en-US" altLang="zh-CN" sz="240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between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一般指在两者之间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zh-CN" altLang="en-US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among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一般指在三者或三者以上的人或者物之间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784225" y="342265"/>
            <a:ext cx="10879455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 in front of</a:t>
            </a:r>
            <a:r>
              <a:rPr 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in the front of</a:t>
            </a:r>
            <a:r>
              <a:rPr 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before</a:t>
            </a:r>
            <a:endParaRPr lang="en-US" altLang="zh-CN" sz="240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in front of </a:t>
            </a:r>
            <a:r>
              <a:rPr lang="zh-CN" altLang="en-US" sz="24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一般表示在</a:t>
            </a:r>
            <a:r>
              <a:rPr lang="en-US" altLang="zh-CN" sz="24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4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物体外部的</a:t>
            </a:r>
            <a:r>
              <a:rPr lang="en-US" altLang="zh-CN" sz="24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4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前面</a:t>
            </a:r>
            <a:endParaRPr lang="zh-CN" altLang="en-US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in the front of </a:t>
            </a:r>
            <a:r>
              <a:rPr lang="zh-CN" altLang="en-US" sz="24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一般表示在</a:t>
            </a:r>
            <a:r>
              <a:rPr lang="en-US" altLang="zh-CN" sz="24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4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物体内部的</a:t>
            </a:r>
            <a:r>
              <a:rPr lang="en-US" altLang="zh-CN" sz="24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4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前面</a:t>
            </a:r>
            <a:endParaRPr lang="zh-CN" altLang="en-US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before </a:t>
            </a:r>
            <a:r>
              <a:rPr lang="zh-CN" altLang="en-US" sz="24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既可以作介词也可以作连词，既可以表示在某时间和位置的前面，</a:t>
            </a:r>
            <a:r>
              <a:rPr lang="zh-CN" altLang="en-US" sz="24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也可以表示在顺序或次序的前面。</a:t>
            </a:r>
            <a:endParaRPr lang="zh-CN" altLang="en-US" sz="2400">
              <a:uFillTx/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4.  across</a:t>
            </a:r>
            <a:r>
              <a:rPr 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throulgh</a:t>
            </a:r>
            <a:r>
              <a:rPr 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past</a:t>
            </a:r>
            <a:r>
              <a:rPr 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over</a:t>
            </a:r>
            <a:endParaRPr lang="en-US" altLang="zh-CN" sz="240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across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表示从某一个物体的表面横过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穿过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through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表示从某一个物体的里面或者一定范围内穿过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横过。</a:t>
            </a:r>
            <a:endParaRPr lang="zh-CN" altLang="en-US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past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指从旁边经过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zh-CN" altLang="en-US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over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指在某物上方通过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越过，与表面不接触，常用来指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越过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篱笆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墙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)”  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等。</a:t>
            </a:r>
            <a:endParaRPr lang="zh-CN" altLang="en-US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784225" y="387985"/>
            <a:ext cx="108794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algn="l" fontAlgn="auto">
              <a:lnSpc>
                <a:spcPct val="100000"/>
              </a:lnSpc>
              <a:spcAft>
                <a:spcPts val="120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三</a:t>
            </a:r>
            <a:r>
              <a:rPr lang="en-US" altLang="zh-CN" sz="2400" b="1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、部分介词的常见用法</a:t>
            </a:r>
            <a:endParaRPr lang="zh-CN" altLang="en-US" sz="2400" b="1">
              <a:solidFill>
                <a:srgbClr val="00AEEF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785495" y="1075055"/>
          <a:ext cx="10725785" cy="5454650"/>
        </p:xfrm>
        <a:graphic>
          <a:graphicData uri="http://schemas.openxmlformats.org/drawingml/2006/table">
            <a:tbl>
              <a:tblPr/>
              <a:tblGrid>
                <a:gridCol w="1979930"/>
                <a:gridCol w="8745855"/>
              </a:tblGrid>
              <a:tr h="477520"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用 法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3EE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示   例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3EEFA"/>
                    </a:solidFill>
                  </a:tcPr>
                </a:tc>
              </a:tr>
              <a:tr h="1581150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介词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+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名词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at home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在家里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                  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at noon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在中午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     at the same time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同时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at breakfast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早餐时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by bus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乘公共汽车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in turn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轮流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in time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及时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           in the future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将来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  in fact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事实上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on the way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在路上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on foot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步行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          on business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出差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on time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准时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          on sale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在出售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      with one's help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在某人的帮助下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81785">
                <a:tc>
                  <a:txBody>
                    <a:bodyPr/>
                    <a:p>
                      <a:pPr algn="ctr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be+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形容词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+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介词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be angry with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生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……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的气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     be afraid of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害怕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be busy with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忙于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                  be good at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擅长于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be full of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充满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                        be interested in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对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……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感兴趣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be famous for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因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……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而著名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be popular with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受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……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欢迎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be proud of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对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……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感到骄傲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07415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动词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+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介词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agree with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同意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              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come from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来自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  hear from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收到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……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的信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look for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寻找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      look after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照顾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    listen to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听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……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talk about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谈论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   wait for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等候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       worry about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担心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06780"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介词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+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名词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+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介词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at the foot of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在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……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脚下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                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in the front of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在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……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前面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in the east of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在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……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东部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                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at the beginning of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在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……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初期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at the age of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在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……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岁时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43" name="椭圆 4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34" name="椭圆 3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5" y="1622425"/>
            <a:ext cx="12221845" cy="33534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第一章 语法知识</a:t>
            </a:r>
            <a:endParaRPr lang="zh-CN" altLang="en-US" sz="80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en-US" altLang="zh-CN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 </a:t>
            </a:r>
            <a:endParaRPr lang="en-US" altLang="zh-CN" sz="66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zh-CN" altLang="en-US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第四节 </a:t>
            </a:r>
            <a:r>
              <a:rPr lang="zh-CN" altLang="en-US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名  词</a:t>
            </a:r>
            <a:endParaRPr lang="zh-CN" altLang="en-US" sz="66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4860" y="645160"/>
            <a:ext cx="10878820" cy="32410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AEE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— </a:t>
            </a: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、名词使用的基本规则</a:t>
            </a:r>
            <a:endParaRPr lang="zh-CN" altLang="en-US" sz="2400" b="1" dirty="0">
              <a:solidFill>
                <a:srgbClr val="00AEEF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名词用来表示人、事物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地点或抽象概念的名称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名词分为专有名词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人名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地名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机构名等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和普通名词，语法填空考查的都是普通名词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名词有可数名词和不可数名词之分，可数名词有单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复数的变化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书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的单数为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book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，复数为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books )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，在句子中用单数还是复数，取决于名词在句中所指代的数量或固定结构。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二</a:t>
            </a:r>
            <a:r>
              <a:rPr lang="en-US" altLang="zh-CN" sz="2400" b="1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、名词的种类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4860" y="0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【知识梳理】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459230" y="3903345"/>
          <a:ext cx="9273540" cy="2818130"/>
        </p:xfrm>
        <a:graphic>
          <a:graphicData uri="http://schemas.openxmlformats.org/drawingml/2006/table">
            <a:tbl>
              <a:tblPr/>
              <a:tblGrid>
                <a:gridCol w="1132205"/>
                <a:gridCol w="1215390"/>
                <a:gridCol w="6925945"/>
              </a:tblGrid>
              <a:tr h="387350">
                <a:tc gridSpan="2"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种 类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3EEFA"/>
                    </a:solidFill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示   例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3EEFA"/>
                    </a:solidFill>
                  </a:tcPr>
                </a:tc>
              </a:tr>
              <a:tr h="370840">
                <a:tc gridSpan="2"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专有名词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China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中国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UN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联合国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      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OPEC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石油输出国组织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7825">
                <a:tc rowSpan="4"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普通名词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物质名词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water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水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           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milk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牛奶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tea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茶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655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抽象名词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love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爱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freedom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自由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anger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愤怒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       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courage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勇气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4328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集体名词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crew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全体船员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               audience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观众；听众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cattle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牛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                          family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家人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228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个体名词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book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书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cat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猫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  boy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男孩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              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mother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母亲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800735" y="890905"/>
            <a:ext cx="10734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algn="l" fontAlgn="auto">
              <a:lnSpc>
                <a:spcPct val="100000"/>
              </a:lnSpc>
              <a:spcAft>
                <a:spcPts val="120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三</a:t>
            </a:r>
            <a:r>
              <a:rPr lang="en-US" altLang="zh-CN" sz="2400" b="1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、可数名词复数变化规则</a:t>
            </a:r>
            <a:endParaRPr lang="zh-CN" altLang="en-US" sz="2400" b="1">
              <a:solidFill>
                <a:srgbClr val="00AEEF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34390" y="1669415"/>
          <a:ext cx="10829290" cy="4534535"/>
        </p:xfrm>
        <a:graphic>
          <a:graphicData uri="http://schemas.openxmlformats.org/drawingml/2006/table">
            <a:tbl>
              <a:tblPr/>
              <a:tblGrid>
                <a:gridCol w="4155440"/>
                <a:gridCol w="6673850"/>
              </a:tblGrid>
              <a:tr h="433705"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规则变化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示   例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3EEFA"/>
                    </a:solidFill>
                  </a:tcPr>
                </a:tc>
              </a:tr>
              <a:tr h="556260"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一般名词在其后加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-s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books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书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Germans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德国人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7065"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以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-s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-x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-ch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-sh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结尾的名词在其后加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-es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glasses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眼镜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   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boxes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盒子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   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watches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手表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   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 fishes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鱼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73150"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以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-o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结尾的名词，有的在其后加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-es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，有的在其后加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-s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有的两种方式都可以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heroes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英雄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   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tomatoes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番茄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   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 potatoes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土豆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photos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照片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   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pianos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钢琴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   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 zoos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动物园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volcanoes/volcanos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火山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7065"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以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-f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或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-fe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结尾的名词，把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-f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或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-fe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改为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-v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再加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-es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leaf — leaves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叶子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   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knife — knives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餐刀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life — lives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生活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77290"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以辅音字母加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-y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结尾的名词，把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-y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改为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-i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再加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-es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；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以元音字母加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-y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结尾的名词，直接在其后加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-s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baby — babies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婴儿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   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 family — families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家庭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play 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—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plays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戏剧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   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  key — keys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钥匙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784860" y="1155065"/>
          <a:ext cx="10734675" cy="4331335"/>
        </p:xfrm>
        <a:graphic>
          <a:graphicData uri="http://schemas.openxmlformats.org/drawingml/2006/table">
            <a:tbl>
              <a:tblPr/>
              <a:tblGrid>
                <a:gridCol w="2261870"/>
                <a:gridCol w="8472805"/>
              </a:tblGrid>
              <a:tr h="422275">
                <a:tc>
                  <a:txBody>
                    <a:bodyPr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不规则变化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示   例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3EEFA"/>
                    </a:solidFill>
                  </a:tcPr>
                </a:tc>
              </a:tr>
              <a:tr h="1176655">
                <a:tc>
                  <a:txBody>
                    <a:bodyPr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只能作复数的名词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clothes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衣服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               glasses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眼睛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 belongings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所有物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surroundings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周围环境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thanks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感谢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wishes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祝愿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                congratulations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祝贺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regards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致意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               goods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货物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86460">
                <a:tc>
                  <a:txBody>
                    <a:bodyPr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单、复数同形的名词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sheep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绵羊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       deer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鹿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  Chinese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中国人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Japanese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日本人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means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方法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species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种类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series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系列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30300">
                <a:tc>
                  <a:txBody>
                    <a:bodyPr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部分有规则的名词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ooo→ee:      foot — feet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脚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  tooth — teeth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牙齿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goose — geese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鹅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a→e:            man — men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男人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woman — women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女人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ouse→ice:   mouse — mice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老鼠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15645">
                <a:tc>
                  <a:txBody>
                    <a:bodyPr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单数和复数意思不同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sight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视力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— sights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名胜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             water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水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— waters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水域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custom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习惯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— customs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海关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43" name="椭圆 4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34" name="椭圆 3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4069643" y="-298125"/>
            <a:ext cx="4052713" cy="7725192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5" y="1622425"/>
            <a:ext cx="12221845" cy="33534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第一章 语法知识</a:t>
            </a:r>
            <a:endParaRPr lang="zh-CN" altLang="en-US" sz="80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en-US" altLang="zh-CN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 </a:t>
            </a:r>
            <a:endParaRPr lang="en-US" altLang="zh-CN" sz="66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zh-CN" altLang="en-US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第一节 冠  词</a:t>
            </a:r>
            <a:endParaRPr lang="zh-CN" altLang="en-US" sz="66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784860" y="598170"/>
            <a:ext cx="10615930" cy="31369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四</a:t>
            </a:r>
            <a:r>
              <a:rPr lang="en-US" altLang="zh-CN" sz="2400" b="1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、常见的不可数名词</a:t>
            </a:r>
            <a:endParaRPr lang="zh-CN" altLang="en-US" sz="2400" b="1">
              <a:solidFill>
                <a:srgbClr val="00AEEF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air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(空气)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 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water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(水)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 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oil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(油)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 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knowledge (知识)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 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information (信息)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 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furniture (家具)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 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equipment (设备)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 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luggage (行李)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 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scenery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(风景)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 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advice (建议)    evidence (证据)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 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applause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(掌声)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 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experience (经验)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 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fun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(开心的事)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 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weather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(天气)</a:t>
            </a:r>
            <a:endParaRPr lang="zh-CN" altLang="en-US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五、 所有格</a:t>
            </a:r>
            <a:endParaRPr lang="en-US" altLang="zh-CN" sz="2400" b="1">
              <a:solidFill>
                <a:srgbClr val="00AEEF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1.</a:t>
            </a:r>
            <a:r>
              <a:rPr lang="en-US" altLang="zh-CN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 </a:t>
            </a:r>
            <a:r>
              <a:rPr lang="zh-CN" altLang="en-US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-'s 所有格</a:t>
            </a:r>
            <a:endParaRPr lang="zh-CN" altLang="en-US" sz="2400" dirty="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784860" y="3864610"/>
          <a:ext cx="10616565" cy="2663190"/>
        </p:xfrm>
        <a:graphic>
          <a:graphicData uri="http://schemas.openxmlformats.org/drawingml/2006/table">
            <a:tbl>
              <a:tblPr/>
              <a:tblGrid>
                <a:gridCol w="2658110"/>
                <a:gridCol w="3082925"/>
                <a:gridCol w="4875530"/>
              </a:tblGrid>
              <a:tr h="384175"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名词情况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构成方法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示   例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</a:tr>
              <a:tr h="455295"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有生命的可数名词单数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后加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-'s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Mike's father(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迈克的父亲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5930">
                <a:tc rowSpan="2"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有生命的可数名词复数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以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-s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结尾的，只在其后加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-'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the teachers'office(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教师办公室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593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不以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-s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结尾的，在其后加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-'s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children's books(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儿童读物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5930"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表示几人共同拥有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只在最后一个名词后加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-'s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Mary and Kate's room(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玛丽和凯特共有的房间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5930"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表示每人各自拥有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在每个名词后加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-'s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Jane's and Tom's textbooks(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简和汤姆各自的课本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20725" y="1078230"/>
            <a:ext cx="10750550" cy="45370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-'s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还可以用于表示时间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距离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国家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城市等的名词之后，也可以用于构成不同节日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today's newspaper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今天的报纸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   ten minultes' break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十分钟的课间休息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China's popullation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中国的人口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   Children's  Day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儿童节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  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New Year's  Day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新年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   Mother's Day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母亲节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   Women's Day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妇女节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2.   </a:t>
            </a:r>
            <a:r>
              <a:rPr lang="zh-CN" altLang="en-US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用</a:t>
            </a:r>
            <a:r>
              <a:rPr lang="en-US" altLang="zh-CN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of </a:t>
            </a:r>
            <a:r>
              <a:rPr lang="zh-CN" altLang="en-US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表示所有关系</a:t>
            </a:r>
            <a:endParaRPr lang="zh-CN" altLang="en-US" sz="2400" dirty="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一般无生命的事物的所有关系，用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“of+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名词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来表示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the map of China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中国的地图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   the door of the room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房间的门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43" name="椭圆 4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34" name="椭圆 3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5" y="1622425"/>
            <a:ext cx="12221845" cy="33534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第一章 语法知识</a:t>
            </a:r>
            <a:endParaRPr lang="zh-CN" altLang="en-US" sz="80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en-US" altLang="zh-CN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 </a:t>
            </a:r>
            <a:endParaRPr lang="en-US" altLang="zh-CN" sz="66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zh-CN" altLang="en-US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第五节 形容词和</a:t>
            </a:r>
            <a:r>
              <a:rPr lang="zh-CN" altLang="en-US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副词</a:t>
            </a:r>
            <a:endParaRPr lang="zh-CN" altLang="en-US" sz="66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4860" y="687070"/>
            <a:ext cx="10734040" cy="18364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形容词和副词都有修饰功能。形容词用于形容人或物，主要修饰名词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代词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副词主要修饰动词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形容词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其他副词或整个句子，表示方式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地点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时间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程度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频率等。</a:t>
            </a:r>
            <a:endParaRPr lang="zh-CN" altLang="en-US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rgbClr val="00AEE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— </a:t>
            </a: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、形容词与副词词性转换规则</a:t>
            </a:r>
            <a:endParaRPr lang="zh-CN" altLang="en-US" sz="2400" b="1" dirty="0">
              <a:solidFill>
                <a:srgbClr val="00AEEF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4860" y="107950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【知识梳理】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206500" y="2523490"/>
          <a:ext cx="9890760" cy="4190365"/>
        </p:xfrm>
        <a:graphic>
          <a:graphicData uri="http://schemas.openxmlformats.org/drawingml/2006/table">
            <a:tbl>
              <a:tblPr/>
              <a:tblGrid>
                <a:gridCol w="2329180"/>
                <a:gridCol w="1872615"/>
                <a:gridCol w="5688965"/>
              </a:tblGrid>
              <a:tr h="339725"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形容词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构成副词方法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示   例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3EEFA"/>
                    </a:solidFill>
                  </a:tcPr>
                </a:tc>
              </a:tr>
              <a:tr h="884555"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一般情况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在其后加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-ly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quick — quickly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快速的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快速地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brave — bravely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勇敢的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勇敢地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immediate — immediately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立刻的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立刻地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85190"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以辅音字母加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-y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结尾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变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-y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为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-i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再加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-ly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easy — easily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容易的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容易地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happy — happily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开心的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开心地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heavy — heavily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重的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沉重地；在很大程度上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3090"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以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-le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结尾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去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-e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加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-y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simple — simply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简单的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简单地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gentle — gently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温柔的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温柔地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1625"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以元音字母加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-e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结尾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去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-e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加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-ly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true — truly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真实的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真实地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3090"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以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-ll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结尾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在其后加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-y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full — fully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满的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满地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dull — dully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无聊的；无精打采的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迟钝地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3090"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以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-ic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结尾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在其后加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-ally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basic — basically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基础的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基础地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scientificscientifically (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科学的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—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科学地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832485" y="440055"/>
            <a:ext cx="10734040" cy="2306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二</a:t>
            </a:r>
            <a:r>
              <a:rPr lang="en-US" altLang="zh-CN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、形容词和副词的三个比较等级</a:t>
            </a:r>
            <a:endParaRPr lang="zh-CN" altLang="en-US" sz="2400" b="1" dirty="0">
              <a:solidFill>
                <a:srgbClr val="00AEEF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原级：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即原形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endParaRPr lang="zh-CN" altLang="en-US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比较级：表示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“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更</a:t>
            </a:r>
            <a:r>
              <a:rPr lang="en-US" altLang="zh-CN" sz="24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……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”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，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表示两个人或事物进行比较。</a:t>
            </a:r>
            <a:endParaRPr lang="zh-CN" altLang="en-US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最高级：表示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“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最</a:t>
            </a:r>
            <a:r>
              <a:rPr lang="en-US" altLang="zh-CN" sz="24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……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”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，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表示三个或三个以上的人或事物进行比较。</a:t>
            </a:r>
            <a:endParaRPr lang="zh-CN" altLang="en-US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1.  </a:t>
            </a:r>
            <a:r>
              <a:rPr lang="zh-CN" altLang="en-US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形容词和副词比较等级的规则变化</a:t>
            </a:r>
            <a:endParaRPr lang="zh-CN" altLang="en-US" sz="2400" dirty="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784860" y="2973705"/>
          <a:ext cx="10734675" cy="3641725"/>
        </p:xfrm>
        <a:graphic>
          <a:graphicData uri="http://schemas.openxmlformats.org/drawingml/2006/table">
            <a:tbl>
              <a:tblPr/>
              <a:tblGrid>
                <a:gridCol w="3298190"/>
                <a:gridCol w="2379345"/>
                <a:gridCol w="2496820"/>
                <a:gridCol w="2560320"/>
              </a:tblGrid>
              <a:tr h="253365">
                <a:tc rowSpan="2">
                  <a:txBody>
                    <a:bodyPr/>
                    <a:p>
                      <a:pPr algn="ctr" fontAlgn="ctr"/>
                      <a:r>
                        <a:rPr lang="zh-CN" altLang="en-US" sz="16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构成方法</a:t>
                      </a:r>
                      <a:endParaRPr lang="zh-CN" altLang="en-US" sz="16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 gridSpan="3">
                  <a:txBody>
                    <a:bodyPr/>
                    <a:p>
                      <a:pPr algn="ctr" fontAlgn="ctr"/>
                      <a:r>
                        <a:rPr lang="zh-CN" altLang="en-US" sz="16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示   例</a:t>
                      </a:r>
                      <a:endParaRPr lang="zh-CN" altLang="en-US" sz="16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5336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6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原级</a:t>
                      </a:r>
                      <a:endParaRPr lang="zh-CN" altLang="en-US" sz="16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6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比较级</a:t>
                      </a:r>
                      <a:endParaRPr lang="zh-CN" altLang="en-US" sz="16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6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最高级</a:t>
                      </a:r>
                      <a:endParaRPr lang="zh-CN" altLang="en-US" sz="16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</a:tr>
              <a:tr h="356235">
                <a:tc>
                  <a:txBody>
                    <a:bodyPr/>
                    <a:p>
                      <a:pPr algn="l" fontAlgn="ctr"/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一般情况下在词后加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-er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或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-est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strong(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强壮的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stronger(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更强壮的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strongest(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最强壮的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9250">
                <a:tc>
                  <a:txBody>
                    <a:bodyPr/>
                    <a:p>
                      <a:pPr algn="l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以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-e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结尾的词，只加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-r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或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-st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late(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晚的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later(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更晚的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latest(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最新的；最晚的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2625">
                <a:tc>
                  <a:txBody>
                    <a:bodyPr/>
                    <a:p>
                      <a:pPr algn="l" fontAlgn="ctr"/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以一个辅音字母结尾的重读闭音节，双写这个辅音字母，再加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-er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或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-est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hot(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热的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thin(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瘦的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hotter(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更热的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thinner(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更瘦的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hottest(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最热的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thinnest(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最瘦的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70610">
                <a:tc>
                  <a:txBody>
                    <a:bodyPr/>
                    <a:p>
                      <a:pPr algn="l" fontAlgn="ctr"/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以辅音字母加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-y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结尾的词，变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-y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为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-i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再加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-er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或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-est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；</a:t>
                      </a:r>
                      <a:b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以元音字母加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-y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结尾的词，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-y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不变，直接加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-er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或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-est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angry(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生气的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algn="l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ugly(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丑的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early(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早的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algn="l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gray(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灰色的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angrier(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更生气的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algn="l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uglier(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更丑的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earlier(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更早的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algn="l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grayer(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更灰的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angriest(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最生气的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algn="l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ugliest(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最丑的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earliest(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最早的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  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algn="l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grayest(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最灰的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6275">
                <a:tc>
                  <a:txBody>
                    <a:bodyPr/>
                    <a:p>
                      <a:pPr algn="l" fontAlgn="ctr"/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其他双音节词和多音节词，在该词前加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more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或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most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slowly(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慢地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important(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重要的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more slowly(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更慢地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more important(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更重要的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most slowly(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最慢地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most important(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最重要的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6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784225" y="423545"/>
            <a:ext cx="10734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algn="l" fontAlgn="auto">
              <a:lnSpc>
                <a:spcPct val="100000"/>
              </a:lnSpc>
              <a:spcAft>
                <a:spcPts val="120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2.  </a:t>
            </a:r>
            <a:r>
              <a:rPr lang="zh-CN" altLang="en-US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形容词和副词比较等级的不规则变化</a:t>
            </a:r>
            <a:endParaRPr lang="zh-CN" altLang="en-US" sz="2400" dirty="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84225" y="1155065"/>
          <a:ext cx="10734675" cy="4726305"/>
        </p:xfrm>
        <a:graphic>
          <a:graphicData uri="http://schemas.openxmlformats.org/drawingml/2006/table">
            <a:tbl>
              <a:tblPr/>
              <a:tblGrid>
                <a:gridCol w="3079115"/>
                <a:gridCol w="3894455"/>
                <a:gridCol w="3761105"/>
              </a:tblGrid>
              <a:tr h="449580"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原   级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比较级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最高级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</a:tr>
              <a:tr h="852170">
                <a:tc>
                  <a:txBody>
                    <a:bodyPr/>
                    <a:p>
                      <a:pPr indent="0" algn="l" fontAlgn="ctr" hangingPunct="0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good    (adj.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好的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well     (adj.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好，健康的；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indent="0" algn="l" fontAlgn="ctr" hangingPunct="0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            adv.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好地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 fontAlgn="ctr" hangingPunct="0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better    (adj.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更好的；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adv.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更好地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 fontAlgn="ctr" hangingPunct="0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best         (adj.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最好的；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adv.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最好地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85520">
                <a:tc>
                  <a:txBody>
                    <a:bodyPr/>
                    <a:p>
                      <a:pPr indent="0" algn="l" fontAlgn="ctr" hangingPunct="0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bad      (adj.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坏的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badly   (adv.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坏地，恶劣地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ill         (adj.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有病的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 fontAlgn="ctr" hangingPunct="0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worse    (adj.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更糟的；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adv.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更糟地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 fontAlgn="ctr" hangingPunct="0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worst       (adj.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最糟的；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adv.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最糟地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1360">
                <a:tc>
                  <a:txBody>
                    <a:bodyPr/>
                    <a:p>
                      <a:pPr indent="0" algn="l" fontAlgn="ctr" hangingPunct="0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many   (adj.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多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much   (adv.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多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 fontAlgn="ctr" hangingPunct="0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more      (adj.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更多的；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adv.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更多地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 fontAlgn="ctr" hangingPunct="0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most         (adj.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最多的；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adv.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最多地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10870">
                <a:tc>
                  <a:txBody>
                    <a:bodyPr/>
                    <a:p>
                      <a:pPr indent="0" algn="l" fontAlgn="ctr" hangingPunct="0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little     (adj 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少的；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indent="0" algn="l" fontAlgn="ctr" hangingPunct="0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             adv.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极少，轻微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 fontAlgn="ctr" hangingPunct="0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less         (adj.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更少的；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adv.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更少地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 fontAlgn="ctr" hangingPunct="0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least          (adj.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最少的；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adv.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最少地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79500">
                <a:tc>
                  <a:txBody>
                    <a:bodyPr/>
                    <a:p>
                      <a:pPr indent="0" algn="l" fontAlgn="ctr" hangingPunct="0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far(adj.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较远的；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adv.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远地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 fontAlgn="ctr" hangingPunct="0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farther    (adj.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更远的；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indent="0" algn="l" fontAlgn="ctr" hangingPunct="0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              adv.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更远地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further    (adj.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更进一步的；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indent="0" algn="l" fontAlgn="ctr" hangingPunct="0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               adv.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更远地，更进一步地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l" fontAlgn="ctr" hangingPunct="0"/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farthest     (adj.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最远的；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indent="0" algn="l" fontAlgn="ctr" hangingPunct="0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                 adv.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最远地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b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</a:b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furthest     (adj.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最远的；</a:t>
                      </a:r>
                      <a:endParaRPr lang="zh-CN" altLang="en-US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  <a:p>
                      <a:pPr indent="0" algn="l" fontAlgn="ctr" hangingPunct="0"/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                 adv.</a:t>
                      </a:r>
                      <a:r>
                        <a:rPr lang="zh-CN" altLang="en-US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最远地，最大程度地</a:t>
                      </a:r>
                      <a:r>
                        <a:rPr lang="en-US" altLang="zh-CN" sz="1800" b="0" i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)</a:t>
                      </a:r>
                      <a:endParaRPr lang="en-US" altLang="zh-CN" sz="1800" b="0" i="0">
                        <a:solidFill>
                          <a:srgbClr val="000000"/>
                        </a:solidFill>
                        <a:uFillTx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784860" y="1010920"/>
            <a:ext cx="1075055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3.  </a:t>
            </a:r>
            <a:r>
              <a:rPr lang="zh-CN" altLang="en-US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比较级的用法和标志</a:t>
            </a:r>
            <a:endParaRPr lang="zh-CN" altLang="en-US" sz="2400" dirty="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(1)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和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 than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连用，表示两者比较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超过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多于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。例如：</a:t>
            </a:r>
            <a:endParaRPr lang="zh-CN" altLang="en-US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She is smarter than me.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她比我聪明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My father is more hard-working than my mother.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我爸爸比我妈妈更勤劳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(2)  mulch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修饰比较级，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a little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一些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 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a bit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一点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a lot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很，非常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、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even 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甚至更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也可以修饰比较级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例如：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It gets much easier.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这就容易多了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It gets much more complex.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它变得更加复杂了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784225" y="613410"/>
            <a:ext cx="1073467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4.  </a:t>
            </a:r>
            <a:r>
              <a:rPr lang="zh-CN" altLang="en-US" sz="2400" dirty="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最高级的用法和标志</a:t>
            </a:r>
            <a:endParaRPr lang="zh-CN" altLang="en-US" sz="2400" dirty="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(1)  “the+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形容词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副词最高级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比较范围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的结构中，形容词最高级前必须加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 the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Tom is the tallest stuldent in the class.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汤姆是班上最高的学生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(2)  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最高级常跟在序数词之后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the second largest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第二大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    the third longest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第三长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(3)  “one of the+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形容词最高级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可数名词复数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比较范围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意为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最</a:t>
            </a:r>
            <a:r>
              <a:rPr lang="en-US" altLang="zh-CN" sz="24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……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的</a:t>
            </a:r>
            <a:r>
              <a:rPr lang="en-US" altLang="zh-CN" sz="2400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……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之一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例如：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6096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Beijing is one of the busiest cities in the world. (</a:t>
            </a:r>
            <a:r>
              <a:rPr lang="zh-CN" altLang="en-US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北京是世界上最繁忙的城市之一。</a:t>
            </a:r>
            <a:r>
              <a:rPr lang="en-US" altLang="zh-CN" sz="2400" dirty="0"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)</a:t>
            </a:r>
            <a:endParaRPr lang="en-US" altLang="zh-CN" sz="2400" dirty="0"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2026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英语课件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35635" y="1952625"/>
            <a:ext cx="10518140" cy="887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72009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5495" y="0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【知识梳理】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5495" y="753110"/>
            <a:ext cx="10650855" cy="59988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711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en-US" altLang="zh-CN" sz="2800" b="1">
                <a:solidFill>
                  <a:srgbClr val="00AEE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 </a:t>
            </a:r>
            <a:r>
              <a:rPr lang="zh-CN" altLang="en-US" sz="2800" b="1">
                <a:solidFill>
                  <a:srgbClr val="00AEE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、基本概念</a:t>
            </a:r>
            <a:endParaRPr lang="zh-CN" altLang="en-US" sz="2800" b="1">
              <a:solidFill>
                <a:srgbClr val="00AEEF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冠词是一种用来限定名词的词，表示数量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定指或不定指范围，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对名词起到辅助补充的作用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冠词不能独立使用</a:t>
            </a:r>
            <a:r>
              <a:rPr lang="zh-CN" altLang="en-US" sz="24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分为不定冠词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a/an </a:t>
            </a:r>
            <a:r>
              <a:rPr lang="zh-CN" sz="24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定冠词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the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和零冠词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zh-CN" altLang="en-US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7112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b="1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二</a:t>
            </a:r>
            <a:r>
              <a:rPr lang="en-US" altLang="zh-CN" sz="2800" b="1">
                <a:solidFill>
                  <a:srgbClr val="00AEEF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、冠词分类及对应用法</a:t>
            </a:r>
            <a:endParaRPr lang="en-US" altLang="zh-CN" sz="2800" b="1">
              <a:solidFill>
                <a:srgbClr val="00AEEF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en-US" altLang="zh-CN" sz="2400" b="1">
                <a:solidFill>
                  <a:srgbClr val="0070C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— </a:t>
            </a:r>
            <a:r>
              <a:rPr lang="en-US" altLang="zh-CN" sz="2400" b="1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  不定冠词 a/an</a:t>
            </a:r>
            <a:endParaRPr lang="en-US" altLang="zh-CN" sz="2400" b="1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1.  不定冠词概述</a:t>
            </a:r>
            <a:endParaRPr lang="en-US" altLang="zh-CN" sz="240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不定冠词表示不定指，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数量上相当于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one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后接可数名词单数。</a:t>
            </a:r>
            <a:endParaRPr lang="zh-CN" altLang="en-US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2.  不定冠词 a/an 的常考用法</a:t>
            </a:r>
            <a:endParaRPr lang="en-US" altLang="zh-CN" sz="240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(1) 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表示数量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一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”</a:t>
            </a:r>
            <a:r>
              <a:rPr lang="zh-CN" altLang="en-US" sz="24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相当于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one</a:t>
            </a:r>
            <a:r>
              <a:rPr lang="zh-CN" altLang="en-US" sz="24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没有特殊指定</a:t>
            </a:r>
            <a:r>
              <a:rPr lang="zh-CN" altLang="en-US" sz="2400"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用于名词首次出现时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例如：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I am so sad and want to find a quiet place to stay alone.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我太伤心了，想要找一个安静的地方独自待着。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35635" y="1952625"/>
            <a:ext cx="10518140" cy="887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72009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8350" y="753110"/>
            <a:ext cx="10750550" cy="5436235"/>
          </a:xfrm>
          <a:prstGeom prst="rect">
            <a:avLst/>
          </a:prstGeom>
        </p:spPr>
        <p:txBody>
          <a:bodyPr wrap="square">
            <a:noAutofit/>
          </a:bodyPr>
          <a:p>
            <a:pPr indent="609600" algn="l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(2)  </a:t>
            </a:r>
            <a:r>
              <a:rPr lang="zh-CN" altLang="en-US" sz="2400"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表示一类人或一类事物。例如：</a:t>
            </a:r>
            <a:endParaRPr lang="zh-CN" altLang="en-US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indent="609600" algn="l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 bird is an animal which can fly. (</a:t>
            </a:r>
            <a:r>
              <a:rPr lang="zh-CN" altLang="en-US" sz="2400"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鸟是一种会飞的动物。</a:t>
            </a:r>
            <a:r>
              <a:rPr lang="en-US" altLang="zh-CN" sz="2400"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)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(3)  表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示单位，相当于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every/each/per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每一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。例如：</a:t>
            </a:r>
            <a:endParaRPr lang="zh-CN" altLang="en-US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609600" algn="l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 miles an hour=2miles each hour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每小时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英里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)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indent="609600" algn="l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(4)  表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示叠加，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又一；再一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，类似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another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的用法，常见形式为：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a/an+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序数词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+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可数名词单数。例如：</a:t>
            </a:r>
            <a:endParaRPr lang="zh-CN" altLang="en-US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indent="609600" algn="l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Don't give up and please try a second time.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不要放弃，请再试一次。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)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indent="609600" algn="l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(5)  抽象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名词具体化及固定搭配或习惯搭配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例如</a:t>
            </a:r>
            <a:r>
              <a:rPr 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：</a:t>
            </a:r>
            <a:endParaRPr 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indent="609600" algn="l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have a good time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玩得高兴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)    have a rest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休息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一会儿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)    have a look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看一下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)   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indent="609600" algn="l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 strong wind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一股强风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)    a heavy rain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一场大雨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)    a few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一些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)   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indent="609600" algn="l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 little (</a:t>
            </a:r>
            <a:r>
              <a:rPr lang="zh-CN" altLang="en-US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一点儿</a:t>
            </a: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)    a bit (一点儿)    a lot of (许多)    </a:t>
            </a:r>
            <a:endParaRPr lang="en-US" altLang="zh-CN" sz="2400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indent="609600" algn="l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what a surprise (太令人惊讶了)     what a pity (多可惜啊)</a:t>
            </a:r>
            <a:endParaRPr lang="en-US" altLang="zh-CN" sz="2400" b="1" dirty="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35635" y="1952625"/>
            <a:ext cx="10518140" cy="887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72009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4860" y="347345"/>
            <a:ext cx="10734040" cy="61804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3.  不定冠词 a 和 an 的区别</a:t>
            </a:r>
            <a:endParaRPr lang="en-US" altLang="zh-CN" sz="240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若后接的单词发音以辅音音素开头，用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a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；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若后接的单词发音以元音音素开头，用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an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例如：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It is a one-year-old cat.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它是一只一岁的猫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There is an " h " in the word " horse ".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在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horse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这个词里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有一个字母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h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 二 )  定冠词 the</a:t>
            </a:r>
            <a:endParaRPr lang="en-US" altLang="zh-CN" sz="2400" b="1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1.  定冠词的概述</a:t>
            </a:r>
            <a:endParaRPr lang="en-US" altLang="zh-CN" sz="240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表示特指、特定范围的，后可接可数名词单数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可数名词复数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专有名词或不可数名词等。</a:t>
            </a:r>
            <a:endParaRPr lang="zh-CN" altLang="en-US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2. 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定冠词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the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的常考用法</a:t>
            </a:r>
            <a:endParaRPr lang="zh-CN" altLang="en-US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(1) 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特指前边提过的人或事物，或特指剩下的全部，或谈话人都知道的人或事物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例如：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Linda has a cat and we all know that the cat is white.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琳达有一只猫，我们都知道那只猫是白色的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35635" y="1952625"/>
            <a:ext cx="10518140" cy="887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72009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4860" y="899795"/>
            <a:ext cx="10644505" cy="50577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(2)  the+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形容词，表示一类人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例如：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the poor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穷人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    the rich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富人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(3)  the+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序数词，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the +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最高级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例如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：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the first one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第一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    the longest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最长的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(4)  the+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姓氏的复数形式，表示该姓氏的一家人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例如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：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the Smiths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史密斯一家人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(5)  the+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专有名词，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the+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独一无二的事物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例如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：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the Great Wall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长城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     the sun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太阳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(6) 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常见乐器前加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the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，用于表示演奏该乐器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例如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：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play the guitar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弹吉他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    play the piano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弹钢琴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(7) 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有些固定搭配或习惯搭配中会用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the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例如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：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all the time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一直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    at the age of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在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岁时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84860" y="502920"/>
            <a:ext cx="10628630" cy="5851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>
                <a:solidFill>
                  <a:srgbClr val="0070C0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 三 )   零冠词</a:t>
            </a:r>
            <a:endParaRPr lang="en-US" altLang="zh-CN" sz="2400" b="1">
              <a:solidFill>
                <a:srgbClr val="0070C0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1.  零冠词的概述</a:t>
            </a:r>
            <a:endParaRPr lang="en-US" altLang="zh-CN" sz="240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名词前不用冠词修饰，称之为零冠词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zh-CN" altLang="en-US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rgbClr val="EA7A0C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2.  零冠词的常考用法</a:t>
            </a:r>
            <a:endParaRPr lang="en-US" altLang="zh-CN" sz="2400">
              <a:solidFill>
                <a:srgbClr val="EA7A0C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(1) 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学科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球类运动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棋牌活动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语言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星期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四季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三餐等名词前用零冠词，即不用冠词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例如：</a:t>
            </a:r>
            <a:endParaRPr lang="zh-CN" altLang="en-US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a degree in English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英语学位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    play football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踢足球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     play chess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下棋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    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in English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用英语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    on Monday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在星期一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    in spring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在春天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    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have lunch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吃午餐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(2)  by+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交通工具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例如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：</a:t>
            </a:r>
            <a:endParaRPr lang="zh-CN" altLang="en-US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by taxi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坐出租车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    by bike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骑自行车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    by bus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坐公共汽车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(3)  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固定搭配或习惯搭配</a:t>
            </a:r>
            <a:r>
              <a:rPr 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例如：</a:t>
            </a:r>
            <a:endParaRPr lang="zh-CN" altLang="en-US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on time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按时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    in trouble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处在困难中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    at first (</a:t>
            </a:r>
            <a:r>
              <a:rPr lang="zh-CN" altLang="en-US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起先</a:t>
            </a:r>
            <a:r>
              <a:rPr lang="en-US" altLang="zh-CN" sz="2400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endParaRPr lang="en-US" altLang="zh-CN" sz="2400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43" name="椭圆 4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34" name="椭圆 3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4069643" y="-298125"/>
            <a:ext cx="3876675" cy="77241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9600" dirty="0">
                <a:solidFill>
                  <a:schemeClr val="tx1">
                    <a:lumMod val="95000"/>
                    <a:lumOff val="5000"/>
                    <a:alpha val="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en-US" altLang="zh-CN" sz="49600" dirty="0">
              <a:solidFill>
                <a:schemeClr val="tx1">
                  <a:lumMod val="95000"/>
                  <a:lumOff val="5000"/>
                  <a:alpha val="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5" y="1622425"/>
            <a:ext cx="12221845" cy="33534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第一章 语法知识</a:t>
            </a:r>
            <a:endParaRPr lang="zh-CN" altLang="en-US" sz="80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en-US" altLang="zh-CN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 </a:t>
            </a:r>
            <a:endParaRPr lang="en-US" altLang="zh-CN" sz="66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r>
              <a:rPr lang="zh-CN" altLang="en-US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第二节 </a:t>
            </a:r>
            <a:r>
              <a:rPr lang="zh-CN" altLang="en-US" sz="6600" dirty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CF9660"/>
                    </a:gs>
                    <a:gs pos="99000">
                      <a:srgbClr val="5F3B1C"/>
                    </a:gs>
                  </a:gsLst>
                  <a:lin ang="16200000" scaled="0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代  词</a:t>
            </a:r>
            <a:endParaRPr lang="zh-CN" altLang="en-US" sz="660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gradFill>
                <a:gsLst>
                  <a:gs pos="0">
                    <a:srgbClr val="CF9660"/>
                  </a:gs>
                  <a:gs pos="99000">
                    <a:srgbClr val="5F3B1C"/>
                  </a:gs>
                </a:gsLst>
                <a:lin ang="16200000" scaled="0"/>
              </a:gra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10.xml><?xml version="1.0" encoding="utf-8"?>
<p:tagLst xmlns:p="http://schemas.openxmlformats.org/presentationml/2006/main">
  <p:tag name="TABLE_ENDDRAG_ORIGIN_RECT" val="842*382"/>
  <p:tag name="TABLE_ENDDRAG_RECT" val="61*90*842*382"/>
</p:tagLst>
</file>

<file path=ppt/tags/tag11.xml><?xml version="1.0" encoding="utf-8"?>
<p:tagLst xmlns:p="http://schemas.openxmlformats.org/presentationml/2006/main">
  <p:tag name="TABLE_ENDDRAG_ORIGIN_RECT" val="822*419"/>
  <p:tag name="TABLE_ENDDRAG_RECT" val="61*94*822*419"/>
</p:tagLst>
</file>

<file path=ppt/tags/tag12.xml><?xml version="1.0" encoding="utf-8"?>
<p:tagLst xmlns:p="http://schemas.openxmlformats.org/presentationml/2006/main">
  <p:tag name="TABLE_ENDDRAG_ORIGIN_RECT" val="730*221"/>
  <p:tag name="TABLE_ENDDRAG_RECT" val="122*307*730*221"/>
</p:tagLst>
</file>

<file path=ppt/tags/tag13.xml><?xml version="1.0" encoding="utf-8"?>
<p:tagLst xmlns:p="http://schemas.openxmlformats.org/presentationml/2006/main">
  <p:tag name="TABLE_ENDDRAG_ORIGIN_RECT" val="845*357"/>
  <p:tag name="TABLE_ENDDRAG_RECT" val="61*131*845*357"/>
</p:tagLst>
</file>

<file path=ppt/tags/tag14.xml><?xml version="1.0" encoding="utf-8"?>
<p:tagLst xmlns:p="http://schemas.openxmlformats.org/presentationml/2006/main">
  <p:tag name="TABLE_ENDDRAG_ORIGIN_RECT" val="845*341"/>
  <p:tag name="TABLE_ENDDRAG_RECT" val="61*90*845*341"/>
</p:tagLst>
</file>

<file path=ppt/tags/tag15.xml><?xml version="1.0" encoding="utf-8"?>
<p:tagLst xmlns:p="http://schemas.openxmlformats.org/presentationml/2006/main">
  <p:tag name="TABLE_ENDDRAG_ORIGIN_RECT" val="835*209"/>
  <p:tag name="TABLE_ENDDRAG_RECT" val="61*292*835*209"/>
</p:tagLst>
</file>

<file path=ppt/tags/tag16.xml><?xml version="1.0" encoding="utf-8"?>
<p:tagLst xmlns:p="http://schemas.openxmlformats.org/presentationml/2006/main">
  <p:tag name="TABLE_ENDDRAG_ORIGIN_RECT" val="778*326"/>
  <p:tag name="TABLE_ENDDRAG_RECT" val="97*198*778*326"/>
</p:tagLst>
</file>

<file path=ppt/tags/tag17.xml><?xml version="1.0" encoding="utf-8"?>
<p:tagLst xmlns:p="http://schemas.openxmlformats.org/presentationml/2006/main">
  <p:tag name="TABLE_ENDDRAG_ORIGIN_RECT" val="845*280"/>
  <p:tag name="TABLE_ENDDRAG_RECT" val="61*246*845*280"/>
</p:tagLst>
</file>

<file path=ppt/tags/tag18.xml><?xml version="1.0" encoding="utf-8"?>
<p:tagLst xmlns:p="http://schemas.openxmlformats.org/presentationml/2006/main">
  <p:tag name="TABLE_ENDDRAG_ORIGIN_RECT" val="845*370"/>
  <p:tag name="TABLE_ENDDRAG_RECT" val="61*95*845*370"/>
</p:tagLst>
</file>

<file path=ppt/tags/tag19.xml><?xml version="1.0" encoding="utf-8"?>
<p:tagLst xmlns:p="http://schemas.openxmlformats.org/presentationml/2006/main">
  <p:tag name="resource_record_key" val="{&quot;13&quot;:[4663482,20481688,4364878,4563121,20042469,4364912,20362276,20469026,19972061,4663468],&quot;71&quot;:[76235680068]}"/>
</p:tagLst>
</file>

<file path=ppt/tags/tag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5.xml><?xml version="1.0" encoding="utf-8"?>
<p:tagLst xmlns:p="http://schemas.openxmlformats.org/presentationml/2006/main">
  <p:tag name="TABLE_ENDDRAG_ORIGIN_RECT" val="572*201"/>
  <p:tag name="TABLE_ENDDRAG_RECT" val="204*228*572*201"/>
</p:tagLst>
</file>

<file path=ppt/tags/tag6.xml><?xml version="1.0" encoding="utf-8"?>
<p:tagLst xmlns:p="http://schemas.openxmlformats.org/presentationml/2006/main">
  <p:tag name="TABLE_ENDDRAG_ORIGIN_RECT" val="678*189"/>
  <p:tag name="TABLE_ENDDRAG_RECT" val="144*131*678*189"/>
</p:tagLst>
</file>

<file path=ppt/tags/tag7.xml><?xml version="1.0" encoding="utf-8"?>
<p:tagLst xmlns:p="http://schemas.openxmlformats.org/presentationml/2006/main">
  <p:tag name="TABLE_ENDDRAG_ORIGIN_RECT" val="597*110"/>
  <p:tag name="TABLE_ENDDRAG_RECT" val="148*126*597*111"/>
</p:tagLst>
</file>

<file path=ppt/tags/tag8.xml><?xml version="1.0" encoding="utf-8"?>
<p:tagLst xmlns:p="http://schemas.openxmlformats.org/presentationml/2006/main">
  <p:tag name="TABLE_ENDDRAG_ORIGIN_RECT" val="845*233"/>
  <p:tag name="TABLE_ENDDRAG_RECT" val="61*173*845*233"/>
</p:tagLst>
</file>

<file path=ppt/tags/tag9.xml><?xml version="1.0" encoding="utf-8"?>
<p:tagLst xmlns:p="http://schemas.openxmlformats.org/presentationml/2006/main">
  <p:tag name="TABLE_ENDDRAG_ORIGIN_RECT" val="700*166"/>
  <p:tag name="TABLE_ENDDRAG_RECT" val="92*170*700*16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自定义设计方案">
  <a:themeElements>
    <a:clrScheme name="">
      <a:dk1>
        <a:srgbClr val="000000"/>
      </a:dk1>
      <a:lt1>
        <a:srgbClr val="FFFFFF"/>
      </a:lt1>
      <a:dk2>
        <a:srgbClr val="352011"/>
      </a:dk2>
      <a:lt2>
        <a:srgbClr val="FCF8F5"/>
      </a:lt2>
      <a:accent1>
        <a:srgbClr val="B27554"/>
      </a:accent1>
      <a:accent2>
        <a:srgbClr val="D4A07B"/>
      </a:accent2>
      <a:accent3>
        <a:srgbClr val="B66E5E"/>
      </a:accent3>
      <a:accent4>
        <a:srgbClr val="D4957B"/>
      </a:accent4>
      <a:accent5>
        <a:srgbClr val="B48B55"/>
      </a:accent5>
      <a:accent6>
        <a:srgbClr val="CCAE76"/>
      </a:accent6>
      <a:hlink>
        <a:srgbClr val="0026E5"/>
      </a:hlink>
      <a:folHlink>
        <a:srgbClr val="7E1FA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13581</Words>
  <Application>WPS 演示</Application>
  <PresentationFormat>宽屏</PresentationFormat>
  <Paragraphs>839</Paragraphs>
  <Slides>39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39</vt:i4>
      </vt:variant>
    </vt:vector>
  </HeadingPairs>
  <TitlesOfParts>
    <vt:vector size="59" baseType="lpstr">
      <vt:lpstr>Arial</vt:lpstr>
      <vt:lpstr>宋体</vt:lpstr>
      <vt:lpstr>Wingdings</vt:lpstr>
      <vt:lpstr>微软雅黑</vt:lpstr>
      <vt:lpstr>方正粗黑宋简体</vt:lpstr>
      <vt:lpstr>黑体</vt:lpstr>
      <vt:lpstr>Times New Roman</vt:lpstr>
      <vt:lpstr>微软雅黑 Light</vt:lpstr>
      <vt:lpstr>Arial Unicode MS</vt:lpstr>
      <vt:lpstr>等线</vt:lpstr>
      <vt:lpstr>Calibri</vt:lpstr>
      <vt:lpstr>等线 Light</vt:lpstr>
      <vt:lpstr>Office 主题​​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Yuffa</dc:creator>
  <cp:lastModifiedBy>小丫头</cp:lastModifiedBy>
  <cp:revision>113</cp:revision>
  <dcterms:created xsi:type="dcterms:W3CDTF">2020-06-07T04:28:00Z</dcterms:created>
  <dcterms:modified xsi:type="dcterms:W3CDTF">2025-09-23T07:36:38Z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KSOTemplateUUID">
    <vt:lpwstr>v1.0_mb_Qt8qMb90gXcOVg455GySpw==</vt:lpwstr>
  </property>
  <property fmtid="{D5CDD505-2E9C-101B-9397-08002B2CF9AE}" pid="4" name="ICV">
    <vt:lpwstr>66986326C9C641A9BD759AE7C8B3EAFB_13</vt:lpwstr>
  </property>
</Properties>
</file>