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41"/>
  </p:handoutMasterIdLst>
  <p:sldIdLst>
    <p:sldId id="332" r:id="rId10"/>
    <p:sldId id="320" r:id="rId12"/>
    <p:sldId id="482" r:id="rId13"/>
    <p:sldId id="483" r:id="rId14"/>
    <p:sldId id="484" r:id="rId15"/>
    <p:sldId id="485" r:id="rId16"/>
    <p:sldId id="486" r:id="rId17"/>
    <p:sldId id="487" r:id="rId18"/>
    <p:sldId id="488" r:id="rId19"/>
    <p:sldId id="489" r:id="rId20"/>
    <p:sldId id="490" r:id="rId21"/>
    <p:sldId id="491" r:id="rId22"/>
    <p:sldId id="492" r:id="rId23"/>
    <p:sldId id="493" r:id="rId24"/>
    <p:sldId id="494" r:id="rId25"/>
    <p:sldId id="495" r:id="rId26"/>
    <p:sldId id="496" r:id="rId27"/>
    <p:sldId id="516" r:id="rId28"/>
    <p:sldId id="497" r:id="rId29"/>
    <p:sldId id="499" r:id="rId30"/>
    <p:sldId id="500" r:id="rId31"/>
    <p:sldId id="501" r:id="rId32"/>
    <p:sldId id="502" r:id="rId33"/>
    <p:sldId id="504" r:id="rId34"/>
    <p:sldId id="505" r:id="rId35"/>
    <p:sldId id="506" r:id="rId36"/>
    <p:sldId id="507" r:id="rId37"/>
    <p:sldId id="508" r:id="rId38"/>
    <p:sldId id="276" r:id="rId39"/>
    <p:sldId id="306" r:id="rId40"/>
  </p:sldIdLst>
  <p:sldSz cx="12192000" cy="6858000"/>
  <p:notesSz cx="6858000" cy="9144000"/>
  <p:embeddedFontLst>
    <p:embeddedFont>
      <p:font typeface="微软雅黑" panose="020B0503020204020204" pitchFamily="34" charset="-122"/>
      <p:regular r:id="rId45"/>
    </p:embeddedFont>
    <p:embeddedFont>
      <p:font typeface="方正粗黑宋简体" panose="02000000000000000000" charset="-122"/>
      <p:regular r:id="rId46"/>
    </p:embeddedFont>
    <p:embeddedFont>
      <p:font typeface="黑体" panose="02010609060101010101" charset="-122"/>
      <p:regular r:id="rId47"/>
    </p:embeddedFont>
    <p:embeddedFont>
      <p:font typeface="等线" panose="02010600030101010101" charset="-122"/>
      <p:regular r:id="rId48"/>
    </p:embeddedFont>
    <p:embeddedFont>
      <p:font typeface="等线 Light" panose="02010600030101010101" charset="-122"/>
      <p:regular r:id="rId49"/>
    </p:embeddedFont>
    <p:embeddedFont>
      <p:font typeface="Calibri" panose="020F0502020204030204" charset="0"/>
      <p:regular r:id="rId50"/>
      <p:bold r:id="rId51"/>
      <p:italic r:id="rId52"/>
      <p:boldItalic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7A0C"/>
    <a:srgbClr val="FFFFFF"/>
    <a:srgbClr val="00AEEF"/>
    <a:srgbClr val="843C0B"/>
    <a:srgbClr val="F38417"/>
    <a:srgbClr val="E81818"/>
    <a:srgbClr val="D4EFFB"/>
    <a:srgbClr val="F4C57A"/>
    <a:srgbClr val="887875"/>
    <a:srgbClr val="EC55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4" Type="http://schemas.openxmlformats.org/officeDocument/2006/relationships/tags" Target="tags/tag5.xml"/><Relationship Id="rId53" Type="http://schemas.openxmlformats.org/officeDocument/2006/relationships/font" Target="fonts/font9.fntdata"/><Relationship Id="rId52" Type="http://schemas.openxmlformats.org/officeDocument/2006/relationships/font" Target="fonts/font8.fntdata"/><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Master" Target="slideMasters/slideMaster4.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英语</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5495" y="567690"/>
            <a:ext cx="10570845" cy="496570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五</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注意习惯用语，</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熟记常见句型</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答题时可以通过分析词语搭配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习惯用法</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固定搭配等搭配关系和句子结构，进行有效的推理判断，从而确定正确选项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因此，同学们平时要有意识地记忆一些常用的词语搭配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习惯用法</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固定搭配，学会分析句子结构</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这类题目要求我们不仅能够记忆这些词和短语，还要学会灵活使用，准确判断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对常见句型的掌握也很重要，</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这对确定题目答案很有帮助。</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Before I called oult their names and handed them their gifts, I reminded them that they couldn't open their presents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every child had come forward. Finally the moment they had been waiting for came as I called out, "One, two, three. Open your presents!"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after                 B.  until</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when</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since</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680710"/>
            <a:ext cx="10571480" cy="829945"/>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解析：设空处所在分句句意为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我提醒他们，直到大家都过来才能打开礼物</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not…until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为固定句型，意为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直到</a:t>
            </a:r>
            <a:r>
              <a:rPr lang="en-US" altLang="zh-CN" sz="2000" dirty="0">
                <a:solidFill>
                  <a:srgbClr val="E81818"/>
                </a:solidFill>
                <a:uFillTx/>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才</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。其他三项无此用法</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因此答案为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B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strips(downLeft)">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42" name="组合 41"/>
          <p:cNvGrpSpPr/>
          <p:nvPr/>
        </p:nvGrpSpPr>
        <p:grpSpPr>
          <a:xfrm rot="10256978">
            <a:off x="8732310" y="3516639"/>
            <a:ext cx="4208793" cy="4122855"/>
            <a:chOff x="-444096" y="-90212"/>
            <a:chExt cx="4208793" cy="4122855"/>
          </a:xfrm>
        </p:grpSpPr>
        <p:sp>
          <p:nvSpPr>
            <p:cNvPr id="43" name="椭圆 4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45"/>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椭圆 46"/>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83832" y="-470319"/>
            <a:ext cx="4208793" cy="4122855"/>
            <a:chOff x="-444096" y="-90212"/>
            <a:chExt cx="4208793" cy="4122855"/>
          </a:xfrm>
        </p:grpSpPr>
        <p:sp>
          <p:nvSpPr>
            <p:cNvPr id="34" name="椭圆 3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文本框 35"/>
          <p:cNvSpPr txBox="1"/>
          <p:nvPr/>
        </p:nvSpPr>
        <p:spPr>
          <a:xfrm>
            <a:off x="2914578" y="-162870"/>
            <a:ext cx="6482080" cy="7724140"/>
          </a:xfrm>
          <a:prstGeom prst="rect">
            <a:avLst/>
          </a:prstGeom>
          <a:noFill/>
        </p:spPr>
        <p:txBody>
          <a:bodyPr wrap="none" rtlCol="0">
            <a:spAutoFit/>
          </a:bodyPr>
          <a:p>
            <a:r>
              <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六</a:t>
            </a:r>
            <a:endPar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6510" y="2626995"/>
            <a:ext cx="12221845" cy="1322070"/>
          </a:xfrm>
          <a:prstGeom prst="rect">
            <a:avLst/>
          </a:prstGeom>
          <a:noFill/>
        </p:spPr>
        <p:txBody>
          <a:bodyPr wrap="square" rtlCol="0">
            <a:spAutoFit/>
            <a:scene3d>
              <a:camera prst="orthographicFront"/>
              <a:lightRig rig="threePt" dir="t"/>
            </a:scene3d>
          </a:bodyPr>
          <a:p>
            <a:pPr algn="ct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第六章 语法填空</a:t>
            </a:r>
            <a:endPar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155065"/>
            <a:ext cx="10570845" cy="537273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、题型特点</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语法填空题是在一篇</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200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词左右的短文中留出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个空白，部分空白的后面给出单词的基本形式，要求考生根据上下文语境在空白处填入适当的单词或括号内单词的正确形式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无提示词的设空通常为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个，有提示词的一般为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7</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个</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语法填空题体裁以说明文和记叙文为主，所选文章材料题材丰富多样，侧重有故事情节的内容，行文逻辑性强</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有提示词填空题的解题技巧</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有提示词填空题要求使用括号中词语的正确形式填空，主要考查谓语动词的时态和语态</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非谓语动词</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形容词或副词的比较级及最高级</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名词的复数形式</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词性转化这几种情况</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10795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rPr>
              <a:t>【解题方法与策略】</a:t>
            </a:r>
            <a:endPar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022985"/>
            <a:ext cx="10733405" cy="452628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动词</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当设空处后面给出动词原形时，设空处一般会考查动词的时态</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几种常见时态下的被动语态形式或非谓语动词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考查时态和语态</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分析句子结构，确定句中是否缺谓语动词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如缺谓语动词，</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则考查动词的时态和语态</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同时还要注意主谓一致。</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In Logan, three people </a:t>
            </a:r>
            <a:r>
              <a:rPr lang="en-US" altLang="zh-CN" sz="2400" u="sng"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 take ) to a hospital, while others were treated at a local clinic.</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67080" y="4925060"/>
            <a:ext cx="10751185" cy="829945"/>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解析：根据</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were treated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一般过去时的被动语态</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可知此空需用一般过去时</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根据语境可知此空还需用被动语态，又因主语为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three people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复数概念</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，故答案为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were taken</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155065"/>
            <a:ext cx="10570845" cy="364426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考查非谓语动词</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若句中已有谓语动词，且设空处不作并列谓语动词，应考虑该空是否考查非谓语动词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根据非谓语动词在句中所作成分</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句式的特殊要求或某些词语的特殊要求，确定用哪种非谓语动词形式，是主动关系还是被动关系，用一般式还是用完成式。</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hen I was a young boy about 8 years old, my younger sister and I got the idea to buy something for my mother for Mother's Day. Money was hard                   ( make ). </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130800"/>
            <a:ext cx="10570845" cy="829945"/>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解析：设空处所在的句子为主系表结构</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根据句子结构可判断此处考查习惯用法：</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be+</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表示难</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易</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好</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坏的形容词</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不定式</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故答案为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to make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5495" y="433705"/>
            <a:ext cx="10570845" cy="184277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名词</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一是考查名词的复数。二是考查词性转换。</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he has turned down several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invitation ) to star at shows  in order to concentrate on her studies.</a:t>
            </a:r>
            <a:endPar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5495" y="2420620"/>
            <a:ext cx="10571480" cy="706755"/>
          </a:xfrm>
          <a:prstGeom prst="rect">
            <a:avLst/>
          </a:prstGeom>
          <a:noFill/>
        </p:spPr>
        <p:txBody>
          <a:bodyPr wrap="square" rtlCol="0">
            <a:spAutoFit/>
          </a:bodyPr>
          <a:p>
            <a:pPr indent="508000" fontAlgn="auto">
              <a:lnSpc>
                <a:spcPct val="100000"/>
              </a:lnSpc>
              <a:spcBef>
                <a:spcPts val="0"/>
              </a:spcBef>
              <a:spcAft>
                <a:spcPts val="120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解析：考查名词单</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复数</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句意为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为了专心致志地学习，她拒绝了几次演出邀请</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invitation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为可数名词，且由设空处前的</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several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可知，此处应用复数形式，故填</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invitations</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3223260"/>
            <a:ext cx="10570845" cy="2306320"/>
          </a:xfrm>
          <a:prstGeom prst="rect">
            <a:avLst/>
          </a:prstGeom>
          <a:noFill/>
        </p:spPr>
        <p:txBody>
          <a:bodyPr wrap="square" rtlCol="0">
            <a:spAutoFit/>
          </a:bodyPr>
          <a:p>
            <a:pPr indent="609600" algn="l"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3.  形容词或副词</a:t>
            </a:r>
            <a:endPar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出现形容词或副词时一般会考查其比较级或最高级形式。有时也考查形容词与副词之间的转换。</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Soon Charlie made friends with patrick and his stepsister Sara and </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they </a:t>
            </a:r>
            <a:r>
              <a:rPr lang="en-US" altLang="zh-CN" sz="2400" u="sng"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 gradual ) became best friends.</a:t>
            </a:r>
            <a:endParaRPr lang="zh-CN" altLang="en-US" sz="2400"/>
          </a:p>
        </p:txBody>
      </p:sp>
      <p:sp>
        <p:nvSpPr>
          <p:cNvPr id="5" name="文本框 4"/>
          <p:cNvSpPr txBox="1"/>
          <p:nvPr/>
        </p:nvSpPr>
        <p:spPr>
          <a:xfrm>
            <a:off x="784860" y="5625465"/>
            <a:ext cx="10570845" cy="829945"/>
          </a:xfrm>
          <a:prstGeom prst="rect">
            <a:avLst/>
          </a:prstGeom>
          <a:noFill/>
        </p:spPr>
        <p:txBody>
          <a:bodyPr wrap="square" rtlCol="0">
            <a:spAutoFit/>
          </a:bodyPr>
          <a:p>
            <a:pPr indent="508000" fontAlgn="auto">
              <a:lnSpc>
                <a:spcPct val="12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解析：第二个</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and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后的分句结构完整，故可判断设空处应为副词作状语，而</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gradual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的副词形式为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gradually ,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故</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gradually</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为本题答案</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155065"/>
            <a:ext cx="10570845" cy="275145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词性转化</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词性转化多以派生词变化为主，如形容词与名词间的相互转化，形容词与副词间的相互转化，动词与名词间的相互转化等。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Jane knew from past experience that her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choose ) of ties  hardly ever pleased her father.</a:t>
            </a:r>
            <a:endPar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3590" y="4191000"/>
            <a:ext cx="10572115" cy="829945"/>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解析：在形容词性物主代词</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her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后，用名词或动名词形式，而设空处后有</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of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短语作定语，所以填名词</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choice </a:t>
            </a:r>
            <a:r>
              <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186815"/>
            <a:ext cx="10734040" cy="442849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无提示词填空题的解题技巧</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无提示词填空题需要考生在没有提示词的情况下填出符合上下文逻辑</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词法</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句法的单词，主要考查代词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冠词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介词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连词等。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代词</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分析句子结构。若句子缺主语，则要填代词主格</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指示代词或不定代词；若动词或介词后面缺宾语，则要填代词的宾格</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指示代词或不定代词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如果该宾语与主语是同一人或物，应用反身代词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如果该设空处放在名词前面起修饰作用，则可能用形容词性物主代词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my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your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，或不定代词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other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another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either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both</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因此，做题时需要根据各个代词的意义和用法以及句子所需的意义，填入合适的代词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6765" y="278765"/>
            <a:ext cx="10732770" cy="110236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When stressors throw your nervous system out of balance, relaxation techniques can bring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back into a balanced state.</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1381125"/>
            <a:ext cx="10733405" cy="829945"/>
          </a:xfrm>
          <a:prstGeom prst="rect">
            <a:avLst/>
          </a:prstGeom>
          <a:noFill/>
        </p:spPr>
        <p:txBody>
          <a:bodyPr wrap="square" rtlCol="0">
            <a:spAutoFit/>
          </a:bodyPr>
          <a:p>
            <a:pPr indent="508000" fontAlgn="auto">
              <a:lnSpc>
                <a:spcPct val="12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解析：根据前后语境分析句子成分可知</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设空处应为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it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作宾语指代上文的</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your nervous system</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2108200"/>
            <a:ext cx="10733405" cy="534035"/>
          </a:xfrm>
          <a:prstGeom prst="rect">
            <a:avLst/>
          </a:prstGeom>
          <a:noFill/>
        </p:spPr>
        <p:txBody>
          <a:bodyPr wrap="square" rtlCol="0" anchor="t">
            <a:sp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To say it is one thing, but to do it is </a:t>
            </a:r>
            <a:r>
              <a:rPr lang="en-US" altLang="zh-CN" sz="2400" u="sng"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thin</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g</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5" name="文本框 4"/>
          <p:cNvSpPr txBox="1"/>
          <p:nvPr/>
        </p:nvSpPr>
        <p:spPr>
          <a:xfrm>
            <a:off x="785495" y="2637790"/>
            <a:ext cx="10733405" cy="1198880"/>
          </a:xfrm>
          <a:prstGeom prst="rect">
            <a:avLst/>
          </a:prstGeom>
          <a:noFill/>
        </p:spPr>
        <p:txBody>
          <a:bodyPr wrap="square" rtlCol="0" anchor="t">
            <a:spAutoFit/>
          </a:bodyPr>
          <a:p>
            <a:pPr indent="508000" fontAlgn="auto">
              <a:lnSpc>
                <a:spcPct val="12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解析：根据第一个分句中的</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one thing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可判断设空处应为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another</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。习惯用语</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 is one thing, and/but B is another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或</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it's one thing to do A, and/but it's another thing to do B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意为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是一回事，</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但是</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000" dirty="0">
                <a:solidFill>
                  <a:srgbClr val="FF0000"/>
                </a:solidFill>
                <a:uFillTx/>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是另一回事；</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000" dirty="0">
                <a:solidFill>
                  <a:srgbClr val="FF0000"/>
                </a:solidFill>
                <a:uFillTx/>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和</a:t>
            </a:r>
            <a:r>
              <a:rPr lang="en-US" altLang="zh-CN" sz="2000" dirty="0">
                <a:solidFill>
                  <a:srgbClr val="FF0000"/>
                </a:solidFill>
                <a:uFillTx/>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截然不同</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6" name="文本框 5"/>
          <p:cNvSpPr txBox="1"/>
          <p:nvPr/>
        </p:nvSpPr>
        <p:spPr>
          <a:xfrm>
            <a:off x="785495" y="3725545"/>
            <a:ext cx="10734040" cy="235013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冠词</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弄清句子结构</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设空处后为名词，设空处为名词的定语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如果又无提示词，设空处可能需要填冠词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。不定冠词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通常放在可数名词单数前表泛指，定冠词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通常用于特指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While you’re in China, Mount Huang is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must to visit!</a:t>
            </a:r>
            <a:endPar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7" name="文本框 6"/>
          <p:cNvSpPr txBox="1"/>
          <p:nvPr/>
        </p:nvSpPr>
        <p:spPr>
          <a:xfrm>
            <a:off x="782320" y="6017895"/>
            <a:ext cx="10735310" cy="829945"/>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must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意为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必须要做的事</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，为可数名词，此处指</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一个必须去的地方</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，故设空处应为不定冠词</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 </a:t>
            </a:r>
            <a:r>
              <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trips(down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5" grpId="0"/>
      <p:bldP spid="5" grpId="1"/>
      <p:bldP spid="6" grpId="0"/>
      <p:bldP spid="6" grpId="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文本框 3"/>
          <p:cNvSpPr txBox="1"/>
          <p:nvPr/>
        </p:nvSpPr>
        <p:spPr>
          <a:xfrm>
            <a:off x="782320" y="391795"/>
            <a:ext cx="10570845" cy="2498725"/>
          </a:xfrm>
          <a:prstGeom prst="rect">
            <a:avLst/>
          </a:prstGeom>
          <a:noFill/>
        </p:spPr>
        <p:txBody>
          <a:bodyPr wrap="square" rtlCol="0">
            <a:noAutofit/>
          </a:bodyPr>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介词</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若设空处后是名词、代词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动名词或名词性从句，且它们不作主语或动词宾语时，很可能就是填介词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若设空处前是动词且设空处后为名词或动名词，设空处也可能填介词。</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 only reason why a man would sell his house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 lower price would be that he needed money badly.</a:t>
            </a:r>
            <a:endParaRPr lang="zh-CN" altLang="en-US"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5" name="文本框 4"/>
          <p:cNvSpPr txBox="1"/>
          <p:nvPr/>
        </p:nvSpPr>
        <p:spPr>
          <a:xfrm>
            <a:off x="781685" y="2952115"/>
            <a:ext cx="10571480" cy="768350"/>
          </a:xfrm>
          <a:prstGeom prst="rect">
            <a:avLst/>
          </a:prstGeom>
          <a:noFill/>
        </p:spPr>
        <p:txBody>
          <a:bodyPr wrap="square" rtlCol="0">
            <a:spAutoFit/>
          </a:bodyPr>
          <a:p>
            <a:pPr indent="609600" fontAlgn="auto">
              <a:lnSpc>
                <a:spcPct val="11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 lower price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是名词短语，但在句中不作主语，也不作动词的宾语，应为介词的宾语</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根据习惯搭配可知，应用介词</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6" name="文本框 5"/>
          <p:cNvSpPr txBox="1"/>
          <p:nvPr/>
        </p:nvSpPr>
        <p:spPr>
          <a:xfrm>
            <a:off x="784860" y="3781425"/>
            <a:ext cx="10734040" cy="2109470"/>
          </a:xfrm>
          <a:prstGeom prst="rect">
            <a:avLst/>
          </a:prstGeom>
          <a:noFill/>
        </p:spPr>
        <p:txBody>
          <a:bodyPr wrap="square" rtlCol="0">
            <a:noAutofit/>
          </a:bodyPr>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连词</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分析设空处前后语句的结构，若是两个分句</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有两个主谓结构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，且两分句之间没有分号</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句号，也没有连接词，设空处必定考查连词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若两个或几个单词或短语之间没有连词，也可能填并列连词。</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Work hard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you will pass the exam.</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7" name="文本框 6"/>
          <p:cNvSpPr txBox="1"/>
          <p:nvPr/>
        </p:nvSpPr>
        <p:spPr>
          <a:xfrm>
            <a:off x="782320" y="5955665"/>
            <a:ext cx="10735310" cy="768350"/>
          </a:xfrm>
          <a:prstGeom prst="rect">
            <a:avLst/>
          </a:prstGeom>
          <a:noFill/>
        </p:spPr>
        <p:txBody>
          <a:bodyPr wrap="square" rtlCol="0">
            <a:spAutoFit/>
          </a:bodyPr>
          <a:p>
            <a:pPr indent="508000" fontAlgn="auto">
              <a:lnSpc>
                <a:spcPct val="110000"/>
              </a:lnSpc>
              <a:spcBef>
                <a:spcPts val="0"/>
              </a:spcBef>
              <a:spcAft>
                <a:spcPts val="0"/>
              </a:spcAft>
            </a:pPr>
            <a:r>
              <a:rPr lang="zh-CN" altLang="en-US" sz="2000">
                <a:solidFill>
                  <a:srgbClr val="FF0000"/>
                </a:solidFill>
                <a:uFillTx/>
                <a:latin typeface="Times New Roman" panose="02020603050405020304" charset="0"/>
                <a:ea typeface="宋体" panose="02010600030101010101" pitchFamily="2" charset="-122"/>
              </a:rPr>
              <a:t>解析：设空处前后都是句子，且这两个句子之间没有连词，应填连词</a:t>
            </a:r>
            <a:r>
              <a:rPr lang="zh-CN" sz="2000">
                <a:solidFill>
                  <a:srgbClr val="FF0000"/>
                </a:solidFill>
                <a:uFillTx/>
                <a:latin typeface="Times New Roman" panose="02020603050405020304" charset="0"/>
                <a:ea typeface="宋体" panose="02010600030101010101" pitchFamily="2" charset="-122"/>
              </a:rPr>
              <a:t>。</a:t>
            </a:r>
            <a:r>
              <a:rPr lang="zh-CN" altLang="en-US" sz="2000">
                <a:solidFill>
                  <a:srgbClr val="FF0000"/>
                </a:solidFill>
                <a:uFillTx/>
                <a:latin typeface="Times New Roman" panose="02020603050405020304" charset="0"/>
                <a:ea typeface="宋体" panose="02010600030101010101" pitchFamily="2" charset="-122"/>
              </a:rPr>
              <a:t>根据句意可知，这两个句子是承接递进关系，故应选用连词</a:t>
            </a:r>
            <a:r>
              <a:rPr lang="en-US" altLang="zh-CN" sz="2000">
                <a:solidFill>
                  <a:srgbClr val="FF0000"/>
                </a:solidFill>
                <a:uFillTx/>
                <a:latin typeface="Times New Roman" panose="02020603050405020304" charset="0"/>
                <a:ea typeface="宋体" panose="02010600030101010101" pitchFamily="2" charset="-122"/>
              </a:rPr>
              <a:t> </a:t>
            </a:r>
            <a:r>
              <a:rPr lang="en-US" altLang="zh-CN" sz="2000" b="1">
                <a:solidFill>
                  <a:srgbClr val="FF0000"/>
                </a:solidFill>
                <a:uFillTx/>
                <a:latin typeface="Times New Roman" panose="02020603050405020304" charset="0"/>
                <a:ea typeface="宋体" panose="02010600030101010101" pitchFamily="2" charset="-122"/>
              </a:rPr>
              <a:t>and</a:t>
            </a:r>
            <a:r>
              <a:rPr lang="en-US" altLang="zh-CN" sz="2000">
                <a:solidFill>
                  <a:srgbClr val="FF0000"/>
                </a:solidFill>
                <a:uFillTx/>
                <a:latin typeface="Times New Roman" panose="02020603050405020304" charset="0"/>
                <a:ea typeface="宋体" panose="02010600030101010101" pitchFamily="2" charset="-122"/>
              </a:rPr>
              <a:t> </a:t>
            </a:r>
            <a:r>
              <a:rPr lang="zh-CN" altLang="en-US" sz="2000">
                <a:solidFill>
                  <a:srgbClr val="FF0000"/>
                </a:solidFill>
                <a:uFillTx/>
                <a:latin typeface="Times New Roman" panose="02020603050405020304" charset="0"/>
                <a:ea typeface="宋体" panose="02010600030101010101" pitchFamily="2" charset="-122"/>
              </a:rPr>
              <a:t>，表示结果。</a:t>
            </a:r>
            <a:endParaRPr lang="zh-CN" altLang="en-US" sz="2000">
              <a:solidFill>
                <a:srgbClr val="FF0000"/>
              </a:solidFill>
              <a:uFillTx/>
              <a:latin typeface="Times New Roman" panose="02020603050405020304" charset="0"/>
              <a:ea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1536700"/>
            <a:ext cx="9265285" cy="3784600"/>
          </a:xfrm>
          <a:prstGeom prst="rect">
            <a:avLst/>
          </a:prstGeom>
          <a:noFill/>
        </p:spPr>
        <p:txBody>
          <a:bodyPr wrap="square" rtlCol="0">
            <a:spAutoFit/>
            <a:scene3d>
              <a:camera prst="orthographicFront"/>
              <a:lightRig rig="threePt" dir="t"/>
            </a:scene3d>
          </a:bodyPr>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第二部分</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 </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课程达标训练</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980440"/>
            <a:ext cx="10570845" cy="503745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、解题步骤</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语法填空题的最大特点是在语篇中考查语法知识</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准确理解短文是做好该题型的前提</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这就要求考生要重视提高阅读理解能力，平时可以选择一些难度中等的文章进行精读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细读，研究文章的写作思路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组织结构特点等，从而强化语篇意识。</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通读全文，了解大意，把握特征，弄清文脉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篇章层面的理解主要包括文章的主旨要义，作者的观点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意图</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立场，句与句之间的关系以及时态变换四个方面。</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巧用已知，降低难度，铺平道路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有提示词的设空可视为已知条件，充分利用</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所以，可先着手填有提示词的空格，注意时态</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语态和名词的数</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所剩的空格越少，文章的大意越清晰，难度也会相对降低</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985520"/>
            <a:ext cx="10570845" cy="503237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理解句意，分析结构，大胆推测，各个击破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理解了文章整体意思后，必须要看清各个句子的意思，尤其是设空处所在的句子的意思</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分析句子结构是答题过程中很关</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键的一步</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做题时，首先确定句子的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主谓宾</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成分，看看该句子缺不缺谓语动词，然后再考虑其他成分</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此时，要借助上下文的暗示或明示，确定需要填的单词的词性</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形式和功能。</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重读全篇，仔细核查，语法正确，语义连贯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做完题后，应该静下心来，仔细复读全文，关注所填的词语是否符合文意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从语义连贯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逻辑合理的角度认真复查答案的合理性和正确性，尤其注意动词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连词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介词的搭配以及名词的形式等。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(5)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拼写准确，书写规范，大小写正确</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对于接触到的题，力求吃透每个知识点，并通过练习来进行强化和巩固</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42" name="组合 41"/>
          <p:cNvGrpSpPr/>
          <p:nvPr/>
        </p:nvGrpSpPr>
        <p:grpSpPr>
          <a:xfrm rot="10256978">
            <a:off x="8732310" y="3516639"/>
            <a:ext cx="4208793" cy="4122855"/>
            <a:chOff x="-444096" y="-90212"/>
            <a:chExt cx="4208793" cy="4122855"/>
          </a:xfrm>
        </p:grpSpPr>
        <p:sp>
          <p:nvSpPr>
            <p:cNvPr id="43" name="椭圆 4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45"/>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椭圆 46"/>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83832" y="-470319"/>
            <a:ext cx="4208793" cy="4122855"/>
            <a:chOff x="-444096" y="-90212"/>
            <a:chExt cx="4208793" cy="4122855"/>
          </a:xfrm>
        </p:grpSpPr>
        <p:sp>
          <p:nvSpPr>
            <p:cNvPr id="34" name="椭圆 3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文本框 35"/>
          <p:cNvSpPr txBox="1"/>
          <p:nvPr/>
        </p:nvSpPr>
        <p:spPr>
          <a:xfrm>
            <a:off x="2914578" y="-162870"/>
            <a:ext cx="6482080" cy="7724140"/>
          </a:xfrm>
          <a:prstGeom prst="rect">
            <a:avLst/>
          </a:prstGeom>
          <a:noFill/>
        </p:spPr>
        <p:txBody>
          <a:bodyPr wrap="none" rtlCol="0">
            <a:spAutoFit/>
          </a:bodyPr>
          <a:p>
            <a:r>
              <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七</a:t>
            </a:r>
            <a:endPar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6510" y="2626995"/>
            <a:ext cx="12221845" cy="1322070"/>
          </a:xfrm>
          <a:prstGeom prst="rect">
            <a:avLst/>
          </a:prstGeom>
          <a:noFill/>
        </p:spPr>
        <p:txBody>
          <a:bodyPr wrap="square" rtlCol="0">
            <a:spAutoFit/>
            <a:scene3d>
              <a:camera prst="orthographicFront"/>
              <a:lightRig rig="threePt" dir="t"/>
            </a:scene3d>
          </a:bodyPr>
          <a:p>
            <a:pPr algn="ct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第七章 </a:t>
            </a: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书面表达</a:t>
            </a:r>
            <a:endPar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5495" y="645160"/>
            <a:ext cx="10733405" cy="6144260"/>
          </a:xfrm>
          <a:prstGeom prst="rect">
            <a:avLst/>
          </a:prstGeom>
          <a:noFill/>
        </p:spPr>
        <p:txBody>
          <a:bodyPr wrap="square" rtlCol="0">
            <a:noAutofit/>
          </a:bodyPr>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、题型特点</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书面表达要求考生根据所给情景，用英语写一篇</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100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词左右的短文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该题型考查学生对语言知识的实际应用能力</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题目通常有简洁的中文提示，给出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 4</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个要点，且题材内容与学生的学习和生活密切相关，常涉及语言学习</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活动开展</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人际关系等。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认真审题，明确要求</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审文体：首先根据所给情景确定文章的体裁是什么，如记叙文</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说明文</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议论文</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应用文等。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审人称：弄清书面表达要求用何种人称来写</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另外要注意根据提示给出的假定身份确定文章的人称。</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审时态：根据所给材料信息确定文章的基本时态</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一般来说，一篇特定的文章通常有自己特定的基本时态</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要根据不同的时间进行时态的切换。</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审要点：应逐条</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完整地将内容要点写全，必要时，在紧扣主题的同时可适当发挥。</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5495" y="10795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rPr>
              <a:t>【解题方法与策略】</a:t>
            </a:r>
            <a:endPar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68350" y="536575"/>
            <a:ext cx="10750550" cy="5784850"/>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布局谋篇，表达多样</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书面表达布局谋篇的方法很多，不同题材或体裁的文章有不同的写法</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一般来说</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英语书面表达包括一个开头段</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一到两个扩展段和一个结尾段</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开头段和结尾段都比较短，分别着重于表达主题和升华主题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扩展段的主要特点是围绕段落主题句展开，并对主题开展进一步分析和说明，一般是文章的重头戏。书面表达所提供的要点信息较为简单，但同时也要求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可以适当增加细节，以使行文连贯</a:t>
            </a:r>
            <a:r>
              <a:rPr 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。写作时，如果仅仅简单翻译所给信息点，文章不仅会字数不足，还会显得单调乏味，也达不到交际的目的</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此时，学生应该合理拓展显性信息，挖掘隐性信息，才能做到适当增加细节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比如可以根据要点增加原因</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结果</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条件等细节信息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书面表达还要注意灵活运用各种句型和结构。</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29615" y="989965"/>
            <a:ext cx="10732770" cy="469074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少用笼统词，多用细节词；多用短语代替单词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very</a:t>
            </a:r>
            <a:r>
              <a:rPr lang="en-US"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extremely/pretty    cause</a:t>
            </a:r>
            <a:r>
              <a:rPr lang="en-US"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result in</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运用主从复合句</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名词性从句：</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 would like to know what kind of traditional Chinese culture is more attractive to foreign friends.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定语从句：</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Our school is going to hold a theme class meeting to introduce  traditional chinese culture, which will be displayed on the English websites.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状语从句：</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 will be grateful if you can give us some professional advice.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使用非谓语动词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Encouraged by my teacher, I performed better.</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098550"/>
            <a:ext cx="10734040" cy="458216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使用特殊句式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祈使句</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W</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ork hard and your efforts will pay off.</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感叹句</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W</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hat a nice day it is!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倒装句</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O</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nly in this way can I grow to be such a successful man.</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强调句型</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It was Mr. Wang that had helped us solve this problem.</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省略句</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I'm ) Looking forward to your early reply.</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with+</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复合宾语：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We succeeded in holding the party with many of you helping us.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作形式主语或宾语：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 would appreciate it if you could take my application into account.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006475"/>
            <a:ext cx="10733405" cy="484505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恰当使用衔接成分</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为了突出层次感和逻辑性，考生在行文时应合理使用衔接成分，使短文语意通顺，上下文衔接自然</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衔接成分可以突出上下文在语意上的并列或递进</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转折</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条件</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因果</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目的</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对比</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解释说明</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例证及强调等关系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表选择关系或对等关系的连接词有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either…or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neither…nor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well 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and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both…and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表因果关系的连接词有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therefore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a result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the result of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because of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due to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owing to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thanks to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表时间顺序的连接词有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the moment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soon 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first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later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meanwhile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the beginning</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the end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before long</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for the first time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 minulte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953135"/>
            <a:ext cx="10733405" cy="495109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表转折关系的连接词有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yet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but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on  the  contrary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on  the  other  hand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however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the same time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然而</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(5)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表解释说明的连接词有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that is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that is to  say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other words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such 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example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instance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(6)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表递进关系的连接词有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not onl</a:t>
            </a:r>
            <a:r>
              <a:rPr lang="en-US" altLang="zh-CN" sz="2400" dirty="0">
                <a:solidFill>
                  <a:schemeClr val="tx1"/>
                </a:solidFill>
                <a:uFillTx/>
                <a:latin typeface="Times New Roman" panose="02020603050405020304" charset="0"/>
                <a:ea typeface="宋体" panose="02010600030101010101" pitchFamily="2" charset="-122"/>
                <a:cs typeface="Times New Roman" panose="02020603050405020304" charset="0"/>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but( also )</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more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worse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besides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addition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worse still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moreover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above all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(7)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表总结的连接词有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in a word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on the whole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short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briefly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brief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sum up</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all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四</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细心检查，</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规范书写</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用短文改错的方法细心检查写好的作文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漂亮的英文可能会让作文提高一个档次</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所以平时要花时间练好英文书法，</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平时写作时养成规范书写的好习惯。</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英语课件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42" name="组合 41"/>
          <p:cNvGrpSpPr/>
          <p:nvPr/>
        </p:nvGrpSpPr>
        <p:grpSpPr>
          <a:xfrm rot="10256978">
            <a:off x="8732310" y="3516639"/>
            <a:ext cx="4208793" cy="4122855"/>
            <a:chOff x="-444096" y="-90212"/>
            <a:chExt cx="4208793" cy="4122855"/>
          </a:xfrm>
        </p:grpSpPr>
        <p:sp>
          <p:nvSpPr>
            <p:cNvPr id="43" name="椭圆 4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45"/>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椭圆 46"/>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83832" y="-470319"/>
            <a:ext cx="4208793" cy="4122855"/>
            <a:chOff x="-444096" y="-90212"/>
            <a:chExt cx="4208793" cy="4122855"/>
          </a:xfrm>
        </p:grpSpPr>
        <p:sp>
          <p:nvSpPr>
            <p:cNvPr id="34" name="椭圆 3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文本框 35"/>
          <p:cNvSpPr txBox="1"/>
          <p:nvPr/>
        </p:nvSpPr>
        <p:spPr>
          <a:xfrm>
            <a:off x="2914578" y="-162870"/>
            <a:ext cx="6482080" cy="7724140"/>
          </a:xfrm>
          <a:prstGeom prst="rect">
            <a:avLst/>
          </a:prstGeom>
          <a:noFill/>
        </p:spPr>
        <p:txBody>
          <a:bodyPr wrap="none" rtlCol="0">
            <a:spAutoFit/>
          </a:bodyPr>
          <a:p>
            <a:r>
              <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五</a:t>
            </a:r>
            <a:endPar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6510" y="2626995"/>
            <a:ext cx="12221845" cy="1322070"/>
          </a:xfrm>
          <a:prstGeom prst="rect">
            <a:avLst/>
          </a:prstGeom>
          <a:noFill/>
        </p:spPr>
        <p:txBody>
          <a:bodyPr wrap="square" rtlCol="0">
            <a:spAutoFit/>
            <a:scene3d>
              <a:camera prst="orthographicFront"/>
              <a:lightRig rig="threePt" dir="t"/>
            </a:scene3d>
          </a:bodyPr>
          <a:p>
            <a:pPr algn="ct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第五章 </a:t>
            </a: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完形填空</a:t>
            </a:r>
            <a:endPar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066800"/>
            <a:ext cx="10734040" cy="509587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、题型特点</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完形填空是英语试卷中一种测试学生语言水平和语言实际运用能力的综合性题型</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在一篇约</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200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词的短文中留出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个空白，每空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1.5</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分，要求考生从每题所给的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四个选项中选出一个最佳选项，以使补全后的短文意思通顺，前后连贯，</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结构完整。</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完形填空主要考查考生的两种能力：一是阅读理解能力，包括对句子内部结构和意义的理解，对句子之间</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上下文</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关系的理解，对文章整体的理解等；二是综合运用英语语言知识的能力，包括语法知识</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习惯用语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词汇的使用和辨析等。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26035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rPr>
              <a:t>【解题方法与策略】</a:t>
            </a:r>
            <a:endPar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02285"/>
            <a:ext cx="10733405" cy="585279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完形填空的文章是一篇不完整的短文，设有多处空白</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一般而言，设空处多为信息性强的关键词语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因此，考生做完形填空最忌操之过急，见空就填</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要想做好完形填空，必须从整篇文章入手，通篇考虑，联系上下文，运用逻辑思维进行比较判断，这样才能选出既符合句意，</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又符合上下文语境的最佳答案。</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一般来说，当考生拿到一篇完形填空时，可采用略读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跳读和精读相结合的方法来通读文章</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首先，跳过空格，快速浏览全文，从整体上了解短文的主旨大意，判断文章的写作背景，掌握作者的写作意图，把握文章展开的线索等信息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接着，根据第一遍浏览时的印象，查找相关信息点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然后仔细阅读，根据语意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层次结构和内容的逻辑关系三条线索，运用所学知识，准确理解句意，选出符合文章语境的正确答案</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最后，题目做完后将选择的答案放入文中重读一遍，从语意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逻辑</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结构</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语法等方面全方位验证答案</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需注意的是，如果没有绝对的把握，</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应以第一遍的答案为准。</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802005" y="461010"/>
            <a:ext cx="10733405" cy="373951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、解题技巧</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利用首句信息，</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推测语篇主旨</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完形填空所选短文的第一句一般不设空，这样便于考生理清思路，抓住文章线索，</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判断文章体裁并了解故事梗概。</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My mother is 92. Unless I have to be out of town, each week I take my mother to do her shopping and visit the doctor,  providing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and transportation.</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reward                    B.  medicine                C.  company                 D.  shelter</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4592955"/>
            <a:ext cx="10733405" cy="1198880"/>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解析：这部分意为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我母亲</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92</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岁了</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除非我必须出城，不然每周我都带我的母亲去购物和看医生，提供陪伴和交通工具</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由文章第一句可知，</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我</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的母亲年岁已高，所以作为子女，在母亲去购物和看医生时，</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我</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要陪伴在侧，载她出行</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因此答案为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C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817880" y="408305"/>
            <a:ext cx="10733405" cy="500634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寻找暗示信息，</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重视语境意义</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完形填空主要考查考生对语境的理解</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所以考生在做题时要有全局观念，进行连贯性思维，要把每个设空处的含义与前后句的意思联系起来理解，进行合乎逻辑的推理判断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难选之处通常前后多有暗示，这种暗示多为后面暗示前面</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一般来说，完形填空的四个选项形式完全相同，如都是动词原形</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副词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名词复数形式等，所以要注意它们之间在意义上和搭配上的细微差异，形义兼顾</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同时，一定要把这些选项放到特定的语境里进行区分、辨别，</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从而选出正确答案。</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 curtains were falling down; the lamps were falling down. It was a real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mess                   B.  puzzle</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fight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challenge</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634355"/>
            <a:ext cx="10732770" cy="829945"/>
          </a:xfrm>
          <a:prstGeom prst="rect">
            <a:avLst/>
          </a:prstGeom>
          <a:noFill/>
        </p:spPr>
        <p:txBody>
          <a:bodyPr wrap="square" rtlCol="0">
            <a:spAutoFit/>
          </a:bodyPr>
          <a:p>
            <a:pPr indent="609600" fontAlgn="auto">
              <a:lnSpc>
                <a:spcPct val="12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解析：这部分意为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窗帘和灯都在往下掉，真是一团糟</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。由空前内容可知，窗帘和灯都在往下掉，所以房间内应该是非常混乱的</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因此答案为</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68350" y="582930"/>
            <a:ext cx="10750550" cy="496633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识别语篇标志，</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梳理逻辑关系</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语篇一般是指比单个句子长的语言单位，如句群、段落、篇章等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语篇与语篇之间往往有表明其内在联系的词语，这些词语可称为语篇标志词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如表示结构层次的有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firstly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secondly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thirdly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finally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等；表示因果关系的有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because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thus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therefore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等；表示递进关系的有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besides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more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furthermore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等；表示时间关系的有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before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 far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yet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meanwhile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now</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later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等；表示改变话题的有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by the way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addition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在做完形填空时，考生如果能充分利用这些语篇标志词，就可以迅速理清文章的脉络，明白上下文的内在联系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 soon realized that the silence was not unpleasant.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if there had been any talking,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it would have caused us to learn less.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Lastly                 B.  Thus</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Instead</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However</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634990"/>
            <a:ext cx="10750550" cy="829945"/>
          </a:xfrm>
          <a:prstGeom prst="rect">
            <a:avLst/>
          </a:prstGeom>
          <a:noFill/>
        </p:spPr>
        <p:txBody>
          <a:bodyPr wrap="square" rtlCol="0">
            <a:spAutoFit/>
          </a:bodyPr>
          <a:p>
            <a:pPr indent="609600" fontAlgn="auto">
              <a:lnSpc>
                <a:spcPct val="120000"/>
              </a:lnSpc>
              <a:spcBef>
                <a:spcPts val="0"/>
              </a:spcBef>
              <a:spcAft>
                <a:spcPts val="0"/>
              </a:spcAft>
            </a:pP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解析：前后两个句子形成对比关系</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这部分意为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我很快意识到这份安静并没有让人感到不快</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相反，如果</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课堂上</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允许说话，会造成我们学习不充分</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。因此答案为</a:t>
            </a:r>
            <a:r>
              <a:rPr lang="en-US" altLang="zh-CN" sz="2000" b="1"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C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81025"/>
            <a:ext cx="10751820" cy="496760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四</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利用原词复现，</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寻找近义词语</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完形填空试题中，有些词语常常重复出现在语篇之中，使得语篇中的句子相互衔接和连贯，从而构成一个完整和有机的整体</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在阅读文章的过程中，有时也会发现一些与选项意义紧密相连的同义词或近义词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因此要学会充分利用这些词提供的有效信息进行合理的推测判断，选出正确答案</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 only way to pay for the groceries was to take off the things she could do without: a bottle of rubbing alcohol and a bar of soap. …</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My mother was putting her groceries into shopping bags when a stranger came up to her and said, "Here are the things that you put back," handing her the rubbing alcohol and the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receipt                 B.  soap</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cash</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bottle</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625465"/>
            <a:ext cx="10750550" cy="1198880"/>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解析：第二句句意为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我妈妈正在把她买的东西放进购物袋里，这时一个陌生人走过来对她说：</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这些是你放回去的东西。</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并把医用酒精和肥皂递给她</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。上文出现过</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soap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，利用原词复现的方法就能得出答案为</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D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663482,20481688,4364878,4563121,20042469,4364912,20362276,20469026,19972061,466346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9983</Words>
  <Application>WPS 演示</Application>
  <PresentationFormat>宽屏</PresentationFormat>
  <Paragraphs>211</Paragraphs>
  <Slides>30</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30</vt:i4>
      </vt:variant>
    </vt:vector>
  </HeadingPairs>
  <TitlesOfParts>
    <vt:vector size="49" baseType="lpstr">
      <vt:lpstr>Arial</vt:lpstr>
      <vt:lpstr>宋体</vt:lpstr>
      <vt:lpstr>Wingdings</vt:lpstr>
      <vt:lpstr>微软雅黑</vt:lpstr>
      <vt:lpstr>方正粗黑宋简体</vt:lpstr>
      <vt:lpstr>黑体</vt:lpstr>
      <vt:lpstr>Times New Roman</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108</cp:revision>
  <dcterms:created xsi:type="dcterms:W3CDTF">2020-06-07T04:28:00Z</dcterms:created>
  <dcterms:modified xsi:type="dcterms:W3CDTF">2025-09-23T08:55:58Z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1AE9615DEE144FE4AF2294568460B02C_13</vt:lpwstr>
  </property>
</Properties>
</file>