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53" r:id="rId4"/>
    <p:sldMasterId id="2147483655" r:id="rId5"/>
    <p:sldMasterId id="2147483657" r:id="rId6"/>
    <p:sldMasterId id="2147483659" r:id="rId7"/>
    <p:sldMasterId id="2147483661" r:id="rId8"/>
    <p:sldMasterId id="2147483665" r:id="rId9"/>
  </p:sldMasterIdLst>
  <p:notesMasterIdLst>
    <p:notesMasterId r:id="rId11"/>
  </p:notesMasterIdLst>
  <p:handoutMasterIdLst>
    <p:handoutMasterId r:id="rId58"/>
  </p:handoutMasterIdLst>
  <p:sldIdLst>
    <p:sldId id="332" r:id="rId10"/>
    <p:sldId id="320" r:id="rId12"/>
    <p:sldId id="382" r:id="rId13"/>
    <p:sldId id="383" r:id="rId14"/>
    <p:sldId id="384" r:id="rId15"/>
    <p:sldId id="385" r:id="rId16"/>
    <p:sldId id="386" r:id="rId17"/>
    <p:sldId id="387" r:id="rId18"/>
    <p:sldId id="388" r:id="rId19"/>
    <p:sldId id="389" r:id="rId20"/>
    <p:sldId id="390" r:id="rId21"/>
    <p:sldId id="391" r:id="rId22"/>
    <p:sldId id="392" r:id="rId23"/>
    <p:sldId id="393" r:id="rId24"/>
    <p:sldId id="394" r:id="rId25"/>
    <p:sldId id="395" r:id="rId26"/>
    <p:sldId id="396" r:id="rId27"/>
    <p:sldId id="397" r:id="rId28"/>
    <p:sldId id="398" r:id="rId29"/>
    <p:sldId id="399" r:id="rId30"/>
    <p:sldId id="400" r:id="rId31"/>
    <p:sldId id="401" r:id="rId32"/>
    <p:sldId id="402" r:id="rId33"/>
    <p:sldId id="403" r:id="rId34"/>
    <p:sldId id="515" r:id="rId35"/>
    <p:sldId id="512" r:id="rId36"/>
    <p:sldId id="406" r:id="rId37"/>
    <p:sldId id="407" r:id="rId38"/>
    <p:sldId id="408" r:id="rId39"/>
    <p:sldId id="409" r:id="rId40"/>
    <p:sldId id="411" r:id="rId41"/>
    <p:sldId id="510" r:id="rId42"/>
    <p:sldId id="412" r:id="rId43"/>
    <p:sldId id="413" r:id="rId44"/>
    <p:sldId id="414" r:id="rId45"/>
    <p:sldId id="415" r:id="rId46"/>
    <p:sldId id="416" r:id="rId47"/>
    <p:sldId id="417" r:id="rId48"/>
    <p:sldId id="418" r:id="rId49"/>
    <p:sldId id="517" r:id="rId50"/>
    <p:sldId id="518" r:id="rId51"/>
    <p:sldId id="519" r:id="rId52"/>
    <p:sldId id="520" r:id="rId53"/>
    <p:sldId id="521" r:id="rId54"/>
    <p:sldId id="522" r:id="rId55"/>
    <p:sldId id="525" r:id="rId56"/>
    <p:sldId id="526" r:id="rId57"/>
  </p:sldIdLst>
  <p:sldSz cx="12192000" cy="6858000"/>
  <p:notesSz cx="6858000" cy="9144000"/>
  <p:embeddedFontLst>
    <p:embeddedFont>
      <p:font typeface="微软雅黑" panose="020B0503020204020204" pitchFamily="34" charset="-122"/>
      <p:regular r:id="rId62"/>
    </p:embeddedFont>
    <p:embeddedFont>
      <p:font typeface="方正粗黑宋简体" panose="02000000000000000000" charset="-122"/>
      <p:regular r:id="rId63"/>
    </p:embeddedFont>
    <p:embeddedFont>
      <p:font typeface="黑体" panose="02010609060101010101" charset="-122"/>
      <p:regular r:id="rId64"/>
    </p:embeddedFont>
    <p:embeddedFont>
      <p:font typeface="等线" panose="02010600030101010101" charset="-122"/>
      <p:regular r:id="rId65"/>
    </p:embeddedFont>
    <p:embeddedFont>
      <p:font typeface="等线 Light" panose="02010600030101010101" charset="-122"/>
      <p:regular r:id="rId66"/>
    </p:embeddedFont>
    <p:embeddedFont>
      <p:font typeface="Calibri" panose="020F0502020204030204" charset="0"/>
      <p:regular r:id="rId67"/>
      <p:bold r:id="rId68"/>
      <p:italic r:id="rId69"/>
      <p:boldItalic r:id="rId70"/>
    </p:embeddedFont>
  </p:embeddedFontLst>
  <p:custDataLst>
    <p:tags r:id="rId7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A0C"/>
    <a:srgbClr val="FFFFFF"/>
    <a:srgbClr val="00AEEF"/>
    <a:srgbClr val="843C0B"/>
    <a:srgbClr val="F38417"/>
    <a:srgbClr val="E81818"/>
    <a:srgbClr val="D4EFFB"/>
    <a:srgbClr val="F4C57A"/>
    <a:srgbClr val="887875"/>
    <a:srgbClr val="EC5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>
      <p:cViewPr>
        <p:scale>
          <a:sx n="50" d="100"/>
          <a:sy n="50" d="100"/>
        </p:scale>
        <p:origin x="36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1" Type="http://schemas.openxmlformats.org/officeDocument/2006/relationships/tags" Target="tags/tag9.xml"/><Relationship Id="rId70" Type="http://schemas.openxmlformats.org/officeDocument/2006/relationships/font" Target="fonts/font9.fntdata"/><Relationship Id="rId7" Type="http://schemas.openxmlformats.org/officeDocument/2006/relationships/slideMaster" Target="slideMasters/slideMaster6.xml"/><Relationship Id="rId69" Type="http://schemas.openxmlformats.org/officeDocument/2006/relationships/font" Target="fonts/font8.fntdata"/><Relationship Id="rId68" Type="http://schemas.openxmlformats.org/officeDocument/2006/relationships/font" Target="fonts/font7.fntdata"/><Relationship Id="rId67" Type="http://schemas.openxmlformats.org/officeDocument/2006/relationships/font" Target="fonts/font6.fntdata"/><Relationship Id="rId66" Type="http://schemas.openxmlformats.org/officeDocument/2006/relationships/font" Target="fonts/font5.fntdata"/><Relationship Id="rId65" Type="http://schemas.openxmlformats.org/officeDocument/2006/relationships/font" Target="fonts/font4.fntdata"/><Relationship Id="rId64" Type="http://schemas.openxmlformats.org/officeDocument/2006/relationships/font" Target="fonts/font3.fntdata"/><Relationship Id="rId63" Type="http://schemas.openxmlformats.org/officeDocument/2006/relationships/font" Target="fonts/font2.fntdata"/><Relationship Id="rId62" Type="http://schemas.openxmlformats.org/officeDocument/2006/relationships/font" Target="fonts/font1.fntdata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Master" Target="slideMasters/slideMaster5.xml"/><Relationship Id="rId59" Type="http://schemas.openxmlformats.org/officeDocument/2006/relationships/presProps" Target="presProps.xml"/><Relationship Id="rId58" Type="http://schemas.openxmlformats.org/officeDocument/2006/relationships/handoutMaster" Target="handoutMasters/handoutMaster1.xml"/><Relationship Id="rId57" Type="http://schemas.openxmlformats.org/officeDocument/2006/relationships/slide" Target="slides/slide47.xml"/><Relationship Id="rId56" Type="http://schemas.openxmlformats.org/officeDocument/2006/relationships/slide" Target="slides/slide46.xml"/><Relationship Id="rId55" Type="http://schemas.openxmlformats.org/officeDocument/2006/relationships/slide" Target="slides/slide45.xml"/><Relationship Id="rId54" Type="http://schemas.openxmlformats.org/officeDocument/2006/relationships/slide" Target="slides/slide44.xml"/><Relationship Id="rId53" Type="http://schemas.openxmlformats.org/officeDocument/2006/relationships/slide" Target="slides/slide43.xml"/><Relationship Id="rId52" Type="http://schemas.openxmlformats.org/officeDocument/2006/relationships/slide" Target="slides/slide42.xml"/><Relationship Id="rId51" Type="http://schemas.openxmlformats.org/officeDocument/2006/relationships/slide" Target="slides/slide41.xml"/><Relationship Id="rId50" Type="http://schemas.openxmlformats.org/officeDocument/2006/relationships/slide" Target="slides/slide40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9.xml"/><Relationship Id="rId48" Type="http://schemas.openxmlformats.org/officeDocument/2006/relationships/slide" Target="slides/slide38.xml"/><Relationship Id="rId47" Type="http://schemas.openxmlformats.org/officeDocument/2006/relationships/slide" Target="slides/slide37.xml"/><Relationship Id="rId46" Type="http://schemas.openxmlformats.org/officeDocument/2006/relationships/slide" Target="slides/slide36.xml"/><Relationship Id="rId45" Type="http://schemas.openxmlformats.org/officeDocument/2006/relationships/slide" Target="slides/slide35.xml"/><Relationship Id="rId44" Type="http://schemas.openxmlformats.org/officeDocument/2006/relationships/slide" Target="slides/slide34.xml"/><Relationship Id="rId43" Type="http://schemas.openxmlformats.org/officeDocument/2006/relationships/slide" Target="slides/slide33.xml"/><Relationship Id="rId42" Type="http://schemas.openxmlformats.org/officeDocument/2006/relationships/slide" Target="slides/slide32.xml"/><Relationship Id="rId41" Type="http://schemas.openxmlformats.org/officeDocument/2006/relationships/slide" Target="slides/slide31.xml"/><Relationship Id="rId40" Type="http://schemas.openxmlformats.org/officeDocument/2006/relationships/slide" Target="slides/slide30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9.xml"/><Relationship Id="rId38" Type="http://schemas.openxmlformats.org/officeDocument/2006/relationships/slide" Target="slides/slide28.xml"/><Relationship Id="rId37" Type="http://schemas.openxmlformats.org/officeDocument/2006/relationships/slide" Target="slides/slide27.xml"/><Relationship Id="rId36" Type="http://schemas.openxmlformats.org/officeDocument/2006/relationships/slide" Target="slides/slide26.xml"/><Relationship Id="rId35" Type="http://schemas.openxmlformats.org/officeDocument/2006/relationships/slide" Target="slides/slide25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7F24-8D84-4BD5-8D55-07F6D0ACC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0E9943-F2FC-4B95-AA6A-F0785E529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962ED-E5E0-4E4F-B733-85D0B9BAD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635" y="0"/>
            <a:ext cx="12193270" cy="4109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35" y="4109720"/>
            <a:ext cx="12193905" cy="2747645"/>
          </a:xfrm>
          <a:prstGeom prst="rect">
            <a:avLst/>
          </a:prstGeom>
          <a:solidFill>
            <a:srgbClr val="F2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46405" y="429260"/>
            <a:ext cx="11138535" cy="61499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1090275" y="279717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9420000">
            <a:off x="67310" y="34099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2286635" y="991235"/>
            <a:ext cx="7832725" cy="83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1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cs typeface="+mn-ea"/>
                <a:sym typeface="+mn-lt"/>
              </a:rPr>
              <a:t>2025 </a:t>
            </a:r>
            <a:r>
              <a:rPr lang="zh-CN" altLang="en-US" sz="3200" b="1" dirty="0">
                <a:solidFill>
                  <a:schemeClr val="tx1"/>
                </a:solidFill>
                <a:cs typeface="+mn-ea"/>
                <a:sym typeface="+mn-lt"/>
              </a:rPr>
              <a:t>中考宝典·考点专项突破·英语课件</a:t>
            </a:r>
            <a:endParaRPr lang="zh-CN" altLang="en-US" sz="32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4" Type="http://schemas.openxmlformats.org/officeDocument/2006/relationships/theme" Target="../theme/theme7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4" Type="http://schemas.openxmlformats.org/officeDocument/2006/relationships/theme" Target="../theme/theme8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621209" y="460601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92323" y="1902123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18017" y="3343646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49914" y="4785169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pitchFamily="3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英语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00100" y="342265"/>
            <a:ext cx="1073531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七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一般将来时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(1)  shall/will do sth.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表示将来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Will you be at home this evening?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今晚你在家吗？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(2)  be going to do sth.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表示将来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endParaRPr lang="zh-CN" altLang="en-US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①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表示主语的意图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,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打算做某事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What are you going to do tomorrow?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你明天打算做什么？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②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表示按计划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、安排要发生的事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The play is going to open next month.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这出戏将于下个月开演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③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表示有迹象要发生的事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Look at the dark  clouds, and there is going to be a storm.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看那乌云，要有一场暴风雨了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00100" y="613410"/>
            <a:ext cx="1073531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(3)  be to do sth.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表示按计划或正式安排将发生的事，或表示按客观安排或受人指示而做某事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We are to discuss the report next Saturday.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我们将在下星期六讨论这份报告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(4)  be about to do sth.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表示将来，意为马上做某事，不能与明确表示将来某时的时间状语连用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He is about to leave for Beijing.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他即将动身去北京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(5)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部分位移动词的现在进行时可以表示将来，如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come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来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go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去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arrive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到达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leave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离开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start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开始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begin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开始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return (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回来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等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Are you staying here till next week?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你要在这儿待到下周吗？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00735" y="1010920"/>
            <a:ext cx="1073467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二</a:t>
            </a: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动词的语态</a:t>
            </a:r>
            <a:endParaRPr lang="zh-CN" altLang="en-US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英语动词的语态有两种，即主动语态和被动语态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主动语态表示主语是动作的执行者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被动语态表示主语是动作的承受者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以下主要讲被动语态。</a:t>
            </a:r>
            <a:endParaRPr lang="zh-CN" altLang="en-US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被动语态是动词的一种特殊形式，表示句子的主语是动作的承受者，也就是动作的对象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一般说来，只有及物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短语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动词才有被动语态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汉语常用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“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被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”   “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受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” “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给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” “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遭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”  “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挨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”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等词来表示被动意义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动作执行者一般由介词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by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引出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被动语态结构为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“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助动词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be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的一定形式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+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过去分词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+by+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动作执行者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”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。被动语态的时态是通过助动词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be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变化的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endParaRPr 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00100" y="511810"/>
            <a:ext cx="1073531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1.  </a:t>
            </a:r>
            <a:r>
              <a:rPr lang="zh-CN" altLang="en-US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七种常见时态的主</a:t>
            </a:r>
            <a:r>
              <a:rPr lang="zh-CN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被动变化</a:t>
            </a:r>
            <a:r>
              <a:rPr lang="en-US" altLang="zh-CN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</a:t>
            </a:r>
            <a:r>
              <a:rPr lang="zh-CN" altLang="en-US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以</a:t>
            </a:r>
            <a:r>
              <a:rPr lang="en-US" altLang="zh-CN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do </a:t>
            </a:r>
            <a:r>
              <a:rPr lang="zh-CN" altLang="en-US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为例</a:t>
            </a:r>
            <a:r>
              <a:rPr lang="en-US" altLang="zh-CN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93470" y="1486535"/>
          <a:ext cx="10005060" cy="3884930"/>
        </p:xfrm>
        <a:graphic>
          <a:graphicData uri="http://schemas.openxmlformats.org/drawingml/2006/table">
            <a:tbl>
              <a:tblPr/>
              <a:tblGrid>
                <a:gridCol w="3041650"/>
                <a:gridCol w="3172460"/>
                <a:gridCol w="3790950"/>
              </a:tblGrid>
              <a:tr h="482600"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时    态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主    动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被    动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49466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一般现在时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do/does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am/is/are done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815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一般过去时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did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was/were done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593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现在进行时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am/is/are doing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am/is/are being done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815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过去进行时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was/were doing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was/were being done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815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现在完成时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have/has done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have/has been done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466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过去完成时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had done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had been done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2600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一般将来时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shall/will do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shall/will be done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83590" y="940435"/>
            <a:ext cx="1073531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2.  </a:t>
            </a:r>
            <a:r>
              <a:rPr lang="zh-CN" altLang="en-US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被动语态的其他表达形式</a:t>
            </a:r>
            <a:endParaRPr lang="zh-CN" altLang="en-US" sz="2400" dirty="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get done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多用于口语和非正式场合，强调动作的结果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有时带有不愉快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不顺利的含义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zh-CN" altLang="en-US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He got wounded in a battle.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他在一次战斗中受了伤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You might get burnt.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你可能会被烫伤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3.  </a:t>
            </a:r>
            <a:r>
              <a:rPr lang="zh-CN" altLang="en-US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用主动语态表达被动意义</a:t>
            </a:r>
            <a:endParaRPr lang="zh-CN" altLang="en-US" sz="2400" dirty="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感官动词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某些不及物动词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其主语大多为事物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可以表达被动意义，如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sell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售出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blow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被吹动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burn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被烧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cook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煎，烘烤等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等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zh-CN" altLang="en-US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The book doesn't sell well.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这本书卖得不好。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83590" y="1232535"/>
            <a:ext cx="1073531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4.  </a:t>
            </a:r>
            <a:r>
              <a:rPr lang="zh-CN" altLang="en-US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无被动语态的动词</a:t>
            </a:r>
            <a:endParaRPr lang="zh-CN" altLang="en-US" sz="2400" dirty="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不及物动词；某些及物动词，如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have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有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possess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拥有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lack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缺乏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contain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包含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last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持续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cost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花费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等；表示发生的动词，如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happen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发生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 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occur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发生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 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take place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发生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break out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爆发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等；其他一些动词，如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spread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传播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belong  to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属于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run out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用光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等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What happened to you?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你怎么了？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A fire broke out during the night.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夜间突然发生了火灾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43" name="椭圆 4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34" name="椭圆 3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" y="1622425"/>
            <a:ext cx="12221845" cy="33534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第一章 语法知识</a:t>
            </a:r>
            <a:endParaRPr lang="zh-CN" altLang="en-US" sz="80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en-US" altLang="zh-CN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endParaRPr lang="en-US" altLang="zh-CN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第七节 </a:t>
            </a:r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主谓一致</a:t>
            </a:r>
            <a:endParaRPr lang="zh-CN" altLang="en-US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1123315"/>
            <a:ext cx="10571480" cy="34740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— 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、基本概念</a:t>
            </a:r>
            <a:endParaRPr lang="zh-CN" altLang="en-US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主谓一致是指：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语法一致，即谓语动词的单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复数形式与主语语法形式上的单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复数一致。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意义一致，即谓语动词的单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复数形式与主语意义上的单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复数一致。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(3)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就近一致，即谓语动词的单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复形式取决于最靠近它的词语。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4860" y="319405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【知识梳理】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01370" y="505460"/>
            <a:ext cx="10734040" cy="59296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二</a:t>
            </a: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知识点精讲</a:t>
            </a:r>
            <a:endParaRPr lang="zh-CN" altLang="en-US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一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并列主语的主谓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一致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两个名词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短语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用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and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连接作主语，表示两个不同的概念时，谓语动词用复数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Reading and writing are very important.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阅读和写作是非常重要的。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两个名词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短语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用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and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连接作主语，表示同一人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同一物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同一概念或表示不可分割的整体时，谓语动词仍用单数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通常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and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连接的两个词语前只有一个冠词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 iron and steel industry is very important to our li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v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es.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钢铁工业对我们的生活很重要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(3)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两个由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and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连接作主语的名词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短语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被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every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each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many a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no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等修饰时，谓语动词仍用单数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后一个修饰词可省略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Each boy and (each) girl has an apple.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每个男孩和女孩都有一个苹果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40715" y="374650"/>
            <a:ext cx="10878185" cy="6153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二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主谓一致中的就近原则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当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there be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句型的主语是一系列事物时，谓语动词的单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复数形式应与最邻近的主语保持一致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There is a pen, a knife and several books on the desk.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桌子上有一支笔，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一把刀和几本书。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There are 20 boys and 23 girls in the class.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班上有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20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个男生和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23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个女生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由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or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nor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either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…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or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neither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…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nor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not only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…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but ( also )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连接的并列主语，通常根据就近原则，谓语动词的单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复数形式要与和它临近的主语的数保持一致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One or two friends are coming this evening.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今晚有一两个朋友要来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 concert or a movie is very enjoyable. (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一场音乐会或电影是很令人愉快的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Neither I nor he is in favor of her marriage.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我和他都不赞成她的婚姻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Either you or I am going to be in charge of this matter.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不是你就是我将负责这件事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915" y="1536700"/>
            <a:ext cx="9265285" cy="37846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dirty="0">
                <a:ln w="22225">
                  <a:solidFill>
                    <a:srgbClr val="E81818"/>
                  </a:solidFill>
                  <a:prstDash val="solid"/>
                </a:ln>
                <a:gradFill>
                  <a:gsLst>
                    <a:gs pos="51300">
                      <a:srgbClr val="FE5F4A"/>
                    </a:gs>
                    <a:gs pos="0">
                      <a:srgbClr val="DF0303"/>
                    </a:gs>
                    <a:gs pos="100000">
                      <a:srgbClr val="FEA06E"/>
                    </a:gs>
                  </a:gsLst>
                  <a:lin ang="5400000" scaled="1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第二部分</a:t>
            </a:r>
            <a:endParaRPr lang="zh-CN" altLang="en-US" sz="8000" dirty="0">
              <a:ln w="22225">
                <a:solidFill>
                  <a:srgbClr val="E81818"/>
                </a:solidFill>
                <a:prstDash val="solid"/>
              </a:ln>
              <a:gradFill>
                <a:gsLst>
                  <a:gs pos="51300">
                    <a:srgbClr val="FE5F4A"/>
                  </a:gs>
                  <a:gs pos="0">
                    <a:srgbClr val="DF0303"/>
                  </a:gs>
                  <a:gs pos="100000">
                    <a:srgbClr val="FEA06E"/>
                  </a:gs>
                </a:gsLst>
                <a:lin ang="5400000" scaled="1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zh-CN" altLang="en-US" sz="8000" dirty="0">
                <a:ln w="22225">
                  <a:solidFill>
                    <a:srgbClr val="E81818"/>
                  </a:solidFill>
                  <a:prstDash val="solid"/>
                </a:ln>
                <a:gradFill>
                  <a:gsLst>
                    <a:gs pos="51300">
                      <a:srgbClr val="FE5F4A"/>
                    </a:gs>
                    <a:gs pos="0">
                      <a:srgbClr val="DF0303"/>
                    </a:gs>
                    <a:gs pos="100000">
                      <a:srgbClr val="FEA06E"/>
                    </a:gs>
                  </a:gsLst>
                  <a:lin ang="5400000" scaled="1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endParaRPr lang="zh-CN" altLang="en-US" sz="8000" dirty="0">
              <a:ln w="22225">
                <a:solidFill>
                  <a:srgbClr val="E81818"/>
                </a:solidFill>
                <a:prstDash val="solid"/>
              </a:ln>
              <a:gradFill>
                <a:gsLst>
                  <a:gs pos="51300">
                    <a:srgbClr val="FE5F4A"/>
                  </a:gs>
                  <a:gs pos="0">
                    <a:srgbClr val="DF0303"/>
                  </a:gs>
                  <a:gs pos="100000">
                    <a:srgbClr val="FEA06E"/>
                  </a:gs>
                </a:gsLst>
                <a:lin ang="5400000" scaled="1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zh-CN" altLang="en-US" sz="8000" dirty="0">
                <a:ln w="22225">
                  <a:solidFill>
                    <a:srgbClr val="E81818"/>
                  </a:solidFill>
                  <a:prstDash val="solid"/>
                </a:ln>
                <a:gradFill>
                  <a:gsLst>
                    <a:gs pos="51300">
                      <a:srgbClr val="FE5F4A"/>
                    </a:gs>
                    <a:gs pos="0">
                      <a:srgbClr val="DF0303"/>
                    </a:gs>
                    <a:gs pos="100000">
                      <a:srgbClr val="FEA06E"/>
                    </a:gs>
                  </a:gsLst>
                  <a:lin ang="5400000" scaled="1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课程达标训练</a:t>
            </a:r>
            <a:endParaRPr lang="zh-CN" altLang="en-US" sz="8000" dirty="0">
              <a:ln w="22225">
                <a:solidFill>
                  <a:srgbClr val="E81818"/>
                </a:solidFill>
                <a:prstDash val="solid"/>
              </a:ln>
              <a:gradFill>
                <a:gsLst>
                  <a:gs pos="51300">
                    <a:srgbClr val="FE5F4A"/>
                  </a:gs>
                  <a:gs pos="0">
                    <a:srgbClr val="DF0303"/>
                  </a:gs>
                  <a:gs pos="100000">
                    <a:srgbClr val="FEA06E"/>
                  </a:gs>
                </a:gsLst>
                <a:lin ang="5400000" scaled="1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560070"/>
            <a:ext cx="10571480" cy="57378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三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谓语动词与真正的主语一致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主语后面跟着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with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along with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together with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as well as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rather than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as  much as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but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except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等引导的短语时，谓语动词的单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复数形式仍与主语本身一致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Tom as well as two of his friends was invited to the party.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汤姆和他的两个朋友都被邀请参加聚会了。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Dr. Smith, together with his wife, is to arrive in New York this afternoon.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史密斯博士和他的妻子将于今天下午到达纽约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Nobody but one teacher and three students was in the laboratory.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实验室里除了一个老师和三个学生外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,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没有其他人。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963295"/>
            <a:ext cx="10571480" cy="4589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四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 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谓语动词需用单数的情况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代词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each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以及由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every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some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no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any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等构成的复合代词作主语时，或主语中含有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each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every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时，谓语动词需用单数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Each of us has a laptop.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我们每个人都有一台笔记本电脑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There is something wrong with my watch.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我的手表出毛病了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当主语是一本书或一条格言时，谓语动词常用单数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i="1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 Arabian Nights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is a book known to lovers of English.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《天方夜谭》是英语爱好者熟知的一本书。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753110"/>
            <a:ext cx="10734040" cy="5435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(3)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表示金钱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时间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度量衡等概念的名词短语作主语时，通常把这些名词短语看作一个整体，谓语动词一般用单数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Three weeks was allowed for making the necessary preparations.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还有三个星期的时间做必要的准备工作。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(4)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若主语由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many a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或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more than one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加名词构成，尽管从意义上看是复数，但谓语动词仍用单数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More than one student has failed the exam.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不止一个学生考试不及格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(5)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由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a portion of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 series of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 pile of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 panel of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等加名词作主语时，谓语动词通常用单数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 series of accidents has been reported.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据报道发生了一系列事故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225" y="753110"/>
            <a:ext cx="10734675" cy="5436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五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指代意义决定谓语动词的单</a:t>
            </a:r>
            <a:r>
              <a:rPr 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复数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代词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what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which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who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none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some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any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more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most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all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等词的单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复数由其指代的词的单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复数决定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All is right.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一切都好。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 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All are present.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所有人都到了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集体名词作主语时，谓语动词的数要根据主语的意思来决定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family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audience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crew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crowd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class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company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committee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等词后，谓语动词用复数时强调这个集体中的各个成员，用单数时强调该集体的整体。例如：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His family isn't very large.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他的家庭不是很大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His family are music lovers.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他的家人都是音乐爱好者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但集合名词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people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police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cattle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等在任何情况下都用复数形式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Are there any police around?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附近有警察吗？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68350" y="753110"/>
            <a:ext cx="10750550" cy="5434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(3)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由两部分构成的物体的名词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trousers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pants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jeans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compasses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glasses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shorts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作主语时，谓语动词用复数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但如果这类名词前用了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a/two/three/this…pair( s )  of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等来修饰，谓语动词的单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复数形式往往取决于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pair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的单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复数形式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These trousers need cleaning.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这条裤子需要清洗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This pair of shoes is on sale.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这双鞋正在打折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(4)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由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a number of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许多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加可数名词复数作主语时，谓语动词用复数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由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the number of(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……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的数目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加可数名词复数作主语时，谓语动词用单数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 number of students are from the south.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许多学生来自南方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 number of students from the north is small.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来自北方的学生人数很少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68350" y="1818640"/>
            <a:ext cx="10750550" cy="29603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(5)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由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a great deal of/a large amount of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加不可数名词作主语时，谓语动词用单数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但由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large amounts of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加不可数名词作主语时，谓语动词用复数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 large amount of grain has been eaten by birds.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=Large amounts of grain have been eaten by birds.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大量稻谷被鸟吃了。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68985" y="502285"/>
            <a:ext cx="10654030" cy="58534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六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与后接名词保持一致的情况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由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分数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百分数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of”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 rest of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 majority of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half of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most of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none of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heaps of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lots of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 lot of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plenty of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 quantity of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等加名词作主语时，谓语动词的单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复数形式通常与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of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后面的名词保持一致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但由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quantities of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加名词作主语时，谓语动词用复数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Most of his money is spent on books.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他的大部分钱都花在买书上了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Most of the students are taking an active part in sports.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大多数学生积极参加体育运动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With more forests being destroyed, a large quantity of earth is being washed away each year.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(=With more forests being destroyed, quantities of earth are being  washed away each year. )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随着越来越多的森林被破坏，每年有大量的土壤被冲走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43" name="椭圆 4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34" name="椭圆 3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" y="1622425"/>
            <a:ext cx="12221845" cy="33534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第一章 语法知识</a:t>
            </a:r>
            <a:endParaRPr lang="zh-CN" altLang="en-US" sz="80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en-US" altLang="zh-CN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endParaRPr lang="en-US" altLang="zh-CN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第八节 </a:t>
            </a:r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非谓语动词</a:t>
            </a:r>
            <a:endParaRPr lang="zh-CN" altLang="en-US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832485"/>
            <a:ext cx="10571480" cy="2846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因不能单独作谓语动词，动词不定式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to do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与动名词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动词的现在分词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doing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和动词的过去分词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done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合称为非谓语动词，可以充当谓语动词以外的所有成分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主语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宾语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表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语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定语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状语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补语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。非谓语动词没有人称和数的变化，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但有时态和语态的变化。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一</a:t>
            </a: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、动词不定式</a:t>
            </a:r>
            <a:endParaRPr lang="zh-CN" altLang="en-US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一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不定式的形式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(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以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do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为例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4860" y="107950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【知识梳理】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163955" y="3759200"/>
          <a:ext cx="9813290" cy="2159635"/>
        </p:xfrm>
        <a:graphic>
          <a:graphicData uri="http://schemas.openxmlformats.org/drawingml/2006/table">
            <a:tbl>
              <a:tblPr/>
              <a:tblGrid>
                <a:gridCol w="2065655"/>
                <a:gridCol w="3735705"/>
                <a:gridCol w="4011930"/>
              </a:tblGrid>
              <a:tr h="537845"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不 定 式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主  动  态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3EE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被  动  态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542290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一般式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(not) to do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(not) to be done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165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进行式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(not) to be doing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/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784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完成式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(not) to have done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(not) to have been done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598805"/>
            <a:ext cx="10635615" cy="5660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二 )  不定式的时态与语态</a:t>
            </a:r>
            <a:endParaRPr lang="en-US" altLang="zh-CN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不定式的动作与谓语动词同时发生时，用一般形式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He </a:t>
            </a:r>
            <a:r>
              <a:rPr lang="en-US" altLang="zh-CN" sz="2400" b="1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wanted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400" u="sng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to see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you.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他想见你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强调不定式的动作正在进行时，用进行式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When I came in, he </a:t>
            </a:r>
            <a:r>
              <a:rPr lang="en-US" altLang="zh-CN" sz="2400" b="1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pretended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400" u="sng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to be reading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a book.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当我进来时，他假装在看书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(3)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强调不定式的动作在谓语动词之前发生时，用完成式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He </a:t>
            </a:r>
            <a:r>
              <a:rPr lang="en-US" altLang="zh-CN" sz="2400" b="1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is said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400" u="sng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to have written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a novel.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据说，他写了一本小说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43" name="椭圆 4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34" name="椭圆 3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" y="1622425"/>
            <a:ext cx="12221845" cy="33534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第一章 语法知识</a:t>
            </a:r>
            <a:endParaRPr lang="zh-CN" altLang="en-US" sz="80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en-US" altLang="zh-CN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endParaRPr lang="en-US" altLang="zh-CN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第六节 </a:t>
            </a:r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动词</a:t>
            </a:r>
            <a:endParaRPr lang="zh-CN" altLang="en-US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608330"/>
            <a:ext cx="10734040" cy="56413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三 )  不定式所作的成分</a:t>
            </a:r>
            <a:endParaRPr lang="en-US" altLang="zh-CN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作主语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u="sng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To go abroad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is my dream.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出国是我的梦想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或者用形式主语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it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表达：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It is my dream </a:t>
            </a:r>
            <a:r>
              <a:rPr lang="en-US" altLang="zh-CN" sz="2400" u="sng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to go abroad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.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作宾语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 hope</a:t>
            </a:r>
            <a:r>
              <a:rPr lang="en-US" altLang="zh-CN" sz="2400" u="sng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to be praised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by my headteacher one day.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我希望班主任有一天能表扬我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用形式宾语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it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 find it interesting </a:t>
            </a:r>
            <a:r>
              <a:rPr lang="en-US" altLang="zh-CN" sz="2400" u="sng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to work with him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我觉得和他一起工作很有意思。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420370"/>
            <a:ext cx="10635615" cy="6055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(3)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作宾语补足语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 wish you </a:t>
            </a:r>
            <a:r>
              <a:rPr lang="en-US" altLang="zh-CN" sz="2400" u="sng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to stay here with me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. 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4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我希望你能和我一起在这儿。</a:t>
            </a:r>
            <a:r>
              <a:rPr lang="en-US" altLang="zh-CN" sz="24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注意：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有的动词主动语态时用不带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to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的不定式作宾语补足语；但用被动语态时，要用带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to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的不定式作主语补足语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He made the boy </a:t>
            </a:r>
            <a:r>
              <a:rPr lang="en-US" altLang="zh-CN" sz="2400" u="sng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play with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him every day. 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4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他让那个男孩每天都和他一起玩。</a:t>
            </a:r>
            <a:r>
              <a:rPr lang="en-US" altLang="zh-CN" sz="24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→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The boy was made </a:t>
            </a:r>
            <a:r>
              <a:rPr lang="en-US" altLang="zh-CN" sz="2400" u="sng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to play with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him every day. </a:t>
            </a:r>
            <a:endParaRPr lang="en-US" altLang="zh-CN" sz="28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(4)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作定语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I'm looking for something </a:t>
            </a:r>
            <a:r>
              <a:rPr lang="en-US" altLang="zh-CN" sz="2400" u="sng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to eat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. 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我正在找一些能吃的东西。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95300" y="388620"/>
            <a:ext cx="11023600" cy="61233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(5) </a:t>
            </a:r>
            <a:r>
              <a:rPr lang="en-US" altLang="zh-CN" sz="24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4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作状语，表示目的</a:t>
            </a:r>
            <a:r>
              <a:rPr lang="zh-CN" sz="24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24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原因或结果</a:t>
            </a:r>
            <a:r>
              <a:rPr lang="zh-CN" sz="24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24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例如：</a:t>
            </a:r>
            <a:endParaRPr lang="zh-CN" altLang="en-US" sz="2400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 came here </a:t>
            </a:r>
            <a:r>
              <a:rPr lang="en-US" altLang="zh-CN" sz="2400" u="sng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to/in order to/so as to see you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表示目的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我来这儿是为了看你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We were excited </a:t>
            </a:r>
            <a:r>
              <a:rPr lang="en-US" altLang="zh-CN" sz="2400" u="sng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to hear the news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. 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表示原因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听到这个消息我们很兴奋。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He hurried to the school </a:t>
            </a:r>
            <a:r>
              <a:rPr lang="en-US" altLang="zh-CN" sz="2400" u="sng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to find nobody there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表示结果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他急忙赶到学校却发现没人在那儿。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(6)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不定式和疑问词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who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which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when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where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how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what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等连用，在句中起名词作用，可充当主语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表语、宾语等，相当于一个名词性从句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u="sng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Where to spend our holidays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is still unknown.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作主语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去哪儿度假仍然未知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He didn't know </a:t>
            </a:r>
            <a:r>
              <a:rPr lang="en-US" altLang="zh-CN" sz="2400" u="sng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what to say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作宾语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他不知道要说什么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 problem is </a:t>
            </a:r>
            <a:r>
              <a:rPr lang="en-US" altLang="zh-CN" sz="2400" u="sng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how to get enough money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作表语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问题是怎样得到足够的钱。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83285" y="361315"/>
            <a:ext cx="10635615" cy="1032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二 、动名词</a:t>
            </a:r>
            <a:endParaRPr lang="zh-CN" altLang="en-US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—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动名词的形式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 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以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do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为例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</a:t>
            </a:r>
            <a:endParaRPr lang="en-US" altLang="zh-CN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551305" y="1614805"/>
          <a:ext cx="9088755" cy="1308735"/>
        </p:xfrm>
        <a:graphic>
          <a:graphicData uri="http://schemas.openxmlformats.org/drawingml/2006/table">
            <a:tbl>
              <a:tblPr/>
              <a:tblGrid>
                <a:gridCol w="2188210"/>
                <a:gridCol w="3460115"/>
                <a:gridCol w="3440430"/>
              </a:tblGrid>
              <a:tr h="432435"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动 名 词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主 动 态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3EE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被 动 态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43624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一般式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doing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being done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005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完成式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having done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having been done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784225" y="3047365"/>
            <a:ext cx="10751185" cy="37280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algn="l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二 )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动名词所作的成分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作主语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Smoking does great harm to people's health.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吸烟对人们身体健康伤害很大。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作表语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My job is looking after children.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我的工作是照顾孩子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(3)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作宾语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 have finished reading the novel.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我已经看完这本小说了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(4)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作定语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We have got a swimming pool in our school.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我们学校有一个游泳池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01370" y="753110"/>
            <a:ext cx="10734040" cy="5219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三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可以接动名词</a:t>
            </a:r>
            <a:r>
              <a:rPr 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但不能接不定式作宾语的常见情况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单词：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admit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advise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risk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appreciate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envy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avoid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consider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delay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deny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dislike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enjoy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escape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excuse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finish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forgive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understand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imagine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keep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mind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miss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practice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resist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suggest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短语：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put off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give up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can't help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can't stand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devote oneself to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look forward to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stick to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get/be used to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object to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feel like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be surprised at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be  afraid of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be proud of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succeed in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have difficulty/trouble ( in )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20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83565" y="260350"/>
            <a:ext cx="11080115" cy="6337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注意</a:t>
            </a:r>
            <a:r>
              <a:rPr lang="en-US" altLang="zh-CN" sz="2400" b="1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：</a:t>
            </a:r>
            <a:endParaRPr lang="en-US" altLang="zh-CN" sz="2400" b="1" dirty="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need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require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want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作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需要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讲，其后用动名词的主动式表示被动意义，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be worth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也有类似用法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 flowers need watering/to be watered. 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这些花需要浇水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This pair of shoes requires mending/to be mended. 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这双鞋需要修补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 question is well worth discussing. 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这个问题很值得讨论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动词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like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love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hate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prefer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后接动名词表示习惯性动作，后接不定式表示心理或一次具体动作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当用在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should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would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之后时，只跟不定式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 like swimming,  but I don't like to swim this afternoon.  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我喜欢游泳，但今天下午我不想游泳。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What would you like to eat tonight?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你今晚想吃什么？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06730" y="502285"/>
            <a:ext cx="11179175" cy="58534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三</a:t>
            </a: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分词</a:t>
            </a: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(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现在分词</a:t>
            </a:r>
            <a:r>
              <a:rPr 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过去分词</a:t>
            </a: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现在分词表示主动或动作正在进行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falling leaves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意为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正在下落的树叶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过去分词表示被动或动作已经完成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fallen leaves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意为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已经落在地上的树叶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—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分词的时态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现在分词分一般式和完成式，而过去分词则没有时态形式的变化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现在分词的一般式表示动作与谓语动词同时发生，或谓语动词的动作紧接着现在分词的动作发生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Knowing his uncle would come, he began to make some preparations.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知道叔叔会来，他开始做一些准备。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现在分词的完成式强调该动作发生在谓语动词之前，常用作状语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Having finished his homework,  he went to bed.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两个动作有明显的先后关系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做完作业后，他上床睡觉了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441960"/>
            <a:ext cx="10635615" cy="5740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二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现在分词的被动态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以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do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为例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"/>
            </p:custDataLst>
          </p:nvPr>
        </p:nvGraphicFramePr>
        <p:xfrm>
          <a:off x="2331720" y="1218565"/>
          <a:ext cx="7541895" cy="914400"/>
        </p:xfrm>
        <a:graphic>
          <a:graphicData uri="http://schemas.openxmlformats.org/drawingml/2006/table">
            <a:tbl>
              <a:tblPr/>
              <a:tblGrid>
                <a:gridCol w="3709670"/>
                <a:gridCol w="3832225"/>
              </a:tblGrid>
              <a:tr h="457200"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被动一般式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3EE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被动完成式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457200"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  being done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  having been done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784860" y="2335530"/>
            <a:ext cx="10635615" cy="4192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This is one of the supermarkets being built in our city.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这是我们市正在建的超市之一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Having been told many times, he was able to operate the machine.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被教了很多次，他能操作这台机器了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三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分词的否定形式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分词的否定式，由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“not+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分词的某种形式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构成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Not having heard from him for a long time, I wrote to him again.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很久没有他的消息了，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我又给他写了一封信。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16610" y="502285"/>
            <a:ext cx="10734675" cy="58527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四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分词所作的成分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作定语。例如：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Do you know the boy standing/who is standing at the gate?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你认识站在大门口的那个男孩吗？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作表语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We are excited at the news.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听到这个消息我们很兴奋。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(3)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作宾语补足语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 heard him singing a song in the classroom.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我听见他在教室里唱歌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(4)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作状语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While lying in bed, he listened to some music.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他躺在床上听音乐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00735" y="1011555"/>
            <a:ext cx="10734675" cy="34721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五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现在分词与过去分词作状语的区别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现在分词表示主动或进行，过去分词表示被动或完成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Seeing from the top of the tower, we can see a beautiful factory. 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从塔顶看，我们可以看到一个美丽的工厂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Seen from the top of the tower, the factory looks beautiful.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从塔顶看，工厂很漂亮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01370" y="878205"/>
            <a:ext cx="10571480" cy="56495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— 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、动词的时态</a:t>
            </a:r>
            <a:endParaRPr lang="zh-CN" altLang="en-US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—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一般现在时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表示经常性或习惯性的动作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常与表示频度的时间状语连用，如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often 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常常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usually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通常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always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总是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every day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每天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等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 go to school by bus every day.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我每天乘公共汽车去上学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表示客观真理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客观存在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科学事实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 Earth moves around the 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Sun.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地球绕着太阳转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(3)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在含时间和条件状语从句的复合句中，主句用一般将来时，从句则用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一般现在时表示将来的动作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She'll go to see him as soon as she arrives.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她一到就会去看他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1370" y="135255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【知识梳理】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43" name="椭圆 4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34" name="椭圆 3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" y="1622425"/>
            <a:ext cx="12221845" cy="33534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第一章 语法知识</a:t>
            </a:r>
            <a:endParaRPr lang="zh-CN" altLang="en-US" sz="80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en-US" altLang="zh-CN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endParaRPr lang="en-US" altLang="zh-CN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第九节 </a:t>
            </a:r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并列结构</a:t>
            </a:r>
            <a:endParaRPr lang="zh-CN" altLang="en-US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753110"/>
            <a:ext cx="10734675" cy="5930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— </a:t>
            </a:r>
            <a:r>
              <a:rPr 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并列连词</a:t>
            </a:r>
            <a:endParaRPr lang="zh-CN" altLang="en-US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—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表示并列关系的连词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and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可用来连接两个或两个以上的单词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短语或句子，表示并列或顺接的关系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We are singing and they are dancing.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我们在唱歌，他们在跳舞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or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用于连接并列成分，用来引出另一种可能性，意为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或者；还是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；用于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祈使句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+or+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陈述句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中，意为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否则，要不然</a:t>
            </a:r>
            <a:r>
              <a:rPr 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 baby is too young. He can't speak or walk.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婴儿太小了。他不会说话，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也不会走路。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(3)  both…and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意为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两个都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，连接的并列成分作主语时谓语动词用复数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Both Li Ping and Mary are going to the Great Wall tomorrow. 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李平和玛丽明天都要去长城。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4860" y="107950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【知识梳理】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01370" y="753110"/>
            <a:ext cx="10734040" cy="5435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(4)   either…or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意为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要么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……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要么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连接的并列成分作主语时，谓语动词通常与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or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后的部分保持一致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Either she or I am right.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不是她对，就是我对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(5)  neither…nor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意为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既不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……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也不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，连接的并列成分作主语时，谓语动词通常与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nor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后的部分保持一致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Neither he nor I am right.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他和我都不对。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(6)  not only…but  ( also )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意为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不仅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……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而且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，强调后者，连接的并列成分作主语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时，谓语动词与后面的部分保持一致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Not only the students but also the teacher likes the activity.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不仅是学生，老师也很喜欢这项活动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596900"/>
            <a:ext cx="10734040" cy="5664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二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表示转折关系的并列连词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but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意为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但是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，所连接的成分意思相反或相对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Our school is small but beaultifull.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我们的学校很小，但是很漂亮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while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意为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然而，可是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，表示对比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He went out for a walk, while I stayed at home.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他出去散步了，而我待在家里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(3)  yet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意为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但是，然而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，用于转折关系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 have failed, yet I shall try again.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我失败了，但我要再试一次。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1080770"/>
            <a:ext cx="10734040" cy="4696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三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表示因果关系的并列连词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for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意为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由于，因为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，表示原因，不能放在句首，也不能单独使用，引导的从句不能位于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not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bult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或任何其他连词之后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 days were short, for it was now December.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白天很短，因为现在是十二月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 so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意为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所以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，表示结果，不能和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becaulse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连用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There were no buses, so I came by bicycle.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没有公共汽车，所以我骑自行车来的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511175"/>
            <a:ext cx="10734040" cy="58356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二</a:t>
            </a: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、并列句</a:t>
            </a:r>
            <a:endParaRPr lang="zh-CN" altLang="en-US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并列句由两个或者两个以上独立分句并列在一起构成，其基本结构是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分句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并列连词分句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在并列句中，除了使用并列连词以外，还可以使用连接副词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分号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冒号等进行连接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There was a big storm after midnight and the rain poured down.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午夜后有一场暴风雨，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大雨倾盆而下。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We cook a dinner together, or we go for a long walk.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我们一起做晚餐，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或者一起出去散步。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Some sports are done indoors, while others are done outdoors.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有些运动在室内进行，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而有些则在室外进行。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Television is entertaining; besides/further more/more over, it is instructive.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电视是娱乐性的；此外，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它还具有启发性。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英语课件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83590" y="753110"/>
            <a:ext cx="10735310" cy="54082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二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一般过去时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(1)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表示在确定的过去时间里所发生的动作或存在的状态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常见的表示过去的时间状语有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yesterday(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昨天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last week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上周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an hour ago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一个小时以前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the other day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不久前的一天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in 2021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在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2021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年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等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Where did you go last night?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你昨晚去哪儿了？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(2)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表示在过去一段时间内经常性或习惯性的动作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When I was a child, I often played football in the street.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当我还是个孩子的时候，我经常在街上踢足球。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(3)  used to do sth.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过去常常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表示过去习惯性的动作或状态，但如今已不存在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Father used to work on the farm, but now he is in a factory.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父亲过去在农场工作，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但现在在工厂工作。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83590" y="753110"/>
            <a:ext cx="1073531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三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现在进行时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(1)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表示现在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指说话人说话时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正在发生的事情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zh-CN" altLang="en-US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We are waiting for youl.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我们正在等你。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(2)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表示现阶段长期的或重复性的动作，但说话时动作未必正在进行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zh-CN" altLang="en-US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Mr. Green is writing another novel.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格林先生正在写另一部小说。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(3)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表示渐变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常见的动词有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get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变得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 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grow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变得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 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become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变得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turn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变得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go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进入某种状态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 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begin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开始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等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It's getting cooler and cooler.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天气越来越冷了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84860" y="911860"/>
            <a:ext cx="10735310" cy="50336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四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过去进行时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(1)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表示过去某一时刻或某一段时间内正在进行的动作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常见的表示过去正在进行的时间状语有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this morning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今天早上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the whole mormning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整个早上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all day yesterday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昨天整整一天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from nine to ten last night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昨晚九点到十点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等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She was reading at that time.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那时她正在读书。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(2)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表示一个延续性动作正在发生的时候，另一个瞬间性动作发生了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zh-CN" altLang="en-US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It was raining when they left the station.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他们离开车站时正在下雨。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00735" y="624840"/>
            <a:ext cx="10734675" cy="5851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五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现在完成时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(1)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表示从过去开始，持续到现在的动作或状态，往往和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“for+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一段时间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” “since+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时间点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”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等表述一段时间的状语连用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,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同时还会与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till/until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直到</a:t>
            </a:r>
            <a:r>
              <a:rPr lang="en-US" altLang="zh-CN" sz="24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……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为止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 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up to now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到目前为止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so far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到目前为止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等表示到目前为止的时间状语连用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They have worked here since they left college.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他们大学毕业后就一直在这里工作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(2)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表示过去发生的动作对现在产生的影响或造成的结果，或说话时已完成的动作。可用于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begin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开始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give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给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go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去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meet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遇见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see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看见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等非延续动词，或与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already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已经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yet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已经；尚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 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once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曾经；一次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twice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两次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just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刚刚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ever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曾经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never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从未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等不确定的时间状语连用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I have finished the report.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我已经完成了报告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She has already cleaned the room.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她已经打扫了房间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83590" y="361315"/>
            <a:ext cx="10752455" cy="61150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六</a:t>
            </a:r>
            <a:r>
              <a:rPr lang="en-US" altLang="zh-CN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)  </a:t>
            </a:r>
            <a:r>
              <a:rPr lang="zh-CN" altLang="en-US" sz="2400" b="1" dirty="0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过去完成时</a:t>
            </a:r>
            <a:endParaRPr lang="zh-CN" altLang="en-US" sz="2400" b="1" dirty="0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(1)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表示在过去某一动作以前已经完成的动作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He had shut the door before the dog came up.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他在狗过来之前就把门关上了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(2)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表示动作在过去某一时间之前已经结束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He had learned 200 English words by the end of last term.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到上学期末，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他已经学了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200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个英语单词。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(3)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表示过去未曾实现的希望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打算或意图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常用于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hope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希望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 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intend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打算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mean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意欲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expect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预料；期望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think (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以为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want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想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sulppose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认为；料想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等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I had wanted to pay a visit to you yesterday, but the rain prevented me.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昨天我本想去看你的，但因为下雨没去。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5080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注意：</a:t>
            </a:r>
            <a:r>
              <a:rPr lang="zh-CN" altLang="en-US" sz="20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过去完成时必须以过去某一时刻为基点，即</a:t>
            </a:r>
            <a:r>
              <a:rPr lang="en-US" altLang="zh-CN" sz="20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“</a:t>
            </a:r>
            <a:r>
              <a:rPr lang="zh-CN" altLang="en-US" sz="20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过去的过去</a:t>
            </a:r>
            <a:r>
              <a:rPr lang="en-US" altLang="zh-CN" sz="20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”</a:t>
            </a:r>
            <a:r>
              <a:rPr lang="zh-CN" sz="20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0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因此只有在和过去某时或某动作相比较时才用到它。</a:t>
            </a:r>
            <a:endParaRPr lang="zh-CN" altLang="en-US" sz="20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5.xml><?xml version="1.0" encoding="utf-8"?>
<p:tagLst xmlns:p="http://schemas.openxmlformats.org/presentationml/2006/main">
  <p:tag name="TABLE_ENDDRAG_ORIGIN_RECT" val="787*305"/>
  <p:tag name="TABLE_ENDDRAG_RECT" val="44*122*787*305"/>
</p:tagLst>
</file>

<file path=ppt/tags/tag6.xml><?xml version="1.0" encoding="utf-8"?>
<p:tagLst xmlns:p="http://schemas.openxmlformats.org/presentationml/2006/main">
  <p:tag name="TABLE_ENDDRAG_ORIGIN_RECT" val="772*170"/>
  <p:tag name="TABLE_ENDDRAG_RECT" val="63*270*772*170"/>
</p:tagLst>
</file>

<file path=ppt/tags/tag7.xml><?xml version="1.0" encoding="utf-8"?>
<p:tagLst xmlns:p="http://schemas.openxmlformats.org/presentationml/2006/main">
  <p:tag name="TABLE_ENDDRAG_ORIGIN_RECT" val="715*103"/>
  <p:tag name="TABLE_ENDDRAG_RECT" val="61*208*715*103"/>
</p:tagLst>
</file>

<file path=ppt/tags/tag8.xml><?xml version="1.0" encoding="utf-8"?>
<p:tagLst xmlns:p="http://schemas.openxmlformats.org/presentationml/2006/main">
  <p:tag name="TABLE_ENDDRAG_ORIGIN_RECT" val="593*72"/>
  <p:tag name="TABLE_ENDDRAG_RECT" val="61*205*593*72"/>
</p:tagLst>
</file>

<file path=ppt/tags/tag9.xml><?xml version="1.0" encoding="utf-8"?>
<p:tagLst xmlns:p="http://schemas.openxmlformats.org/presentationml/2006/main">
  <p:tag name="resource_record_key" val="{&quot;13&quot;:[4663482,20481688,4364878,4563121,20042469,4364912,20362276,20469026,19972061,4663468],&quot;71&quot;:[76235680068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352011"/>
      </a:dk2>
      <a:lt2>
        <a:srgbClr val="FCF8F5"/>
      </a:lt2>
      <a:accent1>
        <a:srgbClr val="B27554"/>
      </a:accent1>
      <a:accent2>
        <a:srgbClr val="D4A07B"/>
      </a:accent2>
      <a:accent3>
        <a:srgbClr val="B66E5E"/>
      </a:accent3>
      <a:accent4>
        <a:srgbClr val="D4957B"/>
      </a:accent4>
      <a:accent5>
        <a:srgbClr val="B48B55"/>
      </a:accent5>
      <a:accent6>
        <a:srgbClr val="CCAE76"/>
      </a:accent6>
      <a:hlink>
        <a:srgbClr val="0026E5"/>
      </a:hlink>
      <a:folHlink>
        <a:srgbClr val="7E1FA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14037</Words>
  <Application>WPS 演示</Application>
  <PresentationFormat>宽屏</PresentationFormat>
  <Paragraphs>495</Paragraphs>
  <Slides>47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47</vt:i4>
      </vt:variant>
    </vt:vector>
  </HeadingPairs>
  <TitlesOfParts>
    <vt:vector size="66" baseType="lpstr">
      <vt:lpstr>Arial</vt:lpstr>
      <vt:lpstr>宋体</vt:lpstr>
      <vt:lpstr>Wingdings</vt:lpstr>
      <vt:lpstr>微软雅黑</vt:lpstr>
      <vt:lpstr>方正粗黑宋简体</vt:lpstr>
      <vt:lpstr>黑体</vt:lpstr>
      <vt:lpstr>Times New Roman</vt:lpstr>
      <vt:lpstr>Arial Unicode MS</vt:lpstr>
      <vt:lpstr>等线</vt:lpstr>
      <vt:lpstr>等线 Light</vt:lpstr>
      <vt:lpstr>Calibri</vt:lpstr>
      <vt:lpstr>Office 主题​​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小丫头</cp:lastModifiedBy>
  <cp:revision>117</cp:revision>
  <dcterms:created xsi:type="dcterms:W3CDTF">2020-06-07T04:28:00Z</dcterms:created>
  <dcterms:modified xsi:type="dcterms:W3CDTF">2025-09-23T08:41:43Z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KSOTemplateUUID">
    <vt:lpwstr>v1.0_mb_Qt8qMb90gXcOVg455GySpw==</vt:lpwstr>
  </property>
  <property fmtid="{D5CDD505-2E9C-101B-9397-08002B2CF9AE}" pid="4" name="ICV">
    <vt:lpwstr>9A8CB81C6AE249979AFF2431EAA18EE8_13</vt:lpwstr>
  </property>
</Properties>
</file>