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1" r:id="rId3"/>
    <p:sldMasterId id="2147483653" r:id="rId4"/>
    <p:sldMasterId id="2147483655" r:id="rId5"/>
    <p:sldMasterId id="2147483657" r:id="rId6"/>
    <p:sldMasterId id="2147483659" r:id="rId7"/>
    <p:sldMasterId id="2147483661" r:id="rId8"/>
    <p:sldMasterId id="2147483665" r:id="rId9"/>
  </p:sldMasterIdLst>
  <p:notesMasterIdLst>
    <p:notesMasterId r:id="rId11"/>
  </p:notesMasterIdLst>
  <p:handoutMasterIdLst>
    <p:handoutMasterId r:id="rId33"/>
  </p:handoutMasterIdLst>
  <p:sldIdLst>
    <p:sldId id="332" r:id="rId10"/>
    <p:sldId id="320" r:id="rId12"/>
    <p:sldId id="425" r:id="rId13"/>
    <p:sldId id="426" r:id="rId14"/>
    <p:sldId id="428" r:id="rId15"/>
    <p:sldId id="429" r:id="rId16"/>
    <p:sldId id="430" r:id="rId17"/>
    <p:sldId id="431" r:id="rId18"/>
    <p:sldId id="433" r:id="rId19"/>
    <p:sldId id="434" r:id="rId20"/>
    <p:sldId id="435" r:id="rId21"/>
    <p:sldId id="436" r:id="rId22"/>
    <p:sldId id="437" r:id="rId23"/>
    <p:sldId id="438" r:id="rId24"/>
    <p:sldId id="441" r:id="rId25"/>
    <p:sldId id="442" r:id="rId26"/>
    <p:sldId id="443" r:id="rId27"/>
    <p:sldId id="444" r:id="rId28"/>
    <p:sldId id="445" r:id="rId29"/>
    <p:sldId id="446" r:id="rId30"/>
    <p:sldId id="276" r:id="rId31"/>
    <p:sldId id="306" r:id="rId32"/>
  </p:sldIdLst>
  <p:sldSz cx="12192000" cy="6858000"/>
  <p:notesSz cx="6858000" cy="9144000"/>
  <p:embeddedFontLst>
    <p:embeddedFont>
      <p:font typeface="微软雅黑" panose="020B0503020204020204" pitchFamily="34" charset="-122"/>
      <p:regular r:id="rId37"/>
    </p:embeddedFont>
    <p:embeddedFont>
      <p:font typeface="方正粗黑宋简体" panose="02000000000000000000" charset="-122"/>
      <p:regular r:id="rId38"/>
    </p:embeddedFont>
    <p:embeddedFont>
      <p:font typeface="黑体" panose="02010609060101010101" charset="-122"/>
      <p:regular r:id="rId39"/>
    </p:embeddedFont>
    <p:embeddedFont>
      <p:font typeface="等线" panose="02010600030101010101" charset="-122"/>
      <p:regular r:id="rId40"/>
    </p:embeddedFont>
    <p:embeddedFont>
      <p:font typeface="等线 Light" panose="02010600030101010101" charset="-122"/>
      <p:regular r:id="rId41"/>
    </p:embeddedFont>
    <p:embeddedFont>
      <p:font typeface="Calibri" panose="020F0502020204030204" charset="0"/>
      <p:regular r:id="rId42"/>
      <p:bold r:id="rId43"/>
      <p:italic r:id="rId44"/>
      <p:boldItalic r:id="rId45"/>
    </p:embeddedFont>
  </p:embeddedFontLst>
  <p:custDataLst>
    <p:tags r:id="rId4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7A0C"/>
    <a:srgbClr val="FFFFFF"/>
    <a:srgbClr val="00AEEF"/>
    <a:srgbClr val="843C0B"/>
    <a:srgbClr val="F38417"/>
    <a:srgbClr val="E81818"/>
    <a:srgbClr val="D4EFFB"/>
    <a:srgbClr val="F4C57A"/>
    <a:srgbClr val="887875"/>
    <a:srgbClr val="EC55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5" autoAdjust="0"/>
    <p:restoredTop sz="94660"/>
  </p:normalViewPr>
  <p:slideViewPr>
    <p:cSldViewPr snapToGrid="0">
      <p:cViewPr>
        <p:scale>
          <a:sx n="50" d="100"/>
          <a:sy n="50" d="100"/>
        </p:scale>
        <p:origin x="364" y="3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6" Type="http://schemas.openxmlformats.org/officeDocument/2006/relationships/tags" Target="tags/tag8.xml"/><Relationship Id="rId45" Type="http://schemas.openxmlformats.org/officeDocument/2006/relationships/font" Target="fonts/font9.fntdata"/><Relationship Id="rId44" Type="http://schemas.openxmlformats.org/officeDocument/2006/relationships/font" Target="fonts/font8.fntdata"/><Relationship Id="rId43" Type="http://schemas.openxmlformats.org/officeDocument/2006/relationships/font" Target="fonts/font7.fntdata"/><Relationship Id="rId42" Type="http://schemas.openxmlformats.org/officeDocument/2006/relationships/font" Target="fonts/font6.fntdata"/><Relationship Id="rId41" Type="http://schemas.openxmlformats.org/officeDocument/2006/relationships/font" Target="fonts/font5.fntdata"/><Relationship Id="rId40" Type="http://schemas.openxmlformats.org/officeDocument/2006/relationships/font" Target="fonts/font4.fntdata"/><Relationship Id="rId4" Type="http://schemas.openxmlformats.org/officeDocument/2006/relationships/slideMaster" Target="slideMasters/slideMaster3.xml"/><Relationship Id="rId39" Type="http://schemas.openxmlformats.org/officeDocument/2006/relationships/font" Target="fonts/font3.fntdata"/><Relationship Id="rId38" Type="http://schemas.openxmlformats.org/officeDocument/2006/relationships/font" Target="fonts/font2.fntdata"/><Relationship Id="rId37" Type="http://schemas.openxmlformats.org/officeDocument/2006/relationships/font" Target="fonts/font1.fntdata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slide" Target="slides/slide22.xml"/><Relationship Id="rId31" Type="http://schemas.openxmlformats.org/officeDocument/2006/relationships/slide" Target="slides/slide21.xml"/><Relationship Id="rId30" Type="http://schemas.openxmlformats.org/officeDocument/2006/relationships/slide" Target="slides/slide20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19.xml"/><Relationship Id="rId28" Type="http://schemas.openxmlformats.org/officeDocument/2006/relationships/slide" Target="slides/slide18.xml"/><Relationship Id="rId27" Type="http://schemas.openxmlformats.org/officeDocument/2006/relationships/slide" Target="slides/slide17.xml"/><Relationship Id="rId26" Type="http://schemas.openxmlformats.org/officeDocument/2006/relationships/slide" Target="slides/slide16.xml"/><Relationship Id="rId25" Type="http://schemas.openxmlformats.org/officeDocument/2006/relationships/slide" Target="slides/slide15.xml"/><Relationship Id="rId24" Type="http://schemas.openxmlformats.org/officeDocument/2006/relationships/slide" Target="slides/slide14.xml"/><Relationship Id="rId23" Type="http://schemas.openxmlformats.org/officeDocument/2006/relationships/slide" Target="slides/slide13.xml"/><Relationship Id="rId22" Type="http://schemas.openxmlformats.org/officeDocument/2006/relationships/slide" Target="slides/slide12.xml"/><Relationship Id="rId21" Type="http://schemas.openxmlformats.org/officeDocument/2006/relationships/slide" Target="slides/slide11.xml"/><Relationship Id="rId20" Type="http://schemas.openxmlformats.org/officeDocument/2006/relationships/slide" Target="slides/slide10.xml"/><Relationship Id="rId2" Type="http://schemas.openxmlformats.org/officeDocument/2006/relationships/theme" Target="theme/theme1.xml"/><Relationship Id="rId19" Type="http://schemas.openxmlformats.org/officeDocument/2006/relationships/slide" Target="slides/slide9.xml"/><Relationship Id="rId18" Type="http://schemas.openxmlformats.org/officeDocument/2006/relationships/slide" Target="slides/slide8.xml"/><Relationship Id="rId17" Type="http://schemas.openxmlformats.org/officeDocument/2006/relationships/slide" Target="slides/slide7.xml"/><Relationship Id="rId16" Type="http://schemas.openxmlformats.org/officeDocument/2006/relationships/slide" Target="slides/slide6.xml"/><Relationship Id="rId15" Type="http://schemas.openxmlformats.org/officeDocument/2006/relationships/slide" Target="slides/slide5.xml"/><Relationship Id="rId14" Type="http://schemas.openxmlformats.org/officeDocument/2006/relationships/slide" Target="slides/slide4.xml"/><Relationship Id="rId13" Type="http://schemas.openxmlformats.org/officeDocument/2006/relationships/slide" Target="slides/slide3.xml"/><Relationship Id="rId12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AE7F24-8D84-4BD5-8D55-07F6D0ACC91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7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slideMaster" Target="../slideMasters/slideMaster8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F0E9943-F2FC-4B95-AA6A-F0785E5291F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52962ED-E5E0-4E4F-B733-85D0B9BAD1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段文本_1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 idx="16385" hasCustomPrompt="1"/>
            <p:custDataLst>
              <p:tags r:id="rId2"/>
            </p:custDataLst>
          </p:nvPr>
        </p:nvSpPr>
        <p:spPr>
          <a:xfrm>
            <a:off x="1219200" y="2590800"/>
            <a:ext cx="9753600" cy="609600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ctr"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6" hasCustomPrompt="1"/>
            <p:custDataLst>
              <p:tags r:id="rId3"/>
            </p:custDataLst>
          </p:nvPr>
        </p:nvSpPr>
        <p:spPr>
          <a:xfrm>
            <a:off x="1219200" y="3352800"/>
            <a:ext cx="9753600" cy="914400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CE56EF-EE20-4EA5-A9B6-6891F494FC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2E1A5E-AD75-4091-95D7-EC1725B7F0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直角三角形 5"/>
          <p:cNvSpPr/>
          <p:nvPr userDrawn="1"/>
        </p:nvSpPr>
        <p:spPr>
          <a:xfrm rot="16200000" flipH="1">
            <a:off x="7301865" y="-495935"/>
            <a:ext cx="4411345" cy="5395595"/>
          </a:xfrm>
          <a:prstGeom prst="rt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 userDrawn="1"/>
        </p:nvSpPr>
        <p:spPr>
          <a:xfrm rot="16200000" flipV="1">
            <a:off x="-22225" y="1322705"/>
            <a:ext cx="5579110" cy="5547360"/>
          </a:xfrm>
          <a:prstGeom prst="rt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 descr="摄图网_401078816_矩形边框（非企业商用）"/>
          <p:cNvPicPr>
            <a:picLocks noChangeAspect="1"/>
          </p:cNvPicPr>
          <p:nvPr userDrawn="1"/>
        </p:nvPicPr>
        <p:blipFill>
          <a:blip r:embed="rId2"/>
          <a:srcRect l="285" t="23128" b="20993"/>
          <a:stretch>
            <a:fillRect/>
          </a:stretch>
        </p:blipFill>
        <p:spPr>
          <a:xfrm>
            <a:off x="400685" y="102235"/>
            <a:ext cx="11725910" cy="63487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段文本_1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 idx="16385" hasCustomPrompt="1"/>
            <p:custDataLst>
              <p:tags r:id="rId2"/>
            </p:custDataLst>
          </p:nvPr>
        </p:nvSpPr>
        <p:spPr>
          <a:xfrm>
            <a:off x="1219200" y="2590800"/>
            <a:ext cx="9753600" cy="609600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ctr"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6" hasCustomPrompt="1"/>
            <p:custDataLst>
              <p:tags r:id="rId3"/>
            </p:custDataLst>
          </p:nvPr>
        </p:nvSpPr>
        <p:spPr>
          <a:xfrm>
            <a:off x="1219200" y="3352800"/>
            <a:ext cx="9753600" cy="914400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-635" y="0"/>
            <a:ext cx="12193270" cy="410972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-635" y="4109720"/>
            <a:ext cx="12193905" cy="2747645"/>
          </a:xfrm>
          <a:prstGeom prst="rect">
            <a:avLst/>
          </a:prstGeom>
          <a:solidFill>
            <a:srgbClr val="F29E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446405" y="429260"/>
            <a:ext cx="11138535" cy="6149975"/>
          </a:xfrm>
          <a:prstGeom prst="rect">
            <a:avLst/>
          </a:prstGeom>
          <a:solidFill>
            <a:schemeClr val="bg1"/>
          </a:solidFill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 userDrawn="1"/>
        </p:nvSpPr>
        <p:spPr>
          <a:xfrm>
            <a:off x="11090275" y="2797175"/>
            <a:ext cx="874395" cy="738505"/>
          </a:xfrm>
          <a:prstGeom prst="triangl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 userDrawn="1"/>
        </p:nvSpPr>
        <p:spPr>
          <a:xfrm rot="9420000">
            <a:off x="67310" y="340995"/>
            <a:ext cx="874395" cy="738505"/>
          </a:xfrm>
          <a:prstGeom prst="triangl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>
            <a:off x="2286635" y="991235"/>
            <a:ext cx="7832725" cy="8343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1000"/>
              </a:lnSpc>
              <a:spcBef>
                <a:spcPct val="20000"/>
              </a:spcBef>
              <a:buClr>
                <a:schemeClr val="hlink"/>
              </a:buClr>
              <a:buSzPct val="80000"/>
              <a:buFont typeface="Arial" panose="020B0604020202020204" pitchFamily="34" charset="0"/>
              <a:buNone/>
              <a:defRPr/>
            </a:pPr>
            <a:r>
              <a:rPr lang="en-US" altLang="zh-CN" sz="3200" b="1" dirty="0">
                <a:solidFill>
                  <a:schemeClr val="tx1"/>
                </a:solidFill>
                <a:cs typeface="+mn-ea"/>
                <a:sym typeface="+mn-lt"/>
              </a:rPr>
              <a:t>2025 </a:t>
            </a:r>
            <a:r>
              <a:rPr lang="zh-CN" altLang="en-US" sz="3200" b="1" dirty="0">
                <a:solidFill>
                  <a:schemeClr val="tx1"/>
                </a:solidFill>
                <a:cs typeface="+mn-ea"/>
                <a:sym typeface="+mn-lt"/>
              </a:rPr>
              <a:t>中考宝典·考点专项突破·英语课件</a:t>
            </a:r>
            <a:endParaRPr lang="zh-CN" altLang="en-US" sz="3200" b="1" dirty="0">
              <a:solidFill>
                <a:schemeClr val="tx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CE56EF-EE20-4EA5-A9B6-6891F494FC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2E1A5E-AD75-4091-95D7-EC1725B7F0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AFAF11-4288-4D3D-BEE5-C0FCBA2F6D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B6BB31E-2FEA-4E21-A63F-651931C7FB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AFAF11-4288-4D3D-BEE5-C0FCBA2F6D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B6BB31E-2FEA-4E21-A63F-651931C7FB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AFAF11-4288-4D3D-BEE5-C0FCBA2F6D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B6BB31E-2FEA-4E21-A63F-651931C7FB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AFAF11-4288-4D3D-BEE5-C0FCBA2F6D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B6BB31E-2FEA-4E21-A63F-651931C7FB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CE56EF-EE20-4EA5-A9B6-6891F494FC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2E1A5E-AD75-4091-95D7-EC1725B7F0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直角三角形 5"/>
          <p:cNvSpPr/>
          <p:nvPr userDrawn="1"/>
        </p:nvSpPr>
        <p:spPr>
          <a:xfrm rot="16200000" flipH="1">
            <a:off x="7301865" y="-495935"/>
            <a:ext cx="4411345" cy="5395595"/>
          </a:xfrm>
          <a:prstGeom prst="rt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 userDrawn="1"/>
        </p:nvSpPr>
        <p:spPr>
          <a:xfrm rot="16200000" flipV="1">
            <a:off x="-22225" y="1322705"/>
            <a:ext cx="5579110" cy="5547360"/>
          </a:xfrm>
          <a:prstGeom prst="rt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 descr="摄图网_401078816_矩形边框（非企业商用）"/>
          <p:cNvPicPr>
            <a:picLocks noChangeAspect="1"/>
          </p:cNvPicPr>
          <p:nvPr userDrawn="1"/>
        </p:nvPicPr>
        <p:blipFill>
          <a:blip r:embed="rId2"/>
          <a:srcRect l="285" t="23128" b="20993"/>
          <a:stretch>
            <a:fillRect/>
          </a:stretch>
        </p:blipFill>
        <p:spPr>
          <a:xfrm>
            <a:off x="400685" y="102235"/>
            <a:ext cx="11725910" cy="63487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5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6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7.xml"/></Relationships>
</file>

<file path=ppt/slideMasters/_rels/slideMaster7.xml.rels><?xml version="1.0" encoding="UTF-8" standalone="yes"?>
<Relationships xmlns="http://schemas.openxmlformats.org/package/2006/relationships"><Relationship Id="rId4" Type="http://schemas.openxmlformats.org/officeDocument/2006/relationships/theme" Target="../theme/theme7.xml"/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/Relationships>
</file>

<file path=ppt/slideMasters/_rels/slideMaster8.xml.rels><?xml version="1.0" encoding="UTF-8" standalone="yes"?>
<Relationships xmlns="http://schemas.openxmlformats.org/package/2006/relationships"><Relationship Id="rId4" Type="http://schemas.openxmlformats.org/officeDocument/2006/relationships/theme" Target="../theme/theme8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3" cstate="hq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: 形状 14"/>
          <p:cNvSpPr/>
          <p:nvPr userDrawn="1"/>
        </p:nvSpPr>
        <p:spPr>
          <a:xfrm flipH="1">
            <a:off x="11118514" y="4785168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教学反思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任意多边形: 形状 13"/>
          <p:cNvSpPr/>
          <p:nvPr userDrawn="1"/>
        </p:nvSpPr>
        <p:spPr>
          <a:xfrm flipH="1">
            <a:off x="11118516" y="3343646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教学过程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" name="任意多边形: 形状 12"/>
          <p:cNvSpPr/>
          <p:nvPr userDrawn="1"/>
        </p:nvSpPr>
        <p:spPr>
          <a:xfrm flipH="1">
            <a:off x="11118516" y="1902123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kern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教学策略</a:t>
            </a:r>
            <a:endParaRPr lang="zh-CN" altLang="en-US" sz="2400" kern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任意多边形: 形状 11"/>
          <p:cNvSpPr/>
          <p:nvPr userDrawn="1"/>
        </p:nvSpPr>
        <p:spPr>
          <a:xfrm flipH="1">
            <a:off x="11118515" y="460600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dirty="0">
                <a:solidFill>
                  <a:srgbClr val="F4C57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教学分析</a:t>
            </a:r>
            <a:endParaRPr lang="zh-CN" altLang="en-US" sz="2400" dirty="0">
              <a:solidFill>
                <a:srgbClr val="F4C57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0" y="0"/>
            <a:ext cx="11118516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 userDrawn="1"/>
        </p:nvSpPr>
        <p:spPr>
          <a:xfrm flipH="1">
            <a:off x="10621209" y="460601"/>
            <a:ext cx="609600" cy="17080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: 形状 14"/>
          <p:cNvSpPr/>
          <p:nvPr userDrawn="1"/>
        </p:nvSpPr>
        <p:spPr>
          <a:xfrm flipH="1">
            <a:off x="11118514" y="4785168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教学反思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任意多边形: 形状 13"/>
          <p:cNvSpPr/>
          <p:nvPr userDrawn="1"/>
        </p:nvSpPr>
        <p:spPr>
          <a:xfrm flipH="1">
            <a:off x="11118516" y="3343646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教学过程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任意多边形: 形状 11"/>
          <p:cNvSpPr/>
          <p:nvPr userDrawn="1"/>
        </p:nvSpPr>
        <p:spPr>
          <a:xfrm flipH="1">
            <a:off x="11118515" y="460600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教学分析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0" y="0"/>
            <a:ext cx="11118516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 userDrawn="1"/>
        </p:nvSpPr>
        <p:spPr>
          <a:xfrm flipH="1">
            <a:off x="10792323" y="1902123"/>
            <a:ext cx="609600" cy="17080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: 形状 12"/>
          <p:cNvSpPr/>
          <p:nvPr userDrawn="1"/>
        </p:nvSpPr>
        <p:spPr>
          <a:xfrm flipH="1">
            <a:off x="11118516" y="1902123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kern="1200" dirty="0">
                <a:solidFill>
                  <a:srgbClr val="F4C57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教学策略</a:t>
            </a:r>
            <a:endParaRPr lang="zh-CN" altLang="en-US" sz="2400" kern="1200" dirty="0">
              <a:solidFill>
                <a:srgbClr val="F4C57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: 形状 14"/>
          <p:cNvSpPr/>
          <p:nvPr userDrawn="1"/>
        </p:nvSpPr>
        <p:spPr>
          <a:xfrm flipH="1">
            <a:off x="11118514" y="4785168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教学反思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任意多边形: 形状 11"/>
          <p:cNvSpPr/>
          <p:nvPr userDrawn="1"/>
        </p:nvSpPr>
        <p:spPr>
          <a:xfrm flipH="1">
            <a:off x="11118515" y="460600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教学分析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: 形状 12"/>
          <p:cNvSpPr/>
          <p:nvPr userDrawn="1"/>
        </p:nvSpPr>
        <p:spPr>
          <a:xfrm flipH="1">
            <a:off x="11118516" y="1902123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kern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教学策略</a:t>
            </a:r>
            <a:endParaRPr lang="zh-CN" altLang="en-US" sz="2400" kern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任意多边形: 形状 13"/>
          <p:cNvSpPr/>
          <p:nvPr userDrawn="1"/>
        </p:nvSpPr>
        <p:spPr>
          <a:xfrm flipH="1">
            <a:off x="11118516" y="3343646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4C57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教学过程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4C57A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0" y="0"/>
            <a:ext cx="11118516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 userDrawn="1"/>
        </p:nvSpPr>
        <p:spPr>
          <a:xfrm flipH="1">
            <a:off x="10718017" y="3343646"/>
            <a:ext cx="609600" cy="17080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: 形状 11"/>
          <p:cNvSpPr/>
          <p:nvPr userDrawn="1"/>
        </p:nvSpPr>
        <p:spPr>
          <a:xfrm flipH="1">
            <a:off x="11118515" y="460600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教学分析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: 形状 12"/>
          <p:cNvSpPr/>
          <p:nvPr userDrawn="1"/>
        </p:nvSpPr>
        <p:spPr>
          <a:xfrm flipH="1">
            <a:off x="11118516" y="1902123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kern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教学策略</a:t>
            </a:r>
            <a:endParaRPr lang="zh-CN" altLang="en-US" sz="2400" kern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任意多边形: 形状 13"/>
          <p:cNvSpPr/>
          <p:nvPr userDrawn="1"/>
        </p:nvSpPr>
        <p:spPr>
          <a:xfrm flipH="1">
            <a:off x="11118516" y="3343646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教学过程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" name="任意多边形: 形状 14"/>
          <p:cNvSpPr/>
          <p:nvPr userDrawn="1"/>
        </p:nvSpPr>
        <p:spPr>
          <a:xfrm flipH="1">
            <a:off x="11118514" y="4785168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4C57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教学反思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4C57A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0" y="0"/>
            <a:ext cx="11118516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 userDrawn="1"/>
        </p:nvSpPr>
        <p:spPr>
          <a:xfrm flipH="1">
            <a:off x="10749914" y="4785169"/>
            <a:ext cx="609600" cy="17080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rot="10256978">
            <a:off x="8760250" y="3576329"/>
            <a:ext cx="4208793" cy="4122855"/>
            <a:chOff x="-444096" y="-90212"/>
            <a:chExt cx="4208793" cy="4122855"/>
          </a:xfrm>
        </p:grpSpPr>
        <p:sp>
          <p:nvSpPr>
            <p:cNvPr id="3" name="椭圆 2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0" y="0"/>
            <a:ext cx="410444" cy="5910196"/>
            <a:chOff x="0" y="0"/>
            <a:chExt cx="410444" cy="5910196"/>
          </a:xfrm>
        </p:grpSpPr>
        <p:grpSp>
          <p:nvGrpSpPr>
            <p:cNvPr id="22" name="组合 21"/>
            <p:cNvGrpSpPr/>
            <p:nvPr/>
          </p:nvGrpSpPr>
          <p:grpSpPr>
            <a:xfrm>
              <a:off x="0" y="180000"/>
              <a:ext cx="180000" cy="5730196"/>
              <a:chOff x="0" y="180000"/>
              <a:chExt cx="180000" cy="5730196"/>
            </a:xfrm>
            <a:solidFill>
              <a:srgbClr val="887875"/>
            </a:solidFill>
          </p:grpSpPr>
          <p:sp>
            <p:nvSpPr>
              <p:cNvPr id="9" name="矩形 8"/>
              <p:cNvSpPr/>
              <p:nvPr/>
            </p:nvSpPr>
            <p:spPr>
              <a:xfrm rot="5400000">
                <a:off x="-2685098" y="2865098"/>
                <a:ext cx="5550196" cy="18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1" name="等腰三角形 20"/>
              <p:cNvSpPr/>
              <p:nvPr/>
            </p:nvSpPr>
            <p:spPr>
              <a:xfrm rot="10800000">
                <a:off x="0" y="5730196"/>
                <a:ext cx="180000" cy="1800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28" name="矩形 27"/>
            <p:cNvSpPr/>
            <p:nvPr/>
          </p:nvSpPr>
          <p:spPr>
            <a:xfrm rot="5400000">
              <a:off x="-1659557" y="1890000"/>
              <a:ext cx="3960000" cy="180000"/>
            </a:xfrm>
            <a:prstGeom prst="rect">
              <a:avLst/>
            </a:prstGeom>
            <a:solidFill>
              <a:srgbClr val="F4C5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等腰三角形 28"/>
            <p:cNvSpPr/>
            <p:nvPr/>
          </p:nvSpPr>
          <p:spPr>
            <a:xfrm rot="10800000">
              <a:off x="230444" y="3955600"/>
              <a:ext cx="180000" cy="180000"/>
            </a:xfrm>
            <a:prstGeom prst="triangle">
              <a:avLst/>
            </a:prstGeom>
            <a:solidFill>
              <a:srgbClr val="F4C5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42" name="矩形 41"/>
          <p:cNvSpPr/>
          <p:nvPr/>
        </p:nvSpPr>
        <p:spPr>
          <a:xfrm rot="5400000">
            <a:off x="6275070" y="-2272665"/>
            <a:ext cx="95250" cy="7100570"/>
          </a:xfrm>
          <a:prstGeom prst="rect">
            <a:avLst/>
          </a:prstGeom>
          <a:solidFill>
            <a:srgbClr val="F4C5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4C57A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0" y="0"/>
            <a:ext cx="9015656" cy="402315"/>
            <a:chOff x="0" y="0"/>
            <a:chExt cx="9015656" cy="402315"/>
          </a:xfrm>
        </p:grpSpPr>
        <p:grpSp>
          <p:nvGrpSpPr>
            <p:cNvPr id="23" name="组合 22"/>
            <p:cNvGrpSpPr/>
            <p:nvPr/>
          </p:nvGrpSpPr>
          <p:grpSpPr>
            <a:xfrm>
              <a:off x="0" y="0"/>
              <a:ext cx="9015656" cy="180000"/>
              <a:chOff x="0" y="0"/>
              <a:chExt cx="9015656" cy="180000"/>
            </a:xfrm>
            <a:solidFill>
              <a:srgbClr val="887875"/>
            </a:solidFill>
          </p:grpSpPr>
          <p:sp>
            <p:nvSpPr>
              <p:cNvPr id="8" name="矩形 7"/>
              <p:cNvSpPr/>
              <p:nvPr/>
            </p:nvSpPr>
            <p:spPr>
              <a:xfrm>
                <a:off x="0" y="0"/>
                <a:ext cx="8835656" cy="18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4C57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0" name="等腰三角形 19"/>
              <p:cNvSpPr/>
              <p:nvPr/>
            </p:nvSpPr>
            <p:spPr>
              <a:xfrm rot="5400000">
                <a:off x="8835656" y="0"/>
                <a:ext cx="180000" cy="1800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4C57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1" y="222315"/>
              <a:ext cx="7229328" cy="180000"/>
              <a:chOff x="0" y="170600"/>
              <a:chExt cx="7162213" cy="189400"/>
            </a:xfrm>
          </p:grpSpPr>
          <p:sp>
            <p:nvSpPr>
              <p:cNvPr id="26" name="等腰三角形 25"/>
              <p:cNvSpPr/>
              <p:nvPr/>
            </p:nvSpPr>
            <p:spPr>
              <a:xfrm rot="5400000">
                <a:off x="6982213" y="170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4C57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0" y="180000"/>
                <a:ext cx="6984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4C57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73" name="组合 72" descr="7b0a2020202022776f7264617274223a2022220a7d0a"/>
          <p:cNvGrpSpPr/>
          <p:nvPr/>
        </p:nvGrpSpPr>
        <p:grpSpPr>
          <a:xfrm>
            <a:off x="1912480" y="1475714"/>
            <a:ext cx="8534121" cy="3853667"/>
            <a:chOff x="1364475" y="-496596"/>
            <a:chExt cx="8534121" cy="3853667"/>
          </a:xfrm>
        </p:grpSpPr>
        <p:sp>
          <p:nvSpPr>
            <p:cNvPr id="56" name="椭圆 55"/>
            <p:cNvSpPr/>
            <p:nvPr/>
          </p:nvSpPr>
          <p:spPr>
            <a:xfrm rot="5400000">
              <a:off x="1343050" y="1946288"/>
              <a:ext cx="1432208" cy="1389358"/>
            </a:xfrm>
            <a:prstGeom prst="ellipse">
              <a:avLst/>
            </a:prstGeom>
            <a:pattFill prst="dkDnDiag">
              <a:fgClr>
                <a:srgbClr val="FBEACE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72" name="组合 71"/>
            <p:cNvGrpSpPr/>
            <p:nvPr/>
          </p:nvGrpSpPr>
          <p:grpSpPr>
            <a:xfrm>
              <a:off x="1651851" y="-496596"/>
              <a:ext cx="8246745" cy="2679367"/>
              <a:chOff x="1651851" y="-496596"/>
              <a:chExt cx="8246745" cy="2679367"/>
            </a:xfrm>
          </p:grpSpPr>
          <p:sp>
            <p:nvSpPr>
              <p:cNvPr id="4" name="文本框 3"/>
              <p:cNvSpPr txBox="1"/>
              <p:nvPr/>
            </p:nvSpPr>
            <p:spPr>
              <a:xfrm>
                <a:off x="1651851" y="-496596"/>
                <a:ext cx="8246745" cy="22148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3800" dirty="0">
                    <a:ln w="22225">
                      <a:solidFill>
                        <a:srgbClr val="E81818"/>
                      </a:solidFill>
                      <a:prstDash val="solid"/>
                    </a:ln>
                    <a:gradFill>
                      <a:gsLst>
                        <a:gs pos="51300">
                          <a:srgbClr val="FE5F4A"/>
                        </a:gs>
                        <a:gs pos="0">
                          <a:srgbClr val="DF0303"/>
                        </a:gs>
                        <a:gs pos="100000">
                          <a:srgbClr val="FEA06E"/>
                        </a:gs>
                      </a:gsLst>
                      <a:lin ang="5400000" scaled="1"/>
                    </a:gradFill>
                    <a:effectLst/>
                    <a:latin typeface="方正粗黑宋简体" panose="02000000000000000000" charset="-122"/>
                    <a:ea typeface="方正粗黑宋简体" panose="02000000000000000000" charset="-122"/>
                    <a:sym typeface="微软雅黑" panose="020B0503020204020204" pitchFamily="34" charset="-122"/>
                  </a:rPr>
                  <a:t>学考金典</a:t>
                </a:r>
                <a:endParaRPr lang="zh-CN" altLang="en-US" sz="13800" dirty="0">
                  <a:ln w="22225">
                    <a:solidFill>
                      <a:srgbClr val="E81818"/>
                    </a:solidFill>
                    <a:prstDash val="solid"/>
                  </a:ln>
                  <a:gradFill>
                    <a:gsLst>
                      <a:gs pos="51300">
                        <a:srgbClr val="FE5F4A"/>
                      </a:gs>
                      <a:gs pos="0">
                        <a:srgbClr val="DF0303"/>
                      </a:gs>
                      <a:gs pos="100000">
                        <a:srgbClr val="FEA06E"/>
                      </a:gs>
                    </a:gsLst>
                    <a:lin ang="5400000" scaled="1"/>
                  </a:gradFill>
                  <a:effectLst/>
                  <a:latin typeface="方正粗黑宋简体" panose="02000000000000000000" charset="-122"/>
                  <a:ea typeface="方正粗黑宋简体" panose="02000000000000000000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7" name="椭圆 56"/>
              <p:cNvSpPr/>
              <p:nvPr/>
            </p:nvSpPr>
            <p:spPr>
              <a:xfrm rot="5400000">
                <a:off x="2054258" y="1599688"/>
                <a:ext cx="600682" cy="565484"/>
              </a:xfrm>
              <a:prstGeom prst="ellipse">
                <a:avLst/>
              </a:prstGeom>
              <a:solidFill>
                <a:srgbClr val="99C9C8">
                  <a:alpha val="1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8" name="椭圆 57"/>
              <p:cNvSpPr/>
              <p:nvPr/>
            </p:nvSpPr>
            <p:spPr>
              <a:xfrm rot="5400000" flipH="1">
                <a:off x="2993333" y="1501839"/>
                <a:ext cx="321478" cy="311858"/>
              </a:xfrm>
              <a:prstGeom prst="ellipse">
                <a:avLst/>
              </a:prstGeom>
              <a:solidFill>
                <a:srgbClr val="F4C57A">
                  <a:alpha val="3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  <p:sp>
        <p:nvSpPr>
          <p:cNvPr id="12" name="文本框 11"/>
          <p:cNvSpPr txBox="1"/>
          <p:nvPr/>
        </p:nvSpPr>
        <p:spPr>
          <a:xfrm>
            <a:off x="2924175" y="704215"/>
            <a:ext cx="67964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广西壮族自治区中小学教辅材料推荐目录品种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361690" y="3613785"/>
            <a:ext cx="59232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广西普通高中学业水平考试</a:t>
            </a:r>
            <a:endParaRPr lang="zh-CN" altLang="en-US" sz="320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697730" y="4413250"/>
            <a:ext cx="32486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4800" b="1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训练指导</a:t>
            </a:r>
            <a:endParaRPr lang="zh-CN" altLang="en-US" sz="4800" b="1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" name="流程图: 终止 32"/>
          <p:cNvSpPr/>
          <p:nvPr/>
        </p:nvSpPr>
        <p:spPr>
          <a:xfrm>
            <a:off x="5336540" y="5536565"/>
            <a:ext cx="1973580" cy="775335"/>
          </a:xfrm>
          <a:prstGeom prst="flowChartTerminator">
            <a:avLst/>
          </a:prstGeom>
          <a:solidFill>
            <a:srgbClr val="F4C57A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英语</a:t>
            </a:r>
            <a:endParaRPr lang="zh-CN" altLang="en-US" sz="3600" b="1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728980" y="753110"/>
            <a:ext cx="10734040" cy="54356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</a:t>
            </a:r>
            <a:r>
              <a:rPr lang="zh-CN" altLang="en-US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二</a:t>
            </a:r>
            <a:r>
              <a:rPr lang="en-US" altLang="zh-CN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)  as </a:t>
            </a:r>
            <a:r>
              <a:rPr lang="zh-CN" altLang="en-US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和</a:t>
            </a:r>
            <a:r>
              <a:rPr lang="en-US" altLang="zh-CN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which </a:t>
            </a:r>
            <a:r>
              <a:rPr lang="zh-CN" altLang="en-US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的用法辨析</a:t>
            </a:r>
            <a:r>
              <a:rPr lang="en-US" altLang="zh-CN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</a:t>
            </a:r>
            <a:r>
              <a:rPr lang="zh-CN" altLang="en-US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引导非限制性定语从句时</a:t>
            </a:r>
            <a:r>
              <a:rPr lang="en-US" altLang="zh-CN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altLang="zh-CN" sz="2400" b="1" dirty="0">
              <a:solidFill>
                <a:srgbClr val="0070C0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>
                <a:solidFill>
                  <a:srgbClr val="EA7A0C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1.  共同点</a:t>
            </a:r>
            <a:endParaRPr lang="en-US" altLang="zh-CN" sz="2400">
              <a:solidFill>
                <a:srgbClr val="EA7A0C"/>
              </a:solidFill>
              <a:uFillTx/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as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和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which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都可指代整个主句或主句中的某一部分。</a:t>
            </a:r>
            <a:endParaRPr lang="zh-CN" altLang="en-US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>
                <a:solidFill>
                  <a:srgbClr val="EA7A0C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2.  不同点</a:t>
            </a:r>
            <a:endParaRPr lang="en-US" altLang="zh-CN" sz="2400">
              <a:solidFill>
                <a:srgbClr val="EA7A0C"/>
              </a:solidFill>
              <a:uFillTx/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as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翻译成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“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正如，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正像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”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先行词一般只能是句子。</a:t>
            </a:r>
            <a:endParaRPr lang="zh-CN" altLang="en-US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which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翻译成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“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这一点，这件事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”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。先行词可以是句子也可以是一个名词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endParaRPr 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例如：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As is known to everybody, the Moon travels round the Earth once every month. 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不可用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which )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众所周知，月球每月绕地球转一圈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The book, which I bought yesterday, is very instructive. 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不可用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as )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我昨天买的那本书很有教育意义。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801370" y="969645"/>
            <a:ext cx="10734040" cy="35140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60960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>
                <a:solidFill>
                  <a:srgbClr val="EA7A0C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3.  包含 as 的常见短语</a:t>
            </a:r>
            <a:endParaRPr lang="en-US" altLang="zh-CN" sz="2400">
              <a:solidFill>
                <a:srgbClr val="EA7A0C"/>
              </a:solidFill>
              <a:uFillTx/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  <a:p>
            <a:pPr indent="6096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as we all know 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正如大家所知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           as is well known 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众所周知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as you see 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如你所见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                           as we expect 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正如我们预料的那样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as was expected 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正如预料的那样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      as is often the case 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这是常有的事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as the old saying goes 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正如古语所说，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常言道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as someone puts it 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正如某人所说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 rot="10256978">
            <a:off x="8732310" y="3516639"/>
            <a:ext cx="4208793" cy="4122855"/>
            <a:chOff x="-444096" y="-90212"/>
            <a:chExt cx="4208793" cy="4122855"/>
          </a:xfrm>
        </p:grpSpPr>
        <p:sp>
          <p:nvSpPr>
            <p:cNvPr id="43" name="椭圆 42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-583832" y="-470319"/>
            <a:ext cx="4208793" cy="4122855"/>
            <a:chOff x="-444096" y="-90212"/>
            <a:chExt cx="4208793" cy="4122855"/>
          </a:xfrm>
        </p:grpSpPr>
        <p:sp>
          <p:nvSpPr>
            <p:cNvPr id="34" name="椭圆 3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6" name="文本框 35"/>
          <p:cNvSpPr txBox="1"/>
          <p:nvPr/>
        </p:nvSpPr>
        <p:spPr>
          <a:xfrm>
            <a:off x="2321488" y="-227005"/>
            <a:ext cx="7570470" cy="772414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49600" dirty="0">
                <a:solidFill>
                  <a:schemeClr val="tx1">
                    <a:lumMod val="95000"/>
                    <a:lumOff val="5000"/>
                    <a:alpha val="7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12</a:t>
            </a:r>
            <a:endParaRPr lang="en-US" altLang="zh-CN" sz="49600" dirty="0">
              <a:solidFill>
                <a:schemeClr val="tx1">
                  <a:lumMod val="95000"/>
                  <a:lumOff val="5000"/>
                  <a:alpha val="7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0" y="0"/>
            <a:ext cx="9015656" cy="5910196"/>
            <a:chOff x="0" y="0"/>
            <a:chExt cx="9015656" cy="5910196"/>
          </a:xfrm>
        </p:grpSpPr>
        <p:grpSp>
          <p:nvGrpSpPr>
            <p:cNvPr id="4" name="组合 3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8" name="矩形 7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9" name="等腰三角形 8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6" name="矩形 5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6" name="等腰三角形 1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13" name="等腰三角形 1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grpSp>
        <p:nvGrpSpPr>
          <p:cNvPr id="18" name="组合 17"/>
          <p:cNvGrpSpPr/>
          <p:nvPr/>
        </p:nvGrpSpPr>
        <p:grpSpPr>
          <a:xfrm flipH="1" flipV="1">
            <a:off x="3206959" y="1000502"/>
            <a:ext cx="9015656" cy="5910196"/>
            <a:chOff x="0" y="0"/>
            <a:chExt cx="9015656" cy="5910196"/>
          </a:xfrm>
        </p:grpSpPr>
        <p:grpSp>
          <p:nvGrpSpPr>
            <p:cNvPr id="19" name="组合 18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30" name="矩形 29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8" name="矩形 27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6" name="等腰三角形 2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23" name="等腰三角形 2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sp>
        <p:nvSpPr>
          <p:cNvPr id="32" name="椭圆 31"/>
          <p:cNvSpPr/>
          <p:nvPr/>
        </p:nvSpPr>
        <p:spPr>
          <a:xfrm rot="5400000">
            <a:off x="10151550" y="1472283"/>
            <a:ext cx="1046750" cy="1015434"/>
          </a:xfrm>
          <a:prstGeom prst="ellipse">
            <a:avLst/>
          </a:prstGeom>
          <a:pattFill prst="dkDnDiag">
            <a:fgClr>
              <a:srgbClr val="F9E2B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 rot="5400000">
            <a:off x="9400214" y="459170"/>
            <a:ext cx="712534" cy="670786"/>
          </a:xfrm>
          <a:prstGeom prst="ellipse">
            <a:avLst/>
          </a:prstGeom>
          <a:pattFill prst="dkDnDiag">
            <a:fgClr>
              <a:srgbClr val="D4E8E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35" y="1622425"/>
            <a:ext cx="12221845" cy="335343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8000" dirty="0">
                <a:ln w="22225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gradFill>
                  <a:gsLst>
                    <a:gs pos="0">
                      <a:srgbClr val="CF9660"/>
                    </a:gs>
                    <a:gs pos="99000">
                      <a:srgbClr val="5F3B1C"/>
                    </a:gs>
                  </a:gsLst>
                  <a:lin ang="16200000" scaled="0"/>
                </a:gradFill>
                <a:effectLst/>
                <a:latin typeface="方正粗黑宋简体" panose="02000000000000000000" charset="-122"/>
                <a:ea typeface="方正粗黑宋简体" panose="02000000000000000000" charset="-122"/>
              </a:rPr>
              <a:t>第一章 语法知识</a:t>
            </a:r>
            <a:endParaRPr lang="zh-CN" altLang="en-US" sz="8000" dirty="0">
              <a:ln w="22225">
                <a:solidFill>
                  <a:schemeClr val="bg2">
                    <a:lumMod val="25000"/>
                  </a:schemeClr>
                </a:solidFill>
                <a:prstDash val="solid"/>
              </a:ln>
              <a:gradFill>
                <a:gsLst>
                  <a:gs pos="0">
                    <a:srgbClr val="CF9660"/>
                  </a:gs>
                  <a:gs pos="99000">
                    <a:srgbClr val="5F3B1C"/>
                  </a:gs>
                </a:gsLst>
                <a:lin ang="16200000" scaled="0"/>
              </a:gradFill>
              <a:effectLst/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pPr algn="ctr"/>
            <a:r>
              <a:rPr lang="en-US" altLang="zh-CN" sz="6600" dirty="0">
                <a:ln w="22225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gradFill>
                  <a:gsLst>
                    <a:gs pos="0">
                      <a:srgbClr val="CF9660"/>
                    </a:gs>
                    <a:gs pos="99000">
                      <a:srgbClr val="5F3B1C"/>
                    </a:gs>
                  </a:gsLst>
                  <a:lin ang="16200000" scaled="0"/>
                </a:gradFill>
                <a:effectLst/>
                <a:latin typeface="方正粗黑宋简体" panose="02000000000000000000" charset="-122"/>
                <a:ea typeface="方正粗黑宋简体" panose="02000000000000000000" charset="-122"/>
              </a:rPr>
              <a:t> </a:t>
            </a:r>
            <a:endParaRPr lang="en-US" altLang="zh-CN" sz="6600" dirty="0">
              <a:ln w="22225">
                <a:solidFill>
                  <a:schemeClr val="bg2">
                    <a:lumMod val="25000"/>
                  </a:schemeClr>
                </a:solidFill>
                <a:prstDash val="solid"/>
              </a:ln>
              <a:gradFill>
                <a:gsLst>
                  <a:gs pos="0">
                    <a:srgbClr val="CF9660"/>
                  </a:gs>
                  <a:gs pos="99000">
                    <a:srgbClr val="5F3B1C"/>
                  </a:gs>
                </a:gsLst>
                <a:lin ang="16200000" scaled="0"/>
              </a:gradFill>
              <a:effectLst/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pPr algn="ctr"/>
            <a:r>
              <a:rPr lang="zh-CN" altLang="en-US" sz="6600" dirty="0">
                <a:ln w="22225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gradFill>
                  <a:gsLst>
                    <a:gs pos="0">
                      <a:srgbClr val="CF9660"/>
                    </a:gs>
                    <a:gs pos="99000">
                      <a:srgbClr val="5F3B1C"/>
                    </a:gs>
                  </a:gsLst>
                  <a:lin ang="16200000" scaled="0"/>
                </a:gradFill>
                <a:effectLst/>
                <a:latin typeface="方正粗黑宋简体" panose="02000000000000000000" charset="-122"/>
                <a:ea typeface="方正粗黑宋简体" panose="02000000000000000000" charset="-122"/>
              </a:rPr>
              <a:t>第十二节 </a:t>
            </a:r>
            <a:r>
              <a:rPr lang="zh-CN" altLang="en-US" sz="6600" dirty="0">
                <a:ln w="22225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gradFill>
                  <a:gsLst>
                    <a:gs pos="0">
                      <a:srgbClr val="CF9660"/>
                    </a:gs>
                    <a:gs pos="99000">
                      <a:srgbClr val="5F3B1C"/>
                    </a:gs>
                  </a:gsLst>
                  <a:lin ang="16200000" scaled="0"/>
                </a:gradFill>
                <a:effectLst/>
                <a:latin typeface="方正粗黑宋简体" panose="02000000000000000000" charset="-122"/>
                <a:ea typeface="方正粗黑宋简体" panose="02000000000000000000" charset="-122"/>
              </a:rPr>
              <a:t>名词性从句</a:t>
            </a:r>
            <a:endParaRPr lang="zh-CN" altLang="en-US" sz="6600" dirty="0">
              <a:ln w="22225">
                <a:solidFill>
                  <a:schemeClr val="bg2">
                    <a:lumMod val="25000"/>
                  </a:schemeClr>
                </a:solidFill>
                <a:prstDash val="solid"/>
              </a:ln>
              <a:gradFill>
                <a:gsLst>
                  <a:gs pos="0">
                    <a:srgbClr val="CF9660"/>
                  </a:gs>
                  <a:gs pos="99000">
                    <a:srgbClr val="5F3B1C"/>
                  </a:gs>
                </a:gsLst>
                <a:lin ang="16200000" scaled="0"/>
              </a:gradFill>
              <a:effectLst/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784860" y="693420"/>
            <a:ext cx="10570845" cy="13919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b="1" dirty="0">
                <a:solidFill>
                  <a:srgbClr val="00AEEF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— </a:t>
            </a:r>
            <a:r>
              <a:rPr lang="zh-CN" altLang="en-US" sz="2400" b="1" dirty="0">
                <a:solidFill>
                  <a:srgbClr val="00AEEF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、基本概念</a:t>
            </a:r>
            <a:endParaRPr lang="zh-CN" altLang="en-US" sz="2400" b="1" dirty="0">
              <a:solidFill>
                <a:srgbClr val="00AEEF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名词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短语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由一个句子来充当，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那么这个句子就是名词性从句。</a:t>
            </a:r>
            <a:endParaRPr lang="zh-CN" altLang="en-US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b="1" dirty="0">
                <a:solidFill>
                  <a:srgbClr val="00AEEF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二</a:t>
            </a:r>
            <a:r>
              <a:rPr lang="en-US" altLang="zh-CN" sz="2400" b="1" dirty="0">
                <a:solidFill>
                  <a:srgbClr val="00AEEF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sz="2400" b="1" dirty="0">
                <a:solidFill>
                  <a:srgbClr val="00AEEF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b="1" dirty="0">
                <a:solidFill>
                  <a:srgbClr val="00AEEF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sz="2400" b="1" dirty="0">
                <a:solidFill>
                  <a:srgbClr val="00AEEF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连接词</a:t>
            </a:r>
            <a:endParaRPr lang="zh-CN" altLang="en-US" sz="2400" b="1" dirty="0">
              <a:solidFill>
                <a:srgbClr val="00AEEF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84860" y="107950"/>
            <a:ext cx="73329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/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【知识梳理】</a:t>
            </a:r>
            <a:endParaRPr lang="zh-CN" altLang="en-US" sz="3600" b="1" dirty="0">
              <a:solidFill>
                <a:schemeClr val="accent2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微软雅黑" panose="020B0503020204020204" pitchFamily="34" charset="-122"/>
            </a:endParaRPr>
          </a:p>
        </p:txBody>
      </p:sp>
      <p:graphicFrame>
        <p:nvGraphicFramePr>
          <p:cNvPr id="5" name="表格 4"/>
          <p:cNvGraphicFramePr/>
          <p:nvPr>
            <p:custDataLst>
              <p:tags r:id="rId1"/>
            </p:custDataLst>
          </p:nvPr>
        </p:nvGraphicFramePr>
        <p:xfrm>
          <a:off x="1457325" y="2085340"/>
          <a:ext cx="9194165" cy="3740785"/>
        </p:xfrm>
        <a:graphic>
          <a:graphicData uri="http://schemas.openxmlformats.org/drawingml/2006/table">
            <a:tbl>
              <a:tblPr/>
              <a:tblGrid>
                <a:gridCol w="1749425"/>
                <a:gridCol w="2341880"/>
                <a:gridCol w="1746250"/>
                <a:gridCol w="3356610"/>
              </a:tblGrid>
              <a:tr h="334645">
                <a:tc>
                  <a:txBody>
                    <a:bodyPr/>
                    <a:p>
                      <a:pPr algn="ctr" fontAlgn="ctr"/>
                      <a:r>
                        <a:rPr lang="zh-CN" altLang="en-US" sz="1800" b="1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分   类</a:t>
                      </a:r>
                      <a:endParaRPr lang="zh-CN" altLang="en-US" sz="1800" b="1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4EFFB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800" b="1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连接词</a:t>
                      </a:r>
                      <a:endParaRPr lang="zh-CN" altLang="en-US" sz="1800" b="1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3EEFA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800" b="1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含   义</a:t>
                      </a:r>
                      <a:endParaRPr lang="zh-CN" altLang="en-US" sz="1800" b="1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4EFFB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800" b="1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在从句中作用</a:t>
                      </a:r>
                      <a:endParaRPr lang="zh-CN" altLang="en-US" sz="1800" b="1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4EFFB"/>
                    </a:solidFill>
                  </a:tcPr>
                </a:tc>
              </a:tr>
              <a:tr h="283845">
                <a:tc rowSpan="3">
                  <a:txBody>
                    <a:bodyPr/>
                    <a:p>
                      <a:pPr algn="ctr" fontAlgn="ctr"/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从属连词</a:t>
                      </a:r>
                      <a:endParaRPr lang="zh-CN" altLang="en-US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that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无实际意义</a:t>
                      </a:r>
                      <a:endParaRPr lang="zh-CN" altLang="en-US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不充当成分，仅起连接作用</a:t>
                      </a:r>
                      <a:endParaRPr lang="zh-CN" altLang="en-US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83845"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whether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if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是否</a:t>
                      </a:r>
                      <a:endParaRPr lang="zh-CN" altLang="en-US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不充当成分，仅起连接作用</a:t>
                      </a:r>
                      <a:endParaRPr lang="zh-CN" altLang="en-US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83845"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as if 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as though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好像</a:t>
                      </a:r>
                      <a:endParaRPr lang="zh-CN" altLang="en-US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不充当成分，仅起连接作用</a:t>
                      </a:r>
                      <a:endParaRPr lang="zh-CN" altLang="en-US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83845">
                <a:tc rowSpan="5">
                  <a:txBody>
                    <a:bodyPr/>
                    <a:p>
                      <a:pPr algn="ctr" fontAlgn="ctr"/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连接代词</a:t>
                      </a:r>
                      <a:endParaRPr lang="zh-CN" altLang="en-US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who ( ever )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无论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谁</a:t>
                      </a:r>
                      <a:endParaRPr lang="zh-CN" altLang="en-US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p>
                      <a:pPr algn="ctr" fontAlgn="ctr"/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作主语、宾语、表语</a:t>
                      </a:r>
                      <a:endParaRPr lang="zh-CN" altLang="en-US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83845"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whom ( ever )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无论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谁</a:t>
                      </a:r>
                      <a:endParaRPr lang="zh-CN" altLang="en-US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283845"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what ( ever )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无论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什么</a:t>
                      </a:r>
                      <a:endParaRPr lang="zh-CN" altLang="en-US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p>
                      <a:pPr algn="ctr" fontAlgn="ctr"/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作主语、宾语、表语、定语</a:t>
                      </a:r>
                      <a:endParaRPr lang="zh-CN" altLang="en-US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83845"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which ( ever )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无论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哪个</a:t>
                      </a:r>
                      <a:endParaRPr lang="zh-CN" altLang="en-US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283845"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whose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谁的</a:t>
                      </a:r>
                      <a:endParaRPr lang="zh-CN" altLang="en-US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作定语，修饰名词</a:t>
                      </a:r>
                      <a:endParaRPr lang="zh-CN" altLang="en-US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83845">
                <a:tc rowSpan="4">
                  <a:txBody>
                    <a:bodyPr/>
                    <a:p>
                      <a:pPr algn="ctr" fontAlgn="ctr"/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连接副词</a:t>
                      </a:r>
                      <a:endParaRPr lang="zh-CN" altLang="en-US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when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时间</a:t>
                      </a:r>
                      <a:endParaRPr lang="zh-CN" altLang="en-US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rowSpan="4">
                  <a:txBody>
                    <a:bodyPr/>
                    <a:p>
                      <a:pPr algn="ctr" fontAlgn="ctr"/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作状语</a:t>
                      </a:r>
                      <a:endParaRPr lang="zh-CN" altLang="en-US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83845"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where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地点</a:t>
                      </a:r>
                      <a:endParaRPr lang="zh-CN" altLang="en-US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283845"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how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方式</a:t>
                      </a:r>
                      <a:endParaRPr lang="zh-CN" altLang="en-US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283845"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why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原因</a:t>
                      </a:r>
                      <a:endParaRPr lang="zh-CN" altLang="en-US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304800" y="5826125"/>
            <a:ext cx="11530330" cy="10204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b="1" dirty="0">
                <a:solidFill>
                  <a:srgbClr val="EA7A0C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注意：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用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whether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不用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if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引导从句的情况：当后面紧跟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or not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时；与不定式连用时；作介词宾语时；引导位于句首的主语从句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时；引导表语从句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同位语从句时。</a:t>
            </a:r>
            <a:endParaRPr lang="zh-CN" altLang="en-US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528955" y="346075"/>
            <a:ext cx="11134725" cy="61817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b="1" dirty="0">
                <a:solidFill>
                  <a:srgbClr val="00AEEF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三</a:t>
            </a:r>
            <a:r>
              <a:rPr lang="en-US" altLang="zh-CN" sz="2400" b="1" dirty="0">
                <a:solidFill>
                  <a:srgbClr val="00AEEF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sz="2400" b="1" dirty="0">
                <a:solidFill>
                  <a:srgbClr val="00AEEF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altLang="en-US" sz="2400" b="1" dirty="0">
                <a:solidFill>
                  <a:srgbClr val="00AEEF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各类名词性从句语法总结</a:t>
            </a:r>
            <a:endParaRPr lang="zh-CN" altLang="en-US" sz="2400" b="1" dirty="0">
              <a:solidFill>
                <a:srgbClr val="00AEEF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 — )  </a:t>
            </a:r>
            <a:r>
              <a:rPr lang="zh-CN" altLang="en-US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主语从句</a:t>
            </a:r>
            <a:endParaRPr lang="zh-CN" altLang="en-US" sz="2400" b="1" dirty="0">
              <a:solidFill>
                <a:srgbClr val="0070C0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在句中起主语作用的从句称为主语从句。</a:t>
            </a:r>
            <a:endParaRPr lang="zh-CN" altLang="en-US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>
                <a:solidFill>
                  <a:srgbClr val="EA7A0C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1.  that 引导的主语从句</a:t>
            </a:r>
            <a:endParaRPr lang="en-US" altLang="zh-CN" sz="2400">
              <a:solidFill>
                <a:srgbClr val="EA7A0C"/>
              </a:solidFill>
              <a:uFillTx/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(1)  that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引导的主语从句可置于句首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例如：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That the college will take in more new students is true. 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这所大学将招收更多新生，这是事实。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(2)  that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从句作主语时，常用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it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作形式主语，而把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that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引导的主语从句后置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常见的句式主要有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“It+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系动词形容词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/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名词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短语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)/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过去分词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that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从句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”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endParaRPr lang="zh-CN" altLang="en-US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>
                <a:solidFill>
                  <a:srgbClr val="EA7A0C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2.  whether</a:t>
            </a:r>
            <a:r>
              <a:rPr lang="zh-CN" altLang="en-US" sz="2400">
                <a:solidFill>
                  <a:srgbClr val="EA7A0C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、</a:t>
            </a:r>
            <a:r>
              <a:rPr lang="en-US" altLang="zh-CN" sz="2400">
                <a:solidFill>
                  <a:srgbClr val="EA7A0C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if 引导的主语从句</a:t>
            </a:r>
            <a:endParaRPr lang="en-US" altLang="zh-CN" sz="2400">
              <a:solidFill>
                <a:srgbClr val="EA7A0C"/>
              </a:solidFill>
              <a:uFillTx/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whether 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引导的主语从句既可以放在句首，也可以放在句末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但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if 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引导的主语从句只能放在句末，前面需用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it 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作形式主语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例如：</a:t>
            </a:r>
            <a:endParaRPr lang="zh-CN" altLang="en-US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Whether the work can be completed on time is doubtful. (=It is doubtful whether/if the work can be completed on time. ) (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这项工作是否能按时完成值得怀疑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768350" y="607060"/>
            <a:ext cx="10750550" cy="56438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60960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>
                <a:solidFill>
                  <a:srgbClr val="EA7A0C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3.  wh- 类连接词引导的主语从句</a:t>
            </a:r>
            <a:endParaRPr lang="en-US" altLang="zh-CN" sz="2400">
              <a:solidFill>
                <a:srgbClr val="EA7A0C"/>
              </a:solidFill>
              <a:uFillTx/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  <a:p>
            <a:pPr indent="6096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(1)  wh-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类连接词可用来引导主语从句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例如：</a:t>
            </a:r>
            <a:endParaRPr lang="zh-CN" altLang="en-US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What makes the book so extraordinary is the creative imagination of the writer. 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这本书的非凡之处在于作者富有创造性的想象力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(2)  what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引导主语从句时，谓语动词的单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复数形式遵循意义一致原则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例如：</a:t>
            </a:r>
            <a:endParaRPr lang="zh-CN" altLang="en-US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What the kid wanted was only a new schoolbag. 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这孩子想要的只是一个新书包。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  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What the kid wanted were some new books.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这孩子想要的是一些新书。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801370" y="753110"/>
            <a:ext cx="10734040" cy="53632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</a:t>
            </a:r>
            <a:r>
              <a:rPr lang="zh-CN" altLang="en-US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二</a:t>
            </a:r>
            <a:r>
              <a:rPr lang="en-US" altLang="zh-CN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)   </a:t>
            </a:r>
            <a:r>
              <a:rPr lang="zh-CN" altLang="en-US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宾语从句</a:t>
            </a:r>
            <a:endParaRPr lang="zh-CN" altLang="en-US" sz="2400" b="1" dirty="0">
              <a:solidFill>
                <a:srgbClr val="0070C0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(1) 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及物动词或短语动词后可以跟宾语从句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例如：</a:t>
            </a:r>
            <a:endParaRPr lang="zh-CN" altLang="en-US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I think ( that ) you are right. 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我认为你是对的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It depends on whether this condition will be better. 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这要看情况是否会好转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(2) 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连接副词可以引导宾语从句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例如：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He didn't tell me where the shopping center was. 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他没有告诉我购物中心在哪里。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(3)  whether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if 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可以引导宾语从句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whether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if 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为从属连词，不充当任何成分，有词义，只起引导作用，一般不省略，表示不确定的陈述，位于从句句首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例如：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We are talking about whether we shoulld admit students into our club. 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我们正在讨论是否应该允许学生加入我们的俱乐部。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801370" y="920115"/>
            <a:ext cx="10734040" cy="50977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6096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(4) 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有的形容词后可以跟宾语从句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常见的有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glad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pleased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happy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sure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surprised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等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例如：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I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'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m sure that he will make it in spite of the terrible weather. 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尽管天气很糟糕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, 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我相信他会来的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(5) 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可以用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“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动词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+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形式宾语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it+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形容词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/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名词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短语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)+that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从句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”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的结构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常见的后接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it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作形式宾语的动词有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find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feel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think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believe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make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consider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等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例如：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We all thought it a pity that the conference should have been canceled. 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会议取消了我们都感到很遗憾。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784860" y="681355"/>
            <a:ext cx="10734040" cy="54946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 </a:t>
            </a:r>
            <a:r>
              <a:rPr lang="zh-CN" altLang="en-US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三</a:t>
            </a:r>
            <a:r>
              <a:rPr lang="en-US" altLang="zh-CN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)   </a:t>
            </a:r>
            <a:r>
              <a:rPr lang="zh-CN" altLang="en-US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宾语从句中需要注意的其他问题</a:t>
            </a:r>
            <a:endParaRPr lang="zh-CN" altLang="en-US" sz="2400" b="1" dirty="0">
              <a:solidFill>
                <a:srgbClr val="0070C0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>
                <a:solidFill>
                  <a:srgbClr val="EA7A0C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1.  时态</a:t>
            </a:r>
            <a:endParaRPr lang="en-US" altLang="zh-CN" sz="2400">
              <a:solidFill>
                <a:srgbClr val="EA7A0C"/>
              </a:solidFill>
              <a:uFillTx/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当主句用了一般现在时或者一般将来时，宾语从句可根据句子意思选择所需要的时态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当主句用了一般过去时，宾语从句必须用相应的过去的时态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当宾语从句表达的是普遍真理或客观规律时，宾语从句时态不受主句时态限制而用一般现在时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例如：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He says he is happy every day. 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他说他每天都是快乐的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They said they were having a meeting at that time. 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他们说那时他们正在开会。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The teacher said that light travels faster than sound. 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老师说，光的传播速度比声音快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728980" y="607695"/>
            <a:ext cx="10734040" cy="56419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60960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>
                <a:solidFill>
                  <a:srgbClr val="EA7A0C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2.  语序</a:t>
            </a:r>
            <a:endParaRPr lang="en-US" altLang="zh-CN" sz="2400">
              <a:solidFill>
                <a:srgbClr val="EA7A0C"/>
              </a:solidFill>
              <a:uFillTx/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  <a:p>
            <a:pPr indent="6096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宾语从句的语序是陈述句语序，即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“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连接代词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/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副词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+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主语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+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谓语动词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+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其他成分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”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例如：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I don't know what they are looking for. 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我不知道他们在寻找什么。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>
                <a:solidFill>
                  <a:srgbClr val="EA7A0C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3.  否定转移</a:t>
            </a:r>
            <a:endParaRPr lang="en-US" altLang="zh-CN" sz="2400">
              <a:solidFill>
                <a:srgbClr val="EA7A0C"/>
              </a:solidFill>
              <a:uFillTx/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  <a:p>
            <a:pPr indent="6096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当主句的谓语动词是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think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believe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suppose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等时，后面的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that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宾语从句如果是否定结构，一般将表示否定的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not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转移至主句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例如：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I don't think you are right. 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我认为你不对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0"/>
            <a:ext cx="9015656" cy="5910196"/>
            <a:chOff x="0" y="0"/>
            <a:chExt cx="9015656" cy="5910196"/>
          </a:xfrm>
        </p:grpSpPr>
        <p:grpSp>
          <p:nvGrpSpPr>
            <p:cNvPr id="4" name="组合 3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8" name="矩形 7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9" name="等腰三角形 8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6" name="矩形 5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6" name="等腰三角形 1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13" name="等腰三角形 1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grpSp>
        <p:nvGrpSpPr>
          <p:cNvPr id="18" name="组合 17"/>
          <p:cNvGrpSpPr/>
          <p:nvPr/>
        </p:nvGrpSpPr>
        <p:grpSpPr>
          <a:xfrm flipH="1" flipV="1">
            <a:off x="3206959" y="1000502"/>
            <a:ext cx="9015656" cy="5910196"/>
            <a:chOff x="0" y="0"/>
            <a:chExt cx="9015656" cy="5910196"/>
          </a:xfrm>
        </p:grpSpPr>
        <p:grpSp>
          <p:nvGrpSpPr>
            <p:cNvPr id="19" name="组合 18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30" name="矩形 29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8" name="矩形 27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6" name="等腰三角形 2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23" name="等腰三角形 2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sp>
        <p:nvSpPr>
          <p:cNvPr id="32" name="椭圆 31"/>
          <p:cNvSpPr/>
          <p:nvPr/>
        </p:nvSpPr>
        <p:spPr>
          <a:xfrm rot="5400000">
            <a:off x="10151550" y="1472283"/>
            <a:ext cx="1046750" cy="1015434"/>
          </a:xfrm>
          <a:prstGeom prst="ellipse">
            <a:avLst/>
          </a:prstGeom>
          <a:pattFill prst="dkDnDiag">
            <a:fgClr>
              <a:srgbClr val="F9E2B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 rot="5400000">
            <a:off x="9400214" y="459170"/>
            <a:ext cx="712534" cy="670786"/>
          </a:xfrm>
          <a:prstGeom prst="ellipse">
            <a:avLst/>
          </a:prstGeom>
          <a:pattFill prst="dkDnDiag">
            <a:fgClr>
              <a:srgbClr val="D4E8E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78915" y="1536700"/>
            <a:ext cx="9265285" cy="378460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8000" dirty="0">
                <a:ln w="22225">
                  <a:solidFill>
                    <a:srgbClr val="E81818"/>
                  </a:solidFill>
                  <a:prstDash val="solid"/>
                </a:ln>
                <a:gradFill>
                  <a:gsLst>
                    <a:gs pos="51300">
                      <a:srgbClr val="FE5F4A"/>
                    </a:gs>
                    <a:gs pos="0">
                      <a:srgbClr val="DF0303"/>
                    </a:gs>
                    <a:gs pos="100000">
                      <a:srgbClr val="FEA06E"/>
                    </a:gs>
                  </a:gsLst>
                  <a:lin ang="5400000" scaled="1"/>
                </a:gradFill>
                <a:effectLst/>
                <a:latin typeface="方正粗黑宋简体" panose="02000000000000000000" charset="-122"/>
                <a:ea typeface="方正粗黑宋简体" panose="02000000000000000000" charset="-122"/>
              </a:rPr>
              <a:t>第二部分</a:t>
            </a:r>
            <a:endParaRPr lang="zh-CN" altLang="en-US" sz="8000" dirty="0">
              <a:ln w="22225">
                <a:solidFill>
                  <a:srgbClr val="E81818"/>
                </a:solidFill>
                <a:prstDash val="solid"/>
              </a:ln>
              <a:gradFill>
                <a:gsLst>
                  <a:gs pos="51300">
                    <a:srgbClr val="FE5F4A"/>
                  </a:gs>
                  <a:gs pos="0">
                    <a:srgbClr val="DF0303"/>
                  </a:gs>
                  <a:gs pos="100000">
                    <a:srgbClr val="FEA06E"/>
                  </a:gs>
                </a:gsLst>
                <a:lin ang="5400000" scaled="1"/>
              </a:gradFill>
              <a:effectLst/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pPr algn="ctr"/>
            <a:r>
              <a:rPr lang="zh-CN" altLang="en-US" sz="8000" dirty="0">
                <a:ln w="22225">
                  <a:solidFill>
                    <a:srgbClr val="E81818"/>
                  </a:solidFill>
                  <a:prstDash val="solid"/>
                </a:ln>
                <a:gradFill>
                  <a:gsLst>
                    <a:gs pos="51300">
                      <a:srgbClr val="FE5F4A"/>
                    </a:gs>
                    <a:gs pos="0">
                      <a:srgbClr val="DF0303"/>
                    </a:gs>
                    <a:gs pos="100000">
                      <a:srgbClr val="FEA06E"/>
                    </a:gs>
                  </a:gsLst>
                  <a:lin ang="5400000" scaled="1"/>
                </a:gradFill>
                <a:effectLst/>
                <a:latin typeface="方正粗黑宋简体" panose="02000000000000000000" charset="-122"/>
                <a:ea typeface="方正粗黑宋简体" panose="02000000000000000000" charset="-122"/>
              </a:rPr>
              <a:t> </a:t>
            </a:r>
            <a:endParaRPr lang="zh-CN" altLang="en-US" sz="8000" dirty="0">
              <a:ln w="22225">
                <a:solidFill>
                  <a:srgbClr val="E81818"/>
                </a:solidFill>
                <a:prstDash val="solid"/>
              </a:ln>
              <a:gradFill>
                <a:gsLst>
                  <a:gs pos="51300">
                    <a:srgbClr val="FE5F4A"/>
                  </a:gs>
                  <a:gs pos="0">
                    <a:srgbClr val="DF0303"/>
                  </a:gs>
                  <a:gs pos="100000">
                    <a:srgbClr val="FEA06E"/>
                  </a:gs>
                </a:gsLst>
                <a:lin ang="5400000" scaled="1"/>
              </a:gradFill>
              <a:effectLst/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pPr algn="ctr"/>
            <a:r>
              <a:rPr lang="zh-CN" altLang="en-US" sz="8000" dirty="0">
                <a:ln w="22225">
                  <a:solidFill>
                    <a:srgbClr val="E81818"/>
                  </a:solidFill>
                  <a:prstDash val="solid"/>
                </a:ln>
                <a:gradFill>
                  <a:gsLst>
                    <a:gs pos="51300">
                      <a:srgbClr val="FE5F4A"/>
                    </a:gs>
                    <a:gs pos="0">
                      <a:srgbClr val="DF0303"/>
                    </a:gs>
                    <a:gs pos="100000">
                      <a:srgbClr val="FEA06E"/>
                    </a:gs>
                  </a:gsLst>
                  <a:lin ang="5400000" scaled="1"/>
                </a:gradFill>
                <a:effectLst/>
                <a:latin typeface="方正粗黑宋简体" panose="02000000000000000000" charset="-122"/>
                <a:ea typeface="方正粗黑宋简体" panose="02000000000000000000" charset="-122"/>
              </a:rPr>
              <a:t>课程达标训练</a:t>
            </a:r>
            <a:endParaRPr lang="zh-CN" altLang="en-US" sz="8000" dirty="0">
              <a:ln w="22225">
                <a:solidFill>
                  <a:srgbClr val="E81818"/>
                </a:solidFill>
                <a:prstDash val="solid"/>
              </a:ln>
              <a:gradFill>
                <a:gsLst>
                  <a:gs pos="51300">
                    <a:srgbClr val="FE5F4A"/>
                  </a:gs>
                  <a:gs pos="0">
                    <a:srgbClr val="DF0303"/>
                  </a:gs>
                  <a:gs pos="100000">
                    <a:srgbClr val="FEA06E"/>
                  </a:gs>
                </a:gsLst>
                <a:lin ang="5400000" scaled="1"/>
              </a:gradFill>
              <a:effectLst/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784860" y="502285"/>
            <a:ext cx="10734040" cy="58534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 </a:t>
            </a:r>
            <a:r>
              <a:rPr lang="zh-CN" altLang="en-US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四</a:t>
            </a:r>
            <a:r>
              <a:rPr lang="en-US" altLang="zh-CN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)  </a:t>
            </a:r>
            <a:r>
              <a:rPr lang="zh-CN" altLang="en-US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表语从句</a:t>
            </a:r>
            <a:endParaRPr lang="zh-CN" altLang="en-US" sz="2400" b="1" dirty="0">
              <a:solidFill>
                <a:srgbClr val="0070C0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在复合句中作表语的名词性从句，放在系动词之后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一般结构是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“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主语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+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系动词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+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表语从句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”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。例如：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That's why we put off the meeting. (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这就是我们推迟会议的原因。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(五)  同位语从句</a:t>
            </a:r>
            <a:endParaRPr lang="en-US" altLang="zh-CN" sz="2400" b="1" dirty="0">
              <a:solidFill>
                <a:srgbClr val="0070C0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同位语从句是对中心词具体内容的解释和说明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常见的带同位语从句的名词有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belief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doubt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explanation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hope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idea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news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opinion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possibility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thought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wish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truth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fact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question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promise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problem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reply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report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suggestion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advice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warning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word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evidence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等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例如：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Jim kept his promise that he would always do everything he could for Mary to make sure of her happiness. 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吉姆遵守了他的诺言，他将永远为玛丽做他所能做的一切，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以确保她的幸福。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 flipV="1">
            <a:off x="10803253" y="432348"/>
            <a:ext cx="901700" cy="901700"/>
            <a:chOff x="7683500" y="3387873"/>
            <a:chExt cx="1079500" cy="1079500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-583832" y="-470319"/>
            <a:ext cx="4208793" cy="4122855"/>
            <a:chOff x="-444096" y="-90212"/>
            <a:chExt cx="4208793" cy="4122855"/>
          </a:xfrm>
        </p:grpSpPr>
        <p:sp>
          <p:nvSpPr>
            <p:cNvPr id="2" name="椭圆 1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rot="10256978">
            <a:off x="8732310" y="3516639"/>
            <a:ext cx="4208793" cy="4122855"/>
            <a:chOff x="-444096" y="-90212"/>
            <a:chExt cx="4208793" cy="4122855"/>
          </a:xfrm>
        </p:grpSpPr>
        <p:sp>
          <p:nvSpPr>
            <p:cNvPr id="18" name="椭圆 17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 rot="10800000" flipV="1">
            <a:off x="410373" y="5683308"/>
            <a:ext cx="901700" cy="901700"/>
            <a:chOff x="7683500" y="3387873"/>
            <a:chExt cx="1079500" cy="107950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文本框 10"/>
          <p:cNvSpPr txBox="1"/>
          <p:nvPr/>
        </p:nvSpPr>
        <p:spPr>
          <a:xfrm>
            <a:off x="659765" y="942975"/>
            <a:ext cx="109721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2026 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学考金典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广西普通高中学业水平考试训练指导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英语课件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30" name="图片 29" descr="阴影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66340" y="2287270"/>
            <a:ext cx="7280910" cy="339598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45460" y="2883535"/>
            <a:ext cx="6190615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9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本课结束</a:t>
            </a:r>
            <a:endParaRPr lang="zh-CN" altLang="en-US" sz="9600" b="1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0"/>
            <a:ext cx="9015656" cy="5910196"/>
            <a:chOff x="0" y="0"/>
            <a:chExt cx="9015656" cy="5910196"/>
          </a:xfrm>
        </p:grpSpPr>
        <p:grpSp>
          <p:nvGrpSpPr>
            <p:cNvPr id="4" name="组合 3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8" name="矩形 7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9" name="等腰三角形 8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6" name="矩形 5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6" name="等腰三角形 1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13" name="等腰三角形 1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grpSp>
        <p:nvGrpSpPr>
          <p:cNvPr id="18" name="组合 17"/>
          <p:cNvGrpSpPr/>
          <p:nvPr/>
        </p:nvGrpSpPr>
        <p:grpSpPr>
          <a:xfrm flipH="1" flipV="1">
            <a:off x="3206959" y="1000502"/>
            <a:ext cx="9015656" cy="5910196"/>
            <a:chOff x="0" y="0"/>
            <a:chExt cx="9015656" cy="5910196"/>
          </a:xfrm>
        </p:grpSpPr>
        <p:grpSp>
          <p:nvGrpSpPr>
            <p:cNvPr id="19" name="组合 18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30" name="矩形 29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8" name="矩形 27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6" name="等腰三角形 2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23" name="等腰三角形 2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sp>
        <p:nvSpPr>
          <p:cNvPr id="32" name="椭圆 31"/>
          <p:cNvSpPr/>
          <p:nvPr/>
        </p:nvSpPr>
        <p:spPr>
          <a:xfrm rot="5400000">
            <a:off x="10151550" y="1472283"/>
            <a:ext cx="1046750" cy="1015434"/>
          </a:xfrm>
          <a:prstGeom prst="ellipse">
            <a:avLst/>
          </a:prstGeom>
          <a:pattFill prst="dkDnDiag">
            <a:fgClr>
              <a:srgbClr val="F9E2B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 rot="5400000">
            <a:off x="9400214" y="459170"/>
            <a:ext cx="712534" cy="670786"/>
          </a:xfrm>
          <a:prstGeom prst="ellipse">
            <a:avLst/>
          </a:prstGeom>
          <a:pattFill prst="dkDnDiag">
            <a:fgClr>
              <a:srgbClr val="D4E8E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矩形 5"/>
          <p:cNvSpPr/>
          <p:nvPr/>
        </p:nvSpPr>
        <p:spPr>
          <a:xfrm>
            <a:off x="1484630" y="1183005"/>
            <a:ext cx="9378950" cy="4817745"/>
          </a:xfrm>
          <a:custGeom>
            <a:avLst/>
            <a:gdLst>
              <a:gd name="connsiteX0" fmla="*/ 0 w 11753845"/>
              <a:gd name="connsiteY0" fmla="*/ 0 h 6381750"/>
              <a:gd name="connsiteX1" fmla="*/ 11753845 w 11753845"/>
              <a:gd name="connsiteY1" fmla="*/ 0 h 6381750"/>
              <a:gd name="connsiteX2" fmla="*/ 11753845 w 11753845"/>
              <a:gd name="connsiteY2" fmla="*/ 6381750 h 6381750"/>
              <a:gd name="connsiteX3" fmla="*/ 0 w 11753845"/>
              <a:gd name="connsiteY3" fmla="*/ 6381750 h 6381750"/>
              <a:gd name="connsiteX4" fmla="*/ 0 w 11753845"/>
              <a:gd name="connsiteY4" fmla="*/ 0 h 638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53845" h="6381750" fill="none" extrusionOk="0">
                <a:moveTo>
                  <a:pt x="0" y="0"/>
                </a:moveTo>
                <a:cubicBezTo>
                  <a:pt x="3183110" y="-104054"/>
                  <a:pt x="8258642" y="-119396"/>
                  <a:pt x="11753845" y="0"/>
                </a:cubicBezTo>
                <a:cubicBezTo>
                  <a:pt x="11725960" y="2662940"/>
                  <a:pt x="11587146" y="3497919"/>
                  <a:pt x="11753845" y="6381750"/>
                </a:cubicBezTo>
                <a:cubicBezTo>
                  <a:pt x="10179394" y="6524103"/>
                  <a:pt x="5192149" y="6412549"/>
                  <a:pt x="0" y="6381750"/>
                </a:cubicBezTo>
                <a:cubicBezTo>
                  <a:pt x="-79383" y="4311867"/>
                  <a:pt x="134796" y="2744656"/>
                  <a:pt x="0" y="0"/>
                </a:cubicBezTo>
                <a:close/>
              </a:path>
              <a:path w="11753845" h="6381750" stroke="0" extrusionOk="0">
                <a:moveTo>
                  <a:pt x="0" y="0"/>
                </a:moveTo>
                <a:cubicBezTo>
                  <a:pt x="2957728" y="132734"/>
                  <a:pt x="7515203" y="-84803"/>
                  <a:pt x="11753845" y="0"/>
                </a:cubicBezTo>
                <a:cubicBezTo>
                  <a:pt x="11585469" y="1605334"/>
                  <a:pt x="11788918" y="5258562"/>
                  <a:pt x="11753845" y="6381750"/>
                </a:cubicBezTo>
                <a:cubicBezTo>
                  <a:pt x="10174487" y="6442052"/>
                  <a:pt x="2921945" y="6236068"/>
                  <a:pt x="0" y="6381750"/>
                </a:cubicBezTo>
                <a:cubicBezTo>
                  <a:pt x="-80667" y="3260684"/>
                  <a:pt x="-56701" y="3069181"/>
                  <a:pt x="0" y="0"/>
                </a:cubicBezTo>
                <a:close/>
              </a:path>
            </a:pathLst>
          </a:custGeom>
          <a:solidFill>
            <a:srgbClr val="F4C57A"/>
          </a:solidFill>
          <a:ln w="28575">
            <a:solidFill>
              <a:srgbClr val="8878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rgbClr val="F4C57A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48250" y="1583055"/>
            <a:ext cx="21266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3600" b="1">
                <a:sym typeface="+mn-ea"/>
              </a:rPr>
              <a:t>版权声明</a:t>
            </a:r>
            <a:endParaRPr lang="zh-CN" altLang="en-US" sz="3600" b="1">
              <a:solidFill>
                <a:srgbClr val="0091DC"/>
              </a:solidFill>
              <a:sym typeface="+mn-ea"/>
            </a:endParaRPr>
          </a:p>
        </p:txBody>
      </p:sp>
      <p:pic>
        <p:nvPicPr>
          <p:cNvPr id="36" name="图片 35" descr="形状, 箭头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631" b="54817"/>
          <a:stretch>
            <a:fillRect/>
          </a:stretch>
        </p:blipFill>
        <p:spPr>
          <a:xfrm rot="20311036">
            <a:off x="708660" y="118110"/>
            <a:ext cx="2614295" cy="2038350"/>
          </a:xfrm>
          <a:custGeom>
            <a:avLst/>
            <a:gdLst>
              <a:gd name="connsiteX0" fmla="*/ 197951 w 2213875"/>
              <a:gd name="connsiteY0" fmla="*/ 0 h 1603841"/>
              <a:gd name="connsiteX1" fmla="*/ 2213875 w 2213875"/>
              <a:gd name="connsiteY1" fmla="*/ 352860 h 1603841"/>
              <a:gd name="connsiteX2" fmla="*/ 1994909 w 2213875"/>
              <a:gd name="connsiteY2" fmla="*/ 1603841 h 1603841"/>
              <a:gd name="connsiteX3" fmla="*/ 0 w 2213875"/>
              <a:gd name="connsiteY3" fmla="*/ 1254660 h 1603841"/>
              <a:gd name="connsiteX4" fmla="*/ 0 w 2213875"/>
              <a:gd name="connsiteY4" fmla="*/ 0 h 1603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13875" h="1603841">
                <a:moveTo>
                  <a:pt x="197951" y="0"/>
                </a:moveTo>
                <a:lnTo>
                  <a:pt x="2213875" y="352860"/>
                </a:lnTo>
                <a:lnTo>
                  <a:pt x="1994909" y="1603841"/>
                </a:lnTo>
                <a:lnTo>
                  <a:pt x="0" y="125466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8" name="图片 37" descr="形状, 箭头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18" t="45795"/>
          <a:stretch>
            <a:fillRect/>
          </a:stretch>
        </p:blipFill>
        <p:spPr>
          <a:xfrm rot="273568">
            <a:off x="8487158" y="4904369"/>
            <a:ext cx="3161167" cy="2202946"/>
          </a:xfrm>
          <a:custGeom>
            <a:avLst/>
            <a:gdLst>
              <a:gd name="connsiteX0" fmla="*/ 0 w 2761006"/>
              <a:gd name="connsiteY0" fmla="*/ 467642 h 1924083"/>
              <a:gd name="connsiteX1" fmla="*/ 2761006 w 2761006"/>
              <a:gd name="connsiteY1" fmla="*/ 0 h 1924083"/>
              <a:gd name="connsiteX2" fmla="*/ 2761006 w 2761006"/>
              <a:gd name="connsiteY2" fmla="*/ 1700275 h 1924083"/>
              <a:gd name="connsiteX3" fmla="*/ 1439627 w 2761006"/>
              <a:gd name="connsiteY3" fmla="*/ 1924083 h 1924083"/>
              <a:gd name="connsiteX4" fmla="*/ 246683 w 2761006"/>
              <a:gd name="connsiteY4" fmla="*/ 1924083 h 1924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1006" h="1924083">
                <a:moveTo>
                  <a:pt x="0" y="467642"/>
                </a:moveTo>
                <a:lnTo>
                  <a:pt x="2761006" y="0"/>
                </a:lnTo>
                <a:lnTo>
                  <a:pt x="2761006" y="1700275"/>
                </a:lnTo>
                <a:lnTo>
                  <a:pt x="1439627" y="1924083"/>
                </a:lnTo>
                <a:lnTo>
                  <a:pt x="246683" y="1924083"/>
                </a:lnTo>
                <a:close/>
              </a:path>
            </a:pathLst>
          </a:custGeom>
        </p:spPr>
      </p:pic>
      <p:sp>
        <p:nvSpPr>
          <p:cNvPr id="41" name="文本框 40"/>
          <p:cNvSpPr txBox="1"/>
          <p:nvPr/>
        </p:nvSpPr>
        <p:spPr>
          <a:xfrm>
            <a:off x="1834515" y="2503170"/>
            <a:ext cx="8552815" cy="29933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本课件仅限于教师教学使用，课件的所有权和著作权归广西接班人教育科技有限公司所有。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任何单位或者个人未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经书面许可，不得出于商业性目的复制、转载、摘编、改编或以其他方式使用产品封面设计、版式设计、内文内容、商业标识等。任何人不得以非法形式销售或者传播，违者必究。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/>
            <a:endParaRPr lang="zh-CN" altLang="en-US" sz="28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 rot="10256978">
            <a:off x="8732310" y="3516639"/>
            <a:ext cx="4208793" cy="4122855"/>
            <a:chOff x="-444096" y="-90212"/>
            <a:chExt cx="4208793" cy="4122855"/>
          </a:xfrm>
        </p:grpSpPr>
        <p:sp>
          <p:nvSpPr>
            <p:cNvPr id="43" name="椭圆 42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-583832" y="-470319"/>
            <a:ext cx="4208793" cy="4122855"/>
            <a:chOff x="-444096" y="-90212"/>
            <a:chExt cx="4208793" cy="4122855"/>
          </a:xfrm>
        </p:grpSpPr>
        <p:sp>
          <p:nvSpPr>
            <p:cNvPr id="34" name="椭圆 3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6" name="文本框 35"/>
          <p:cNvSpPr txBox="1"/>
          <p:nvPr/>
        </p:nvSpPr>
        <p:spPr>
          <a:xfrm>
            <a:off x="2321488" y="-227005"/>
            <a:ext cx="7570470" cy="772414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49600" dirty="0">
                <a:solidFill>
                  <a:schemeClr val="tx1">
                    <a:lumMod val="95000"/>
                    <a:lumOff val="5000"/>
                    <a:alpha val="7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10</a:t>
            </a:r>
            <a:endParaRPr lang="en-US" altLang="zh-CN" sz="49600" dirty="0">
              <a:solidFill>
                <a:schemeClr val="tx1">
                  <a:lumMod val="95000"/>
                  <a:lumOff val="5000"/>
                  <a:alpha val="7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0" y="0"/>
            <a:ext cx="9015656" cy="5910196"/>
            <a:chOff x="0" y="0"/>
            <a:chExt cx="9015656" cy="5910196"/>
          </a:xfrm>
        </p:grpSpPr>
        <p:grpSp>
          <p:nvGrpSpPr>
            <p:cNvPr id="4" name="组合 3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8" name="矩形 7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9" name="等腰三角形 8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6" name="矩形 5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6" name="等腰三角形 1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13" name="等腰三角形 1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grpSp>
        <p:nvGrpSpPr>
          <p:cNvPr id="18" name="组合 17"/>
          <p:cNvGrpSpPr/>
          <p:nvPr/>
        </p:nvGrpSpPr>
        <p:grpSpPr>
          <a:xfrm flipH="1" flipV="1">
            <a:off x="3206959" y="1000502"/>
            <a:ext cx="9015656" cy="5910196"/>
            <a:chOff x="0" y="0"/>
            <a:chExt cx="9015656" cy="5910196"/>
          </a:xfrm>
        </p:grpSpPr>
        <p:grpSp>
          <p:nvGrpSpPr>
            <p:cNvPr id="19" name="组合 18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30" name="矩形 29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8" name="矩形 27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6" name="等腰三角形 2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23" name="等腰三角形 2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sp>
        <p:nvSpPr>
          <p:cNvPr id="32" name="椭圆 31"/>
          <p:cNvSpPr/>
          <p:nvPr/>
        </p:nvSpPr>
        <p:spPr>
          <a:xfrm rot="5400000">
            <a:off x="10151550" y="1472283"/>
            <a:ext cx="1046750" cy="1015434"/>
          </a:xfrm>
          <a:prstGeom prst="ellipse">
            <a:avLst/>
          </a:prstGeom>
          <a:pattFill prst="dkDnDiag">
            <a:fgClr>
              <a:srgbClr val="F9E2B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 rot="5400000">
            <a:off x="9400214" y="459170"/>
            <a:ext cx="712534" cy="670786"/>
          </a:xfrm>
          <a:prstGeom prst="ellipse">
            <a:avLst/>
          </a:prstGeom>
          <a:pattFill prst="dkDnDiag">
            <a:fgClr>
              <a:srgbClr val="D4E8E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35" y="1622425"/>
            <a:ext cx="12221845" cy="335343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8000" dirty="0">
                <a:ln w="22225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gradFill>
                  <a:gsLst>
                    <a:gs pos="0">
                      <a:srgbClr val="CF9660"/>
                    </a:gs>
                    <a:gs pos="99000">
                      <a:srgbClr val="5F3B1C"/>
                    </a:gs>
                  </a:gsLst>
                  <a:lin ang="16200000" scaled="0"/>
                </a:gradFill>
                <a:effectLst/>
                <a:latin typeface="方正粗黑宋简体" panose="02000000000000000000" charset="-122"/>
                <a:ea typeface="方正粗黑宋简体" panose="02000000000000000000" charset="-122"/>
              </a:rPr>
              <a:t>第一章 语法知识</a:t>
            </a:r>
            <a:endParaRPr lang="zh-CN" altLang="en-US" sz="8000" dirty="0">
              <a:ln w="22225">
                <a:solidFill>
                  <a:schemeClr val="bg2">
                    <a:lumMod val="25000"/>
                  </a:schemeClr>
                </a:solidFill>
                <a:prstDash val="solid"/>
              </a:ln>
              <a:gradFill>
                <a:gsLst>
                  <a:gs pos="0">
                    <a:srgbClr val="CF9660"/>
                  </a:gs>
                  <a:gs pos="99000">
                    <a:srgbClr val="5F3B1C"/>
                  </a:gs>
                </a:gsLst>
                <a:lin ang="16200000" scaled="0"/>
              </a:gradFill>
              <a:effectLst/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pPr algn="ctr"/>
            <a:r>
              <a:rPr lang="en-US" altLang="zh-CN" sz="6600" dirty="0">
                <a:ln w="22225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gradFill>
                  <a:gsLst>
                    <a:gs pos="0">
                      <a:srgbClr val="CF9660"/>
                    </a:gs>
                    <a:gs pos="99000">
                      <a:srgbClr val="5F3B1C"/>
                    </a:gs>
                  </a:gsLst>
                  <a:lin ang="16200000" scaled="0"/>
                </a:gradFill>
                <a:effectLst/>
                <a:latin typeface="方正粗黑宋简体" panose="02000000000000000000" charset="-122"/>
                <a:ea typeface="方正粗黑宋简体" panose="02000000000000000000" charset="-122"/>
              </a:rPr>
              <a:t> </a:t>
            </a:r>
            <a:endParaRPr lang="en-US" altLang="zh-CN" sz="6600" dirty="0">
              <a:ln w="22225">
                <a:solidFill>
                  <a:schemeClr val="bg2">
                    <a:lumMod val="25000"/>
                  </a:schemeClr>
                </a:solidFill>
                <a:prstDash val="solid"/>
              </a:ln>
              <a:gradFill>
                <a:gsLst>
                  <a:gs pos="0">
                    <a:srgbClr val="CF9660"/>
                  </a:gs>
                  <a:gs pos="99000">
                    <a:srgbClr val="5F3B1C"/>
                  </a:gs>
                </a:gsLst>
                <a:lin ang="16200000" scaled="0"/>
              </a:gradFill>
              <a:effectLst/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pPr algn="ctr"/>
            <a:r>
              <a:rPr lang="zh-CN" altLang="en-US" sz="6600" dirty="0">
                <a:ln w="22225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gradFill>
                  <a:gsLst>
                    <a:gs pos="0">
                      <a:srgbClr val="CF9660"/>
                    </a:gs>
                    <a:gs pos="99000">
                      <a:srgbClr val="5F3B1C"/>
                    </a:gs>
                  </a:gsLst>
                  <a:lin ang="16200000" scaled="0"/>
                </a:gradFill>
                <a:effectLst/>
                <a:latin typeface="方正粗黑宋简体" panose="02000000000000000000" charset="-122"/>
                <a:ea typeface="方正粗黑宋简体" panose="02000000000000000000" charset="-122"/>
              </a:rPr>
              <a:t>第十节 </a:t>
            </a:r>
            <a:r>
              <a:rPr lang="zh-CN" altLang="en-US" sz="6600" dirty="0">
                <a:ln w="22225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gradFill>
                  <a:gsLst>
                    <a:gs pos="0">
                      <a:srgbClr val="CF9660"/>
                    </a:gs>
                    <a:gs pos="99000">
                      <a:srgbClr val="5F3B1C"/>
                    </a:gs>
                  </a:gsLst>
                  <a:lin ang="16200000" scaled="0"/>
                </a:gradFill>
                <a:effectLst/>
                <a:latin typeface="方正粗黑宋简体" panose="02000000000000000000" charset="-122"/>
                <a:ea typeface="方正粗黑宋简体" panose="02000000000000000000" charset="-122"/>
              </a:rPr>
              <a:t>状语从句</a:t>
            </a:r>
            <a:endParaRPr lang="zh-CN" altLang="en-US" sz="6600" dirty="0">
              <a:ln w="22225">
                <a:solidFill>
                  <a:schemeClr val="bg2">
                    <a:lumMod val="25000"/>
                  </a:schemeClr>
                </a:solidFill>
                <a:prstDash val="solid"/>
              </a:ln>
              <a:gradFill>
                <a:gsLst>
                  <a:gs pos="0">
                    <a:srgbClr val="CF9660"/>
                  </a:gs>
                  <a:gs pos="99000">
                    <a:srgbClr val="5F3B1C"/>
                  </a:gs>
                </a:gsLst>
                <a:lin ang="16200000" scaled="0"/>
              </a:gradFill>
              <a:effectLst/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784860" y="671830"/>
            <a:ext cx="10734040" cy="18446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b="1" dirty="0">
                <a:solidFill>
                  <a:srgbClr val="00AEEF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— </a:t>
            </a:r>
            <a:r>
              <a:rPr lang="zh-CN" altLang="en-US" sz="2400" b="1" dirty="0">
                <a:solidFill>
                  <a:srgbClr val="00AEEF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、基本概念</a:t>
            </a:r>
            <a:endParaRPr lang="zh-CN" altLang="en-US" sz="2400" b="1" dirty="0">
              <a:solidFill>
                <a:srgbClr val="00AEEF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一个完整的句子用来充当状语称为状语从句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它可以放在主句之前，用逗号与主句隔开；也可以放在主句之后，一般不用逗号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状语从句可以用来表示时间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地点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原因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结果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目的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方式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条件等。</a:t>
            </a:r>
            <a:endParaRPr lang="zh-CN" altLang="en-US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84860" y="107950"/>
            <a:ext cx="73329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/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【知识梳理】</a:t>
            </a:r>
            <a:endParaRPr lang="zh-CN" altLang="en-US" sz="3600" b="1" dirty="0">
              <a:solidFill>
                <a:schemeClr val="accent2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微软雅黑" panose="020B0503020204020204" pitchFamily="34" charset="-122"/>
            </a:endParaRPr>
          </a:p>
        </p:txBody>
      </p:sp>
      <p:graphicFrame>
        <p:nvGraphicFramePr>
          <p:cNvPr id="5" name="表格 4"/>
          <p:cNvGraphicFramePr/>
          <p:nvPr>
            <p:custDataLst>
              <p:tags r:id="rId1"/>
            </p:custDataLst>
          </p:nvPr>
        </p:nvGraphicFramePr>
        <p:xfrm>
          <a:off x="784860" y="2516505"/>
          <a:ext cx="10734675" cy="3980180"/>
        </p:xfrm>
        <a:graphic>
          <a:graphicData uri="http://schemas.openxmlformats.org/drawingml/2006/table">
            <a:tbl>
              <a:tblPr/>
              <a:tblGrid>
                <a:gridCol w="1968500"/>
                <a:gridCol w="8766175"/>
              </a:tblGrid>
              <a:tr h="294005">
                <a:tc>
                  <a:txBody>
                    <a:bodyPr/>
                    <a:p>
                      <a:pPr algn="ctr" fontAlgn="ctr"/>
                      <a:r>
                        <a:rPr lang="zh-CN" altLang="en-US" sz="1800" b="1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状语从句类型</a:t>
                      </a:r>
                      <a:endParaRPr lang="zh-CN" altLang="en-US" sz="1800" b="1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4EFFB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800" b="1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连词示例</a:t>
                      </a:r>
                      <a:endParaRPr lang="zh-CN" altLang="en-US" sz="1800" b="1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3EEFA"/>
                    </a:solidFill>
                  </a:tcPr>
                </a:tc>
              </a:tr>
              <a:tr h="653415">
                <a:tc>
                  <a:txBody>
                    <a:bodyPr/>
                    <a:p>
                      <a:pPr algn="ctr" fontAlgn="ctr"/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条件状语从句</a:t>
                      </a:r>
                      <a:endParaRPr lang="zh-CN" altLang="en-US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If    unless ( =if...not )      so/as long as      on condition that      in case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  <a:sym typeface="+mn-ea"/>
                        </a:rPr>
                        <a:t>      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supposing(that)      provided/providing( that )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83845">
                <a:tc>
                  <a:txBody>
                    <a:bodyPr/>
                    <a:p>
                      <a:pPr algn="ctr" fontAlgn="ctr"/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原因状语从句</a:t>
                      </a:r>
                      <a:endParaRPr lang="zh-CN" altLang="en-US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because      for      as      since      now that      considering ( that )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83845">
                <a:tc>
                  <a:txBody>
                    <a:bodyPr/>
                    <a:p>
                      <a:pPr algn="ctr" fontAlgn="ctr"/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目的状语从句</a:t>
                      </a:r>
                      <a:endParaRPr lang="zh-CN" altLang="en-US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so ( that )      in order that      for fear ( that )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83845">
                <a:tc>
                  <a:txBody>
                    <a:bodyPr/>
                    <a:p>
                      <a:pPr algn="ctr" fontAlgn="ctr"/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结果状语从句</a:t>
                      </a:r>
                      <a:endParaRPr lang="zh-CN" altLang="en-US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so...that      such...that      so ( that )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83845">
                <a:tc>
                  <a:txBody>
                    <a:bodyPr/>
                    <a:p>
                      <a:pPr algn="ctr" fontAlgn="ctr"/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地点状语从句</a:t>
                      </a:r>
                      <a:endParaRPr lang="zh-CN" altLang="en-US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where      wherever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83845">
                <a:tc>
                  <a:txBody>
                    <a:bodyPr/>
                    <a:p>
                      <a:pPr algn="ctr" fontAlgn="ctr"/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方式状语从句</a:t>
                      </a:r>
                      <a:endParaRPr lang="zh-CN" altLang="en-US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as      as if      as though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83845">
                <a:tc>
                  <a:txBody>
                    <a:bodyPr/>
                    <a:p>
                      <a:pPr algn="ctr" fontAlgn="ctr"/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比较状语从句</a:t>
                      </a:r>
                      <a:endParaRPr lang="zh-CN" altLang="en-US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than      as...as      not as/so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  <a:sym typeface="+mn-ea"/>
                        </a:rPr>
                        <a:t>...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as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91515">
                <a:tc>
                  <a:txBody>
                    <a:bodyPr/>
                    <a:p>
                      <a:pPr algn="ctr" fontAlgn="ctr"/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时间状语从句</a:t>
                      </a:r>
                      <a:endParaRPr lang="zh-CN" altLang="en-US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when      while      as      before      until      since      as soon as      the moment ( that )      the minute ( that )      hardly...when      no sooner...than      by the time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38175">
                <a:tc>
                  <a:txBody>
                    <a:bodyPr/>
                    <a:p>
                      <a:pPr algn="ctr" fontAlgn="ctr"/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让步状语从句</a:t>
                      </a:r>
                      <a:endParaRPr lang="zh-CN" altLang="en-US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although      though      even if      even though      as      while      no matter what/who/when/where/how      whatever      whoever      whenever      wherever      however      whether...or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801370" y="907415"/>
            <a:ext cx="10734040" cy="50431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6096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b="1" dirty="0">
                <a:solidFill>
                  <a:srgbClr val="00AEEF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二</a:t>
            </a:r>
            <a:r>
              <a:rPr lang="en-US" altLang="zh-CN" sz="2400" b="1" dirty="0">
                <a:solidFill>
                  <a:srgbClr val="00AEEF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sz="2400" b="1" dirty="0">
                <a:solidFill>
                  <a:srgbClr val="00AEEF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altLang="en-US" sz="2400" b="1" dirty="0">
                <a:solidFill>
                  <a:srgbClr val="00AEEF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主将从现的时态</a:t>
            </a:r>
            <a:endParaRPr lang="zh-CN" altLang="en-US" sz="2400" b="1" dirty="0">
              <a:solidFill>
                <a:srgbClr val="00AEEF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在时间状语从句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条件状语从句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让步状语从句中，主句表示将来时或将来含义时，从句多用一般现在时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例如：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When I grow up, I will be a nulrse and look after patients. 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当我长大后，我要成为一名护士，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照顾病人。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I will walk to school if it doesn't rain tomorrow. 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如果明天不下雨，我就步行上学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No matter what you say, I will never change my mind. 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不管你说什么，我都不会改变主意。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 rot="10256978">
            <a:off x="8732310" y="3516639"/>
            <a:ext cx="4208793" cy="4122855"/>
            <a:chOff x="-444096" y="-90212"/>
            <a:chExt cx="4208793" cy="4122855"/>
          </a:xfrm>
        </p:grpSpPr>
        <p:sp>
          <p:nvSpPr>
            <p:cNvPr id="43" name="椭圆 42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-583832" y="-470319"/>
            <a:ext cx="4208793" cy="4122855"/>
            <a:chOff x="-444096" y="-90212"/>
            <a:chExt cx="4208793" cy="4122855"/>
          </a:xfrm>
        </p:grpSpPr>
        <p:sp>
          <p:nvSpPr>
            <p:cNvPr id="34" name="椭圆 3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6" name="文本框 35"/>
          <p:cNvSpPr txBox="1"/>
          <p:nvPr/>
        </p:nvSpPr>
        <p:spPr>
          <a:xfrm>
            <a:off x="2321488" y="-227005"/>
            <a:ext cx="7570470" cy="772414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49600" dirty="0">
                <a:solidFill>
                  <a:schemeClr val="tx1">
                    <a:lumMod val="95000"/>
                    <a:lumOff val="5000"/>
                    <a:alpha val="7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11</a:t>
            </a:r>
            <a:endParaRPr lang="en-US" altLang="zh-CN" sz="49600" dirty="0">
              <a:solidFill>
                <a:schemeClr val="tx1">
                  <a:lumMod val="95000"/>
                  <a:lumOff val="5000"/>
                  <a:alpha val="7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0" y="0"/>
            <a:ext cx="9015656" cy="5910196"/>
            <a:chOff x="0" y="0"/>
            <a:chExt cx="9015656" cy="5910196"/>
          </a:xfrm>
        </p:grpSpPr>
        <p:grpSp>
          <p:nvGrpSpPr>
            <p:cNvPr id="4" name="组合 3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8" name="矩形 7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9" name="等腰三角形 8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6" name="矩形 5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6" name="等腰三角形 1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13" name="等腰三角形 1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grpSp>
        <p:nvGrpSpPr>
          <p:cNvPr id="18" name="组合 17"/>
          <p:cNvGrpSpPr/>
          <p:nvPr/>
        </p:nvGrpSpPr>
        <p:grpSpPr>
          <a:xfrm flipH="1" flipV="1">
            <a:off x="3206959" y="1000502"/>
            <a:ext cx="9015656" cy="5910196"/>
            <a:chOff x="0" y="0"/>
            <a:chExt cx="9015656" cy="5910196"/>
          </a:xfrm>
        </p:grpSpPr>
        <p:grpSp>
          <p:nvGrpSpPr>
            <p:cNvPr id="19" name="组合 18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30" name="矩形 29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8" name="矩形 27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6" name="等腰三角形 2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23" name="等腰三角形 2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sp>
        <p:nvSpPr>
          <p:cNvPr id="32" name="椭圆 31"/>
          <p:cNvSpPr/>
          <p:nvPr/>
        </p:nvSpPr>
        <p:spPr>
          <a:xfrm rot="5400000">
            <a:off x="10151550" y="1472283"/>
            <a:ext cx="1046750" cy="1015434"/>
          </a:xfrm>
          <a:prstGeom prst="ellipse">
            <a:avLst/>
          </a:prstGeom>
          <a:pattFill prst="dkDnDiag">
            <a:fgClr>
              <a:srgbClr val="F9E2B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 rot="5400000">
            <a:off x="9400214" y="459170"/>
            <a:ext cx="712534" cy="670786"/>
          </a:xfrm>
          <a:prstGeom prst="ellipse">
            <a:avLst/>
          </a:prstGeom>
          <a:pattFill prst="dkDnDiag">
            <a:fgClr>
              <a:srgbClr val="D4E8E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35" y="1622425"/>
            <a:ext cx="12221845" cy="335343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8000" dirty="0">
                <a:ln w="22225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gradFill>
                  <a:gsLst>
                    <a:gs pos="0">
                      <a:srgbClr val="CF9660"/>
                    </a:gs>
                    <a:gs pos="99000">
                      <a:srgbClr val="5F3B1C"/>
                    </a:gs>
                  </a:gsLst>
                  <a:lin ang="16200000" scaled="0"/>
                </a:gradFill>
                <a:effectLst/>
                <a:latin typeface="方正粗黑宋简体" panose="02000000000000000000" charset="-122"/>
                <a:ea typeface="方正粗黑宋简体" panose="02000000000000000000" charset="-122"/>
              </a:rPr>
              <a:t>第一章 语法知识</a:t>
            </a:r>
            <a:endParaRPr lang="zh-CN" altLang="en-US" sz="8000" dirty="0">
              <a:ln w="22225">
                <a:solidFill>
                  <a:schemeClr val="bg2">
                    <a:lumMod val="25000"/>
                  </a:schemeClr>
                </a:solidFill>
                <a:prstDash val="solid"/>
              </a:ln>
              <a:gradFill>
                <a:gsLst>
                  <a:gs pos="0">
                    <a:srgbClr val="CF9660"/>
                  </a:gs>
                  <a:gs pos="99000">
                    <a:srgbClr val="5F3B1C"/>
                  </a:gs>
                </a:gsLst>
                <a:lin ang="16200000" scaled="0"/>
              </a:gradFill>
              <a:effectLst/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pPr algn="ctr"/>
            <a:r>
              <a:rPr lang="en-US" altLang="zh-CN" sz="6600" dirty="0">
                <a:ln w="22225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gradFill>
                  <a:gsLst>
                    <a:gs pos="0">
                      <a:srgbClr val="CF9660"/>
                    </a:gs>
                    <a:gs pos="99000">
                      <a:srgbClr val="5F3B1C"/>
                    </a:gs>
                  </a:gsLst>
                  <a:lin ang="16200000" scaled="0"/>
                </a:gradFill>
                <a:effectLst/>
                <a:latin typeface="方正粗黑宋简体" panose="02000000000000000000" charset="-122"/>
                <a:ea typeface="方正粗黑宋简体" panose="02000000000000000000" charset="-122"/>
              </a:rPr>
              <a:t> </a:t>
            </a:r>
            <a:endParaRPr lang="en-US" altLang="zh-CN" sz="6600" dirty="0">
              <a:ln w="22225">
                <a:solidFill>
                  <a:schemeClr val="bg2">
                    <a:lumMod val="25000"/>
                  </a:schemeClr>
                </a:solidFill>
                <a:prstDash val="solid"/>
              </a:ln>
              <a:gradFill>
                <a:gsLst>
                  <a:gs pos="0">
                    <a:srgbClr val="CF9660"/>
                  </a:gs>
                  <a:gs pos="99000">
                    <a:srgbClr val="5F3B1C"/>
                  </a:gs>
                </a:gsLst>
                <a:lin ang="16200000" scaled="0"/>
              </a:gradFill>
              <a:effectLst/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pPr algn="ctr"/>
            <a:r>
              <a:rPr lang="zh-CN" altLang="en-US" sz="6600" dirty="0">
                <a:ln w="22225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gradFill>
                  <a:gsLst>
                    <a:gs pos="0">
                      <a:srgbClr val="CF9660"/>
                    </a:gs>
                    <a:gs pos="99000">
                      <a:srgbClr val="5F3B1C"/>
                    </a:gs>
                  </a:gsLst>
                  <a:lin ang="16200000" scaled="0"/>
                </a:gradFill>
                <a:effectLst/>
                <a:latin typeface="方正粗黑宋简体" panose="02000000000000000000" charset="-122"/>
                <a:ea typeface="方正粗黑宋简体" panose="02000000000000000000" charset="-122"/>
              </a:rPr>
              <a:t>第十一节 </a:t>
            </a:r>
            <a:r>
              <a:rPr lang="zh-CN" altLang="en-US" sz="6600" dirty="0">
                <a:ln w="22225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gradFill>
                  <a:gsLst>
                    <a:gs pos="0">
                      <a:srgbClr val="CF9660"/>
                    </a:gs>
                    <a:gs pos="99000">
                      <a:srgbClr val="5F3B1C"/>
                    </a:gs>
                  </a:gsLst>
                  <a:lin ang="16200000" scaled="0"/>
                </a:gradFill>
                <a:effectLst/>
                <a:latin typeface="方正粗黑宋简体" panose="02000000000000000000" charset="-122"/>
                <a:ea typeface="方正粗黑宋简体" panose="02000000000000000000" charset="-122"/>
              </a:rPr>
              <a:t>定语从句</a:t>
            </a:r>
            <a:endParaRPr lang="zh-CN" altLang="en-US" sz="6600" dirty="0">
              <a:ln w="22225">
                <a:solidFill>
                  <a:schemeClr val="bg2">
                    <a:lumMod val="25000"/>
                  </a:schemeClr>
                </a:solidFill>
                <a:prstDash val="solid"/>
              </a:ln>
              <a:gradFill>
                <a:gsLst>
                  <a:gs pos="0">
                    <a:srgbClr val="CF9660"/>
                  </a:gs>
                  <a:gs pos="99000">
                    <a:srgbClr val="5F3B1C"/>
                  </a:gs>
                </a:gsLst>
                <a:lin ang="16200000" scaled="0"/>
              </a:gradFill>
              <a:effectLst/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784860" y="645160"/>
            <a:ext cx="10570845" cy="27152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b="1" dirty="0">
                <a:solidFill>
                  <a:srgbClr val="00AEEF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— </a:t>
            </a:r>
            <a:r>
              <a:rPr lang="zh-CN" sz="2400" b="1" dirty="0">
                <a:solidFill>
                  <a:srgbClr val="00AEEF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altLang="en-US" sz="2400" b="1" dirty="0">
                <a:solidFill>
                  <a:srgbClr val="00AEEF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基本概念</a:t>
            </a:r>
            <a:endParaRPr lang="zh-CN" altLang="en-US" sz="2400" b="1" dirty="0">
              <a:solidFill>
                <a:srgbClr val="00AEEF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在复合句中作定语，修饰名词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代词等的从句叫定语从句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定语从句的作用一般相当于形容词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定语从句只能作后置定语，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即置于先行词的后面。</a:t>
            </a:r>
            <a:endParaRPr lang="zh-CN" altLang="en-US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先行词指被定语从句修饰的名词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代词等，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一般出现在定语从句之前。</a:t>
            </a:r>
            <a:endParaRPr lang="zh-CN" altLang="en-US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关系词指引导定语从句的词，可以引导定语从句，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代替先行词并在定语从句中充当成分。</a:t>
            </a:r>
            <a:endParaRPr lang="zh-CN" altLang="en-US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84860" y="0"/>
            <a:ext cx="73329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/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【知识梳理】</a:t>
            </a:r>
            <a:endParaRPr lang="zh-CN" altLang="en-US" sz="3600" b="1" dirty="0">
              <a:solidFill>
                <a:schemeClr val="accent2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微软雅黑" panose="020B0503020204020204" pitchFamily="34" charset="-122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786130" y="3415665"/>
          <a:ext cx="10570845" cy="3282950"/>
        </p:xfrm>
        <a:graphic>
          <a:graphicData uri="http://schemas.openxmlformats.org/drawingml/2006/table">
            <a:tbl>
              <a:tblPr/>
              <a:tblGrid>
                <a:gridCol w="2010410"/>
                <a:gridCol w="2343150"/>
                <a:gridCol w="2680335"/>
                <a:gridCol w="3536950"/>
              </a:tblGrid>
              <a:tr h="328295">
                <a:tc>
                  <a:txBody>
                    <a:bodyPr/>
                    <a:p>
                      <a:pPr algn="ctr" fontAlgn="ctr"/>
                      <a:r>
                        <a:rPr lang="zh-CN" altLang="en-US" sz="1800" b="1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分 类</a:t>
                      </a:r>
                      <a:endParaRPr lang="zh-CN" altLang="en-US" sz="1800" b="1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4EFFB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800" b="1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关 系 词</a:t>
                      </a:r>
                      <a:endParaRPr lang="zh-CN" altLang="en-US" sz="1800" b="1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3EEFA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800" b="1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指代对象</a:t>
                      </a:r>
                      <a:endParaRPr lang="zh-CN" altLang="en-US" sz="1800" b="1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4EFFB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800" b="1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在从句中的作用</a:t>
                      </a:r>
                      <a:endParaRPr lang="zh-CN" altLang="en-US" sz="1800" b="1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3EEFA"/>
                    </a:solidFill>
                  </a:tcPr>
                </a:tc>
              </a:tr>
              <a:tr h="328295">
                <a:tc rowSpan="6">
                  <a:txBody>
                    <a:bodyPr/>
                    <a:p>
                      <a:pPr algn="ctr" fontAlgn="ctr"/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关系代词</a:t>
                      </a:r>
                      <a:endParaRPr lang="zh-CN" altLang="en-US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who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指人</a:t>
                      </a:r>
                      <a:endParaRPr lang="zh-CN" altLang="en-US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作主语、宾语、表语</a:t>
                      </a:r>
                      <a:endParaRPr lang="zh-CN" altLang="en-US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28295"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whom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指人</a:t>
                      </a:r>
                      <a:endParaRPr lang="zh-CN" altLang="en-US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作宾语</a:t>
                      </a:r>
                      <a:endParaRPr lang="zh-CN" altLang="en-US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28295"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whose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指人或物</a:t>
                      </a:r>
                      <a:endParaRPr lang="zh-CN" altLang="en-US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作定语</a:t>
                      </a:r>
                      <a:endParaRPr lang="zh-CN" altLang="en-US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28295"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that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指人或物</a:t>
                      </a:r>
                      <a:endParaRPr lang="zh-CN" altLang="en-US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作主语、宾语、表语</a:t>
                      </a:r>
                      <a:endParaRPr lang="zh-CN" altLang="en-US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28295"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which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指物</a:t>
                      </a:r>
                      <a:endParaRPr lang="zh-CN" altLang="en-US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作主语、宾语、表语</a:t>
                      </a:r>
                      <a:endParaRPr lang="zh-CN" altLang="en-US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28295"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as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指人或物</a:t>
                      </a:r>
                      <a:endParaRPr lang="zh-CN" altLang="en-US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作主语、宾语、表语</a:t>
                      </a:r>
                      <a:endParaRPr lang="zh-CN" altLang="en-US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28295">
                <a:tc rowSpan="3">
                  <a:txBody>
                    <a:bodyPr/>
                    <a:p>
                      <a:pPr algn="ctr" fontAlgn="ctr"/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关系副词</a:t>
                      </a:r>
                      <a:endParaRPr lang="zh-CN" altLang="en-US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when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指时间</a:t>
                      </a:r>
                      <a:endParaRPr lang="zh-CN" altLang="en-US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作时间状语</a:t>
                      </a:r>
                      <a:endParaRPr lang="zh-CN" altLang="en-US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28295"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where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指地点</a:t>
                      </a:r>
                      <a:endParaRPr lang="zh-CN" altLang="en-US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作地点状语</a:t>
                      </a:r>
                      <a:endParaRPr lang="zh-CN" altLang="en-US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28295"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why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指原因</a:t>
                      </a:r>
                      <a:endParaRPr lang="zh-CN" altLang="en-US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作原因状语</a:t>
                      </a:r>
                      <a:endParaRPr lang="zh-CN" altLang="en-US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784860" y="579120"/>
            <a:ext cx="10734040" cy="58559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b="1" dirty="0">
                <a:solidFill>
                  <a:srgbClr val="00AEEF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二</a:t>
            </a:r>
            <a:r>
              <a:rPr lang="en-US" altLang="zh-CN" sz="2400" b="1" dirty="0">
                <a:solidFill>
                  <a:srgbClr val="00AEEF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sz="2400" b="1" dirty="0">
                <a:solidFill>
                  <a:srgbClr val="00AEEF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altLang="en-US" sz="2400" b="1" dirty="0">
                <a:solidFill>
                  <a:srgbClr val="00AEEF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定语从句的分类</a:t>
            </a:r>
            <a:endParaRPr lang="en-US" altLang="zh-CN" sz="2400" b="1" dirty="0">
              <a:solidFill>
                <a:srgbClr val="00AEEF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 — )  </a:t>
            </a:r>
            <a:r>
              <a:rPr lang="zh-CN" altLang="en-US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限制性定语从句</a:t>
            </a:r>
            <a:endParaRPr lang="zh-CN" altLang="en-US" sz="2400" b="1" dirty="0">
              <a:solidFill>
                <a:srgbClr val="0070C0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(1) 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和先行词的关系密切，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不用逗号与主句分开。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(2) 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关系代词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that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who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whom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which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在从句中充当宾语时可以省略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endParaRPr lang="zh-CN" altLang="en-US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</a:t>
            </a:r>
            <a:r>
              <a:rPr lang="zh-CN" altLang="en-US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二</a:t>
            </a:r>
            <a:r>
              <a:rPr lang="en-US" altLang="zh-CN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)  </a:t>
            </a:r>
            <a:r>
              <a:rPr lang="zh-CN" altLang="en-US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非限制性定语从句</a:t>
            </a:r>
            <a:endParaRPr lang="zh-CN" altLang="en-US" sz="2400" b="1" dirty="0">
              <a:solidFill>
                <a:srgbClr val="0070C0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(1) 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和先行词的关系不密切，是一种补充说明，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一般使用逗号与主句分开。</a:t>
            </a:r>
            <a:endParaRPr lang="zh-CN" altLang="en-US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(2) 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不可用关系代词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that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来引导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endParaRPr lang="zh-CN" altLang="en-US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(3) 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关系代词作宾语时不可省略。</a:t>
            </a:r>
            <a:endParaRPr lang="zh-CN" altLang="en-US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(4)  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可修饰整个主句。例如：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People who take physical exercise live longer. (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限制性定语从句，若把从句去掉，句意的完整性或准确性会受到影响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 (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进行体育锻炼的人更长寿。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His daughter, who is in Boston now, is coming. (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非限制性定语从句，若把从句去掉，句意仍然完整。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 (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他的女儿现在在波士顿，正在来的路上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728980" y="502285"/>
            <a:ext cx="10734040" cy="58527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b="1" dirty="0">
                <a:solidFill>
                  <a:srgbClr val="00AEEF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三</a:t>
            </a:r>
            <a:r>
              <a:rPr lang="en-US" altLang="zh-CN" sz="2400" b="1" dirty="0">
                <a:solidFill>
                  <a:srgbClr val="00AEEF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sz="2400" b="1" dirty="0">
                <a:solidFill>
                  <a:srgbClr val="00AEEF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、易混关系代词辨析</a:t>
            </a:r>
            <a:endParaRPr lang="zh-CN" altLang="en-US" sz="2400" b="1" dirty="0">
              <a:solidFill>
                <a:srgbClr val="00AEEF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 </a:t>
            </a:r>
            <a:r>
              <a:rPr lang="zh-CN" altLang="en-US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一</a:t>
            </a:r>
            <a:r>
              <a:rPr lang="en-US" altLang="zh-CN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)  that </a:t>
            </a:r>
            <a:r>
              <a:rPr lang="zh-CN" altLang="en-US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和</a:t>
            </a:r>
            <a:r>
              <a:rPr lang="en-US" altLang="zh-CN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which </a:t>
            </a:r>
            <a:r>
              <a:rPr lang="zh-CN" altLang="en-US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的用法辨析</a:t>
            </a:r>
            <a:endParaRPr lang="zh-CN" altLang="en-US" sz="2400" b="1" dirty="0">
              <a:solidFill>
                <a:srgbClr val="0070C0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>
                <a:solidFill>
                  <a:srgbClr val="EA7A0C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1.  用 that 的情况</a:t>
            </a:r>
            <a:endParaRPr lang="en-US" altLang="zh-CN" sz="2400">
              <a:solidFill>
                <a:srgbClr val="EA7A0C"/>
              </a:solidFill>
              <a:uFillTx/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(1) 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先行词是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all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much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little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few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something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anything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everything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none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nothing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等不定代词时。</a:t>
            </a:r>
            <a:endParaRPr lang="zh-CN" altLang="en-US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(2) 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先行词有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the only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the same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the very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any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every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no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all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few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little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much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等词修饰时。</a:t>
            </a:r>
            <a:endParaRPr lang="zh-CN" altLang="en-US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(3) 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主句是以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which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开头的特殊疑问句时。</a:t>
            </a:r>
            <a:endParaRPr lang="zh-CN" altLang="en-US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(4) 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先行词既有人又有物时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endParaRPr lang="zh-CN" altLang="en-US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(5) 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先行词是序数词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形容词最高级或被序数词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形容词最高级修饰时。</a:t>
            </a:r>
            <a:endParaRPr lang="zh-CN" altLang="en-US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>
                <a:solidFill>
                  <a:srgbClr val="EA7A0C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2.  用 which 的情况</a:t>
            </a:r>
            <a:endParaRPr lang="en-US" altLang="zh-CN" sz="2400">
              <a:solidFill>
                <a:srgbClr val="EA7A0C"/>
              </a:solidFill>
              <a:uFillTx/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(1) 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在非限制性定语从句中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endParaRPr lang="zh-CN" altLang="en-US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(2) 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介词后用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which , 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不用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that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endParaRPr lang="zh-CN" altLang="en-US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c5125cdc921eb88b0df3e391cdaccc7e81bf0d6"/>
  <p:tag name="KSO_WM_NEWLAYOUT_ID" val="10"/>
</p:tagLst>
</file>

<file path=ppt/tags/tag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"/>
  <p:tag name="KSO_WM_UNIT_TYPE" val="f"/>
</p:tagLst>
</file>

<file path=ppt/tags/tag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c5125cdc921eb88b0df3e391cdaccc7e81bf0d6"/>
  <p:tag name="KSO_WM_NEWLAYOUT_ID" val="10"/>
</p:tagLst>
</file>

<file path=ppt/tags/tag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"/>
  <p:tag name="KSO_WM_UNIT_TYPE" val="f"/>
</p:tagLst>
</file>

<file path=ppt/tags/tag5.xml><?xml version="1.0" encoding="utf-8"?>
<p:tagLst xmlns:p="http://schemas.openxmlformats.org/presentationml/2006/main">
  <p:tag name="TABLE_ENDDRAG_ORIGIN_RECT" val="845*308"/>
  <p:tag name="TABLE_ENDDRAG_RECT" val="61*198*845*308"/>
</p:tagLst>
</file>

<file path=ppt/tags/tag6.xml><?xml version="1.0" encoding="utf-8"?>
<p:tagLst xmlns:p="http://schemas.openxmlformats.org/presentationml/2006/main">
  <p:tag name="TABLE_ENDDRAG_ORIGIN_RECT" val="832*258"/>
  <p:tag name="TABLE_ENDDRAG_RECT" val="61*268*832*258"/>
</p:tagLst>
</file>

<file path=ppt/tags/tag7.xml><?xml version="1.0" encoding="utf-8"?>
<p:tagLst xmlns:p="http://schemas.openxmlformats.org/presentationml/2006/main">
  <p:tag name="TABLE_ENDDRAG_ORIGIN_RECT" val="723*264"/>
  <p:tag name="TABLE_ENDDRAG_RECT" val="114*164*723*264"/>
</p:tagLst>
</file>

<file path=ppt/tags/tag8.xml><?xml version="1.0" encoding="utf-8"?>
<p:tagLst xmlns:p="http://schemas.openxmlformats.org/presentationml/2006/main">
  <p:tag name="resource_record_key" val="{&quot;13&quot;:[4663482,20481688,4364878,4563121,20042469,4364912,20362276,20469026,19972061,4663468],&quot;71&quot;:[76235680068]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4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5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6_自定义设计方案">
  <a:themeElements>
    <a:clrScheme name="">
      <a:dk1>
        <a:srgbClr val="000000"/>
      </a:dk1>
      <a:lt1>
        <a:srgbClr val="FFFFFF"/>
      </a:lt1>
      <a:dk2>
        <a:srgbClr val="352011"/>
      </a:dk2>
      <a:lt2>
        <a:srgbClr val="FCF8F5"/>
      </a:lt2>
      <a:accent1>
        <a:srgbClr val="B27554"/>
      </a:accent1>
      <a:accent2>
        <a:srgbClr val="D4A07B"/>
      </a:accent2>
      <a:accent3>
        <a:srgbClr val="B66E5E"/>
      </a:accent3>
      <a:accent4>
        <a:srgbClr val="D4957B"/>
      </a:accent4>
      <a:accent5>
        <a:srgbClr val="B48B55"/>
      </a:accent5>
      <a:accent6>
        <a:srgbClr val="CCAE76"/>
      </a:accent6>
      <a:hlink>
        <a:srgbClr val="0026E5"/>
      </a:hlink>
      <a:folHlink>
        <a:srgbClr val="7E1FA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6144</Words>
  <Application>WPS 演示</Application>
  <PresentationFormat>宽屏</PresentationFormat>
  <Paragraphs>404</Paragraphs>
  <Slides>22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8</vt:i4>
      </vt:variant>
      <vt:variant>
        <vt:lpstr>幻灯片标题</vt:lpstr>
      </vt:variant>
      <vt:variant>
        <vt:i4>22</vt:i4>
      </vt:variant>
    </vt:vector>
  </HeadingPairs>
  <TitlesOfParts>
    <vt:vector size="41" baseType="lpstr">
      <vt:lpstr>Arial</vt:lpstr>
      <vt:lpstr>宋体</vt:lpstr>
      <vt:lpstr>Wingdings</vt:lpstr>
      <vt:lpstr>微软雅黑</vt:lpstr>
      <vt:lpstr>方正粗黑宋简体</vt:lpstr>
      <vt:lpstr>黑体</vt:lpstr>
      <vt:lpstr>Times New Roman</vt:lpstr>
      <vt:lpstr>Arial Unicode MS</vt:lpstr>
      <vt:lpstr>等线</vt:lpstr>
      <vt:lpstr>等线 Light</vt:lpstr>
      <vt:lpstr>Calibri</vt:lpstr>
      <vt:lpstr>Office 主题​​</vt:lpstr>
      <vt:lpstr>自定义设计方案</vt:lpstr>
      <vt:lpstr>1_自定义设计方案</vt:lpstr>
      <vt:lpstr>2_自定义设计方案</vt:lpstr>
      <vt:lpstr>3_自定义设计方案</vt:lpstr>
      <vt:lpstr>4_自定义设计方案</vt:lpstr>
      <vt:lpstr>5_自定义设计方案</vt:lpstr>
      <vt:lpstr>6_自定义设计方案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Liu Yuffa</dc:creator>
  <cp:lastModifiedBy>小丫头</cp:lastModifiedBy>
  <cp:revision>106</cp:revision>
  <dcterms:created xsi:type="dcterms:W3CDTF">2020-06-07T04:28:00Z</dcterms:created>
  <dcterms:modified xsi:type="dcterms:W3CDTF">2025-09-23T08:45:16Z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2052-12.1.0.22529</vt:lpwstr>
  </property>
  <property fmtid="{D5CDD505-2E9C-101B-9397-08002B2CF9AE}" pid="3" name="KSOTemplateUUID">
    <vt:lpwstr>v1.0_mb_Qt8qMb90gXcOVg455GySpw==</vt:lpwstr>
  </property>
  <property fmtid="{D5CDD505-2E9C-101B-9397-08002B2CF9AE}" pid="4" name="ICV">
    <vt:lpwstr>9BD2801E91EA46D88E359005DCA130A0_13</vt:lpwstr>
  </property>
</Properties>
</file>