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5"/>
  </p:handoutMasterIdLst>
  <p:sldIdLst>
    <p:sldId id="332" r:id="rId10"/>
    <p:sldId id="298" r:id="rId12"/>
    <p:sldId id="258" r:id="rId13"/>
    <p:sldId id="259" r:id="rId14"/>
    <p:sldId id="299" r:id="rId15"/>
    <p:sldId id="301" r:id="rId16"/>
    <p:sldId id="340" r:id="rId17"/>
    <p:sldId id="341" r:id="rId18"/>
    <p:sldId id="304" r:id="rId19"/>
    <p:sldId id="307" r:id="rId20"/>
    <p:sldId id="308" r:id="rId21"/>
    <p:sldId id="336" r:id="rId22"/>
    <p:sldId id="351" r:id="rId23"/>
    <p:sldId id="317" r:id="rId24"/>
    <p:sldId id="360" r:id="rId25"/>
    <p:sldId id="354" r:id="rId26"/>
    <p:sldId id="355" r:id="rId27"/>
    <p:sldId id="356" r:id="rId28"/>
    <p:sldId id="353" r:id="rId29"/>
    <p:sldId id="357" r:id="rId30"/>
    <p:sldId id="358" r:id="rId31"/>
    <p:sldId id="359" r:id="rId32"/>
    <p:sldId id="276" r:id="rId33"/>
    <p:sldId id="306" r:id="rId34"/>
  </p:sldIdLst>
  <p:sldSz cx="12192000" cy="6858000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方正粗黑宋简体" panose="02000000000000000000" charset="-122"/>
      <p:regular r:id="rId40"/>
    </p:embeddedFont>
    <p:embeddedFont>
      <p:font typeface="黑体" panose="02010609060101010101" charset="-122"/>
      <p:regular r:id="rId41"/>
    </p:embeddedFont>
    <p:embeddedFont>
      <p:font typeface="等线" panose="02010600030101010101" charset="-122"/>
      <p:regular r:id="rId42"/>
    </p:embeddedFont>
    <p:embeddedFont>
      <p:font typeface="等线 Light" panose="02010600030101010101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8" Type="http://schemas.openxmlformats.org/officeDocument/2006/relationships/tags" Target="tags/tag7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27355" y="815340"/>
                <a:ext cx="8616950" cy="59467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平抛运动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将物体沿水平方向抛出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物体只在重力作用下的运动。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性质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平抛运动是加速度为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的匀变速曲线运动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运动轨迹是抛物线。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研究方法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运动的合成与分解。以抛出点为原点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水平方向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初速度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竖直向下方向为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建立平面直角坐标系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如图所示。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55" y="815340"/>
                <a:ext cx="8616950" cy="5946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911225" y="20510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平抛运动的规律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075" y="2900045"/>
            <a:ext cx="2556510" cy="22047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908685"/>
                <a:ext cx="10884535" cy="50412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水平方向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做匀速直线运动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竖直方向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做自由落体运动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𝑔𝑡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𝑔𝑡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方向与水平方向的夹角为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𝛼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速度的偏向角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合位移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方向与水平方向的夹角为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𝜃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位移的偏向角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908685"/>
                <a:ext cx="10884535" cy="50412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44" name="IM 544"/>
          <p:cNvPicPr/>
          <p:nvPr/>
        </p:nvPicPr>
        <p:blipFill>
          <a:blip r:embed="rId2"/>
          <a:stretch>
            <a:fillRect/>
          </a:stretch>
        </p:blipFill>
        <p:spPr>
          <a:xfrm>
            <a:off x="3107690" y="3495675"/>
            <a:ext cx="1533525" cy="544830"/>
          </a:xfrm>
          <a:prstGeom prst="rect">
            <a:avLst/>
          </a:prstGeom>
        </p:spPr>
      </p:pic>
      <p:pic>
        <p:nvPicPr>
          <p:cNvPr id="548" name="IM 548"/>
          <p:cNvPicPr/>
          <p:nvPr/>
        </p:nvPicPr>
        <p:blipFill>
          <a:blip r:embed="rId3"/>
          <a:stretch>
            <a:fillRect/>
          </a:stretch>
        </p:blipFill>
        <p:spPr>
          <a:xfrm>
            <a:off x="3107690" y="4870450"/>
            <a:ext cx="1533525" cy="467360"/>
          </a:xfrm>
          <a:prstGeom prst="rect">
            <a:avLst/>
          </a:prstGeom>
        </p:spPr>
      </p:pic>
      <p:pic>
        <p:nvPicPr>
          <p:cNvPr id="546" name="IM 546"/>
          <p:cNvPicPr/>
          <p:nvPr/>
        </p:nvPicPr>
        <p:blipFill>
          <a:blip r:embed="rId4"/>
          <a:srcRect l="10766"/>
          <a:stretch>
            <a:fillRect/>
          </a:stretch>
        </p:blipFill>
        <p:spPr>
          <a:xfrm>
            <a:off x="1727835" y="4040505"/>
            <a:ext cx="2027555" cy="680720"/>
          </a:xfrm>
          <a:prstGeom prst="rect">
            <a:avLst/>
          </a:prstGeom>
        </p:spPr>
      </p:pic>
      <p:pic>
        <p:nvPicPr>
          <p:cNvPr id="550" name="IM 550"/>
          <p:cNvPicPr/>
          <p:nvPr/>
        </p:nvPicPr>
        <p:blipFill>
          <a:blip r:embed="rId5"/>
          <a:srcRect l="12385" b="-7203"/>
          <a:stretch>
            <a:fillRect/>
          </a:stretch>
        </p:blipFill>
        <p:spPr>
          <a:xfrm>
            <a:off x="1727835" y="5487035"/>
            <a:ext cx="1939925" cy="6686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圆周运动解读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00275"/>
            <a:ext cx="10518140" cy="2831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物体沿着圆周运动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并且速度的大小处处相等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这种运动叫作匀速圆周运动。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向心加速度大小不变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方向总是指向圆心的变加速曲线运动。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114427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匀速圆周运动的性质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84860" y="31051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圆周运动的物理量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921385"/>
            <a:ext cx="10657205" cy="57359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148080"/>
            <a:ext cx="11174730" cy="5328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608330"/>
            <a:ext cx="11174730" cy="5397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02180"/>
            <a:ext cx="10518140" cy="1784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线速度大小相等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、同轴传动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角速度相等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、齿轮传动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线速度大小相等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、摩擦传动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线速度大小相等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140462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常见的传动方式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87045" y="1012825"/>
                <a:ext cx="11240135" cy="56648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做匀速圆周运动物体的加速度方向都指向圆心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该加速度叫作向心加速度。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向心加速度的方向总是沿着半径指向圆心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跟该点的线速度方向垂直。向心加速度的方向时刻在改变。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公式的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的方向相同。速度的变化量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是矢量式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其运算规律符合平行四边形定则。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描述线速度方向改变的快慢。向心加速度是由于线速度的方向改变而产生的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因此线速度的方向变化的快慢决定了向心加速度的大小。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045" y="1012825"/>
                <a:ext cx="11240135" cy="5664835"/>
              </a:xfrm>
              <a:prstGeom prst="rect">
                <a:avLst/>
              </a:prstGeom>
              <a:blipFill rotWithShape="1">
                <a:blip r:embed="rId1"/>
                <a:stretch>
                  <a:fillRect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568960" y="36512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向心加速度解读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78" name="IM 578"/>
          <p:cNvPicPr/>
          <p:nvPr/>
        </p:nvPicPr>
        <p:blipFill>
          <a:blip r:embed="rId2"/>
          <a:srcRect r="13415" b="-4924"/>
          <a:stretch>
            <a:fillRect/>
          </a:stretch>
        </p:blipFill>
        <p:spPr>
          <a:xfrm>
            <a:off x="2754630" y="3663315"/>
            <a:ext cx="1162050" cy="7480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90550" y="1561465"/>
                <a:ext cx="11166475" cy="46628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做匀速圆周运动的物体受到指向圆心的合力叫作向心力。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效果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向心力总是指向圆心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产生向心加速度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始终与线速度方向垂直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只改变线速度的方向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不改变线速度的大小。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向心力大小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                               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该公式适用于所有做圆周运动的物体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但在变速圆周运动中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是变化的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所以求某点的向心力时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𝜔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都是该点的瞬时值。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0" y="1561465"/>
                <a:ext cx="11166475" cy="46628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784860" y="60706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向心力及其来源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040" y="3713480"/>
            <a:ext cx="7027545" cy="7505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1175385"/>
            <a:ext cx="10518140" cy="462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向心力方向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始终沿半径指向圆心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方向时刻在变化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所以向心力是效果力。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①向心力是按力的作用效果来命名的力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它不是具有确定性质的某种力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任何性质的力都可以作为向心力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可以是重力、弹力、摩擦力等各种力。凡是产生向心加速度的力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不管属于哪种性质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都是向心力。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②向心力可以由一个力提供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也可以是某几个力的合力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也可以是某个力的分力。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07708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2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0210" y="3829685"/>
            <a:ext cx="11273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一、曲线运动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36600" y="1557020"/>
                <a:ext cx="10718800" cy="45288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线速度大小不变、方向时刻改变。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角速度、周期、频率都恒定不变。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向心加速度和向心力的大小都恒定不变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但方向时刻改变。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匀速圆周运动具有周期性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即每经过一个周期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运动物体都要重新回到原来的位置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其运动状态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的大小、方向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也要重复原来的情况。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600" y="1557020"/>
                <a:ext cx="10718800" cy="4528820"/>
              </a:xfrm>
              <a:prstGeom prst="rect">
                <a:avLst/>
              </a:prstGeom>
              <a:blipFill rotWithShape="1">
                <a:blip r:embed="rId1"/>
                <a:stretch>
                  <a:fillRect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1567180" y="686435"/>
            <a:ext cx="57613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匀速圆周运动解读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36930" y="1226820"/>
                <a:ext cx="10518140" cy="34201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受力特点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合力大小不变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方向始终与速度方向垂直且指向圆心。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匀速圆周运动只存在向心加速度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向心力就是做匀速圆周运动的物体所受的合力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向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226820"/>
                <a:ext cx="10518140" cy="34201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2202180"/>
            <a:ext cx="10518140" cy="4380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660" y="27940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竖直圆周运动临界问题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028"/>
          <a:stretch>
            <a:fillRect/>
          </a:stretch>
        </p:blipFill>
        <p:spPr>
          <a:xfrm>
            <a:off x="1301750" y="1098550"/>
            <a:ext cx="9530715" cy="54838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曲线运动的解读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0725" y="1667510"/>
            <a:ext cx="10750550" cy="451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判断物体做曲线运动的角度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运动学角度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物体的加速度方向跟合速度方向不在同一条直线上。这时物体的加速度不仅反映了物体运动速度大小的变化快慢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还包含了速度方向的变化快慢。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动力学角度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物体所受合力的方向跟合速度方向不在同一条直线上。做曲线运动的物体在任何时刻所受合外力皆不为零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不受力的物体不可能做曲线运动。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753110"/>
            <a:ext cx="55949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物体做曲线运动的条件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271905"/>
            <a:ext cx="10611485" cy="3565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合力与轨迹的关系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无力不拐弯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拐弯必有力。物体做曲线运动的轨迹始终夹在合力方向与速度方向之间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而且向合力的方向弯曲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或者说合力的方向总是指向曲线的凹侧。物体运动曲线的轨迹不会出现急折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只能平滑变化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且与物体运动速度方向相切。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36270" y="739775"/>
                <a:ext cx="11027410" cy="59328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分运动与合运动的定义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某物体同时参与几种运动时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这几种运动是分运动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而物体相对地面的实际运动都是合运动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实际运动的方向就是合运动的方向。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运动合成与分解的定义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由已知分运动求跟它们等效的合运动叫作运动的合成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由已知的合运动求跟它等效的分运动叫作运动的分解。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矢量合成与分解的运算法则。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不管矢量是合成还是分解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其实质是对物体运动的位移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和加速度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的合成与分解。因为位移、速度、加速度都是矢量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所以遵循的法则是矢量运算的平行四边形定则或三角形定则。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70" y="739775"/>
                <a:ext cx="11027410" cy="5932805"/>
              </a:xfrm>
              <a:prstGeom prst="rect">
                <a:avLst/>
              </a:prstGeom>
              <a:blipFill rotWithShape="1">
                <a:blip r:embed="rId1"/>
                <a:stretch>
                  <a:fillRect b="-1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709930" y="205105"/>
            <a:ext cx="50374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运动的合成与分解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8960" y="1075055"/>
            <a:ext cx="11172825" cy="726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两个直线运动的合成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看合初速度方向与合加速度方向是否共线。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393065"/>
            <a:ext cx="53111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运动的合成与分解情况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/>
              <p:nvPr>
                <p:custDataLst>
                  <p:tags r:id="rId1"/>
                </p:custDataLst>
              </p:nvPr>
            </p:nvGraphicFramePr>
            <p:xfrm>
              <a:off x="530225" y="2064385"/>
              <a:ext cx="11211560" cy="4411980"/>
            </p:xfrm>
            <a:graphic>
              <a:graphicData uri="http://schemas.openxmlformats.org/drawingml/2006/table">
                <a:tbl>
                  <a:tblPr/>
                  <a:tblGrid>
                    <a:gridCol w="5840095"/>
                    <a:gridCol w="5371465"/>
                  </a:tblGrid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两个互成角度的分运动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合运动的性质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971550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一个匀速直线运动、一个匀变速直线运动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匀变速曲线运动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两个初速度为零的匀加速直线运动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 rowSpan="2"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两个初速度不为零的匀变速直线运动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𝑣</m:t>
                              </m:r>
                              <m:r>
                                <a:rPr lang="en-US" altLang="zh-CN" sz="2400" i="1" baseline="-2500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uFillTx/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合</m:t>
                              </m:r>
                            </m:oMath>
                          </a14:m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𝑎</m:t>
                              </m:r>
                              <m:r>
                                <a:rPr lang="en-US" altLang="zh-CN" sz="2400" i="1" baseline="-2500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uFillTx/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合</m:t>
                              </m:r>
                            </m:oMath>
                          </a14:m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共线</a:t>
                          </a:r>
                          <a:r>
                            <a:rPr lang="en-US" alt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,</a:t>
                          </a:r>
                          <a:r>
                            <a:rPr lang="zh-CN" altLang="en-US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为匀变速直线运动</a:t>
                          </a:r>
                          <a:endParaRPr lang="zh-CN" altLang="en-US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210">
                    <a:tc vMerge="1">
                      <a:tcPr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𝑣</m:t>
                              </m:r>
                              <m:r>
                                <a:rPr lang="en-US" altLang="zh-CN" sz="2400" i="1" baseline="-2500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uFillTx/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合</m:t>
                              </m:r>
                            </m:oMath>
                          </a14:m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  <a:sym typeface="+mn-ea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i="1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𝑎</m:t>
                              </m:r>
                              <m:r>
                                <a:rPr lang="en-US" altLang="zh-CN" sz="2400" i="1" baseline="-2500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uFillTx/>
                                  <a:latin typeface="Cambria Math" panose="02040503050406030204" charset="0"/>
                                  <a:ea typeface="宋体" panose="02010600030101010101" pitchFamily="2" charset="-122"/>
                                  <a:cs typeface="Cambria Math" panose="02040503050406030204" charset="0"/>
                                  <a:sym typeface="+mn-ea"/>
                                </a:rPr>
                                <m:t>合</m:t>
                              </m:r>
                            </m:oMath>
                          </a14:m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不共线</a:t>
                          </a:r>
                          <a:r>
                            <a:rPr lang="en-US" alt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,</a:t>
                          </a:r>
                          <a:r>
                            <a:rPr lang="zh-CN" altLang="en-US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为匀变速曲线运动</a:t>
                          </a:r>
                          <a:endParaRPr lang="zh-CN" altLang="en-US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/>
              <p:nvPr>
                <p:custDataLst>
                  <p:tags r:id="rId2"/>
                </p:custDataLst>
              </p:nvPr>
            </p:nvGraphicFramePr>
            <p:xfrm>
              <a:off x="530225" y="2064385"/>
              <a:ext cx="11211560" cy="4411980"/>
            </p:xfrm>
            <a:graphic>
              <a:graphicData uri="http://schemas.openxmlformats.org/drawingml/2006/table">
                <a:tbl>
                  <a:tblPr/>
                  <a:tblGrid>
                    <a:gridCol w="5840095"/>
                    <a:gridCol w="5371465"/>
                  </a:tblGrid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两个互成角度的分运动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合运动的性质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3276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971550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一个匀速直线运动、一个匀变速直线运动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匀变速曲线运动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两个初速度为零的匀加速直线运动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匀加速直线运动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91845">
                    <a:tc rowSpan="2">
                      <a:txBody>
                        <a:bodyPr/>
                        <a:p>
                          <a:pPr indent="0" algn="l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两个初速度不为零的匀变速直线运动</a:t>
                          </a:r>
                          <a:endParaRPr lang="zh-CN" sz="240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791210">
                    <a:tc vMerge="1">
                      <a:tcPr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B w="12700">
                          <a:solidFill>
                            <a:schemeClr val="tx1"/>
                          </a:solidFill>
                          <a:prstDash val="soli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0170" marR="90170" marT="46990" marB="46990" anchor="ctr" anchorCtr="1">
                        <a:lnL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12700" cap="flat" cmpd="sng">
                          <a:solidFill>
                            <a:schemeClr val="tx1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040765"/>
            <a:ext cx="10336530" cy="4639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运动分解的基本要求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运动的分解同力的分解一样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如果没有其他条件的约束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任一个运动可以分解为无数组分运动。因此在具体问题中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最好按物体运动的方向来进行分解。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进行运动分解的步骤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确定合运动方向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实际运动方向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分析合运动的运动效果。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依据合运动效果确定两分运动方向。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依据平行四边形定则作出分解矢量图。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平抛运动解读</a:t>
            </a:r>
            <a:endParaRPr lang="zh-CN" altLang="en-US" sz="7200" b="1" u="sng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832*408"/>
  <p:tag name="TABLE_ENDDRAG_RECT" val="86*167*832*408"/>
</p:tagLst>
</file>

<file path=ppt/tags/tag6.xml><?xml version="1.0" encoding="utf-8"?>
<p:tagLst xmlns:p="http://schemas.openxmlformats.org/presentationml/2006/main">
  <p:tag name="TABLE_ENDDRAG_ORIGIN_RECT" val="832*408"/>
  <p:tag name="TABLE_ENDDRAG_RECT" val="86*167*832*408"/>
</p:tagLst>
</file>

<file path=ppt/tags/tag7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2640</Words>
  <Application>WPS 演示</Application>
  <PresentationFormat>宽屏</PresentationFormat>
  <Paragraphs>152</Paragraphs>
  <Slides>24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方正粗黑宋简体</vt:lpstr>
      <vt:lpstr>黑体</vt:lpstr>
      <vt:lpstr>Cambria Math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73</cp:revision>
  <dcterms:created xsi:type="dcterms:W3CDTF">2020-06-07T04:28:00Z</dcterms:created>
  <dcterms:modified xsi:type="dcterms:W3CDTF">2025-09-24T02:53:34Z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A9D16178D22C41E18F13598E82C10C5E_13</vt:lpwstr>
  </property>
</Properties>
</file>