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35"/>
  </p:handoutMasterIdLst>
  <p:sldIdLst>
    <p:sldId id="354" r:id="rId10"/>
    <p:sldId id="319" r:id="rId12"/>
    <p:sldId id="337" r:id="rId13"/>
    <p:sldId id="338" r:id="rId14"/>
    <p:sldId id="340" r:id="rId15"/>
    <p:sldId id="321" r:id="rId16"/>
    <p:sldId id="333" r:id="rId17"/>
    <p:sldId id="342" r:id="rId18"/>
    <p:sldId id="343" r:id="rId19"/>
    <p:sldId id="344" r:id="rId20"/>
    <p:sldId id="345" r:id="rId21"/>
    <p:sldId id="346" r:id="rId22"/>
    <p:sldId id="322" r:id="rId23"/>
    <p:sldId id="334" r:id="rId24"/>
    <p:sldId id="347" r:id="rId25"/>
    <p:sldId id="348" r:id="rId26"/>
    <p:sldId id="349" r:id="rId27"/>
    <p:sldId id="352" r:id="rId28"/>
    <p:sldId id="351" r:id="rId29"/>
    <p:sldId id="323" r:id="rId30"/>
    <p:sldId id="335" r:id="rId31"/>
    <p:sldId id="324" r:id="rId32"/>
    <p:sldId id="276" r:id="rId33"/>
    <p:sldId id="306" r:id="rId34"/>
  </p:sldIdLst>
  <p:sldSz cx="12192000" cy="6858000"/>
  <p:notesSz cx="6858000" cy="9144000"/>
  <p:embeddedFontLst>
    <p:embeddedFont>
      <p:font typeface="微软雅黑" panose="020B0503020204020204" pitchFamily="34" charset="-122"/>
      <p:regular r:id="rId39"/>
    </p:embeddedFont>
    <p:embeddedFont>
      <p:font typeface="方正粗黑宋简体" panose="02000000000000000000" charset="-122"/>
      <p:regular r:id="rId40"/>
    </p:embeddedFont>
    <p:embeddedFont>
      <p:font typeface="黑体" panose="02010609060101010101" charset="-122"/>
      <p:regular r:id="rId41"/>
    </p:embeddedFont>
    <p:embeddedFont>
      <p:font typeface="等线" panose="02010600030101010101" charset="-122"/>
      <p:regular r:id="rId42"/>
    </p:embeddedFont>
    <p:embeddedFont>
      <p:font typeface="等线 Light" panose="02010600030101010101" charset="-122"/>
      <p:regular r:id="rId43"/>
    </p:embeddedFont>
    <p:embeddedFont>
      <p:font typeface="Calibri" panose="020F0502020204030204" charset="0"/>
      <p:regular r:id="rId44"/>
      <p:bold r:id="rId45"/>
      <p:italic r:id="rId46"/>
      <p:boldItalic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8" Type="http://schemas.openxmlformats.org/officeDocument/2006/relationships/tags" Target="tags/tag5.xml"/><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Master" Target="slideMasters/slideMaster3.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060450"/>
            <a:ext cx="10518140" cy="4218940"/>
          </a:xfrm>
          <a:prstGeom prst="rect">
            <a:avLst/>
          </a:prstGeom>
          <a:noFill/>
        </p:spPr>
        <p:txBody>
          <a:bodyPr wrap="square" rtlCol="0">
            <a:noAutofit/>
          </a:bodyPr>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2.2 曲线运动与万有引力定律</a:t>
            </a:r>
            <a:endParaRPr lang="en-US" altLang="zh-CN" sz="3200" b="1">
              <a:solidFill>
                <a:srgbClr val="0070C0"/>
              </a:solidFill>
              <a:latin typeface="黑体" panose="02010609060101010101" charset="-122"/>
              <a:ea typeface="黑体" panose="02010609060101010101" charset="-122"/>
              <a:cs typeface="黑体" panose="02010609060101010101" charset="-122"/>
            </a:endParaRPr>
          </a:p>
          <a:p>
            <a:pPr algn="l">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2.2.1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了解曲线运动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知道物体做曲线运动的条件。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2.2.2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探究并认识平抛运动的规律。会用运动合成与分解的方法分析平抛运动。体会将复杂运动分解为简单运动的物理思想。能分析生产生活中的抛体运动。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99440" y="519430"/>
            <a:ext cx="11138535" cy="59156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2.2.3 </a:t>
            </a:r>
            <a:r>
              <a:rPr lang="zh-CN" altLang="en-US" sz="2800">
                <a:latin typeface="宋体" panose="02010600030101010101" pitchFamily="2" charset="-122"/>
                <a:ea typeface="宋体" panose="02010600030101010101" pitchFamily="2" charset="-122"/>
                <a:cs typeface="宋体" panose="02010600030101010101" pitchFamily="2" charset="-122"/>
              </a:rPr>
              <a:t>会用线速度、角速度、周期</a:t>
            </a:r>
            <a:r>
              <a:rPr lang="zh-CN" altLang="en-US" sz="2800">
                <a:latin typeface="宋体" panose="02010600030101010101" pitchFamily="2" charset="-122"/>
                <a:ea typeface="宋体" panose="02010600030101010101" pitchFamily="2" charset="-122"/>
                <a:cs typeface="宋体" panose="02010600030101010101" pitchFamily="2" charset="-122"/>
              </a:rPr>
              <a:t>等描述匀速圆周运动。知道匀速圆周运动向心加速度的大小和方向。通过实验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探究并了解匀速圆周运动向心力大小与半径、角速度、质量的关系。能用牛顿第二定律分析匀速圆周运动的向心力。了解生产生活中的离心现象及其产生的原因。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2.2.4 </a:t>
            </a:r>
            <a:r>
              <a:rPr lang="zh-CN" altLang="en-US" sz="2800">
                <a:latin typeface="宋体" panose="02010600030101010101" pitchFamily="2" charset="-122"/>
                <a:ea typeface="宋体" panose="02010600030101010101" pitchFamily="2" charset="-122"/>
                <a:cs typeface="宋体" panose="02010600030101010101" pitchFamily="2" charset="-122"/>
              </a:rPr>
              <a:t>通过史实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了解万有引力定律的发现过程。知道万有引力定律。认识发现万有引力定律的重要意义。认识科学定律对人类探索未知世界的作用。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2.2.5 </a:t>
            </a:r>
            <a:r>
              <a:rPr lang="zh-CN" altLang="en-US" sz="2800">
                <a:latin typeface="宋体" panose="02010600030101010101" pitchFamily="2" charset="-122"/>
                <a:ea typeface="宋体" panose="02010600030101010101" pitchFamily="2" charset="-122"/>
                <a:cs typeface="宋体" panose="02010600030101010101" pitchFamily="2" charset="-122"/>
              </a:rPr>
              <a:t>会计算人造地球卫星的环绕速度。知道第二宇宙速度和第三宇宙速度。</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280795"/>
            <a:ext cx="10518140" cy="4218940"/>
          </a:xfrm>
          <a:prstGeom prst="rect">
            <a:avLst/>
          </a:prstGeom>
          <a:noFill/>
        </p:spPr>
        <p:txBody>
          <a:bodyPr wrap="square" rtlCol="0">
            <a:noAutofit/>
          </a:bodyPr>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2.3 牛顿力学的局限性与相对论初步</a:t>
            </a:r>
            <a:endParaRPr lang="en-US" altLang="zh-CN" sz="3200" b="1">
              <a:solidFill>
                <a:srgbClr val="0070C0"/>
              </a:solidFill>
              <a:latin typeface="黑体" panose="02010609060101010101" charset="-122"/>
              <a:ea typeface="黑体" panose="02010609060101010101" charset="-122"/>
              <a:cs typeface="黑体" panose="02010609060101010101" charset="-122"/>
            </a:endParaRPr>
          </a:p>
          <a:p>
            <a:pPr algn="l">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2.3.1 </a:t>
            </a:r>
            <a:r>
              <a:rPr lang="zh-CN" altLang="en-US" sz="2800">
                <a:latin typeface="宋体" panose="02010600030101010101" pitchFamily="2" charset="-122"/>
                <a:ea typeface="宋体" panose="02010600030101010101" pitchFamily="2" charset="-122"/>
                <a:cs typeface="宋体" panose="02010600030101010101" pitchFamily="2" charset="-122"/>
              </a:rPr>
              <a:t>知道牛顿力学的局限性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体会人类对自然界的探索是不断深入的。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2.3.2 </a:t>
            </a:r>
            <a:r>
              <a:rPr lang="zh-CN" altLang="en-US" sz="2800">
                <a:latin typeface="宋体" panose="02010600030101010101" pitchFamily="2" charset="-122"/>
                <a:ea typeface="宋体" panose="02010600030101010101" pitchFamily="2" charset="-122"/>
                <a:cs typeface="宋体" panose="02010600030101010101" pitchFamily="2" charset="-122"/>
              </a:rPr>
              <a:t>初步了解相对论</a:t>
            </a:r>
            <a:r>
              <a:rPr lang="zh-CN" altLang="en-US" sz="2800">
                <a:latin typeface="宋体" panose="02010600030101010101" pitchFamily="2" charset="-122"/>
                <a:ea typeface="宋体" panose="02010600030101010101" pitchFamily="2" charset="-122"/>
                <a:cs typeface="宋体" panose="02010600030101010101" pitchFamily="2" charset="-122"/>
              </a:rPr>
              <a:t>的时空观。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2.3.3 </a:t>
            </a:r>
            <a:r>
              <a:rPr lang="zh-CN" altLang="en-US" sz="2800">
                <a:latin typeface="宋体" panose="02010600030101010101" pitchFamily="2" charset="-122"/>
                <a:ea typeface="宋体" panose="02010600030101010101" pitchFamily="2" charset="-122"/>
                <a:cs typeface="宋体" panose="02010600030101010101" pitchFamily="2" charset="-122"/>
              </a:rPr>
              <a:t>关注宇宙起源和演化的研究进展。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43890" y="831850"/>
            <a:ext cx="10904855" cy="5283200"/>
          </a:xfrm>
          <a:prstGeom prst="rect">
            <a:avLst/>
          </a:prstGeom>
          <a:noFill/>
        </p:spPr>
        <p:txBody>
          <a:bodyPr wrap="square" rtlCol="0">
            <a:noAutofit/>
          </a:bodyPr>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……必修 2 的学业要求……</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能对常见的机械运动进行分类。会用运动与相互作用的知识分析曲线运动问题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能用万有引力定律分析简单的天体运动问题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初步了解相对论时空观。能用能量的观点分析和解释常见的有关机械运动问题。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能认识平抛运动、匀速圆周运动的物理模型特征。通过研究平抛运动、匀速圆周运动等运动形式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体会物理学中实验和理论推导的方法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以及化繁为简的研究方法。能使用证据说明自己的观点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能对关于机械能、曲线运动、引力的一些错误认识提出质疑。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6105" y="1122045"/>
            <a:ext cx="11019155" cy="47028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会做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探究平抛运动的特点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等实验。能明确实验需要测量的物理量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由此设计实验方案。会使用所提供的实验器材进行实验并获得数据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通过对数据的分析发现其中的特点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进而归纳出实验结论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并尝试对其作出解释。能撰写简单的实验报告。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通过对行星运动规律和相对论的学习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认识到科学研究包含大胆的想象和创新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科学理论既具有相对稳定性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又是不断发展的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人类对自然的探索永无止境。具有探索自然、造福人类的意识。</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1825" y="1026795"/>
            <a:ext cx="10928985" cy="53454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本模块由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静电场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电路及其应用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电磁场与电磁波初步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能源与可持续发展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四个主题组成。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3.1 静电场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3.1.1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了解静电现象。能用原子结构模型和电荷守恒的知识分析静电现象。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3.1.2 </a:t>
            </a:r>
            <a:r>
              <a:rPr lang="zh-CN" altLang="en-US" sz="2800">
                <a:latin typeface="宋体" panose="02010600030101010101" pitchFamily="2" charset="-122"/>
                <a:ea typeface="宋体" panose="02010600030101010101" pitchFamily="2" charset="-122"/>
                <a:cs typeface="宋体" panose="02010600030101010101" pitchFamily="2" charset="-122"/>
              </a:rPr>
              <a:t>知道点电荷模型。知道两个点电荷间相互作用的规律。体会探究库仑定律过程中的科学思想和方法。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4871085" y="314325"/>
            <a:ext cx="2376805" cy="509270"/>
          </a:xfrm>
          <a:prstGeom prst="rect">
            <a:avLst/>
          </a:prstGeom>
          <a:noFill/>
        </p:spPr>
        <p:txBody>
          <a:bodyPr wrap="square" rtlCol="0">
            <a:noAutofit/>
          </a:bodyPr>
          <a:p>
            <a:r>
              <a:rPr lang="zh-CN" altLang="en-US" sz="3600" b="1" dirty="0">
                <a:solidFill>
                  <a:srgbClr val="E81818"/>
                </a:solidFill>
                <a:latin typeface="黑体" panose="02010609060101010101" charset="-122"/>
                <a:ea typeface="黑体" panose="02010609060101010101" charset="-122"/>
                <a:cs typeface="黑体" panose="02010609060101010101" charset="-122"/>
              </a:rPr>
              <a:t>必</a:t>
            </a:r>
            <a:r>
              <a:rPr lang="en-US" altLang="zh-CN" sz="3600" b="1" dirty="0">
                <a:solidFill>
                  <a:srgbClr val="E81818"/>
                </a:solidFill>
                <a:latin typeface="黑体" panose="02010609060101010101" charset="-122"/>
                <a:ea typeface="黑体" panose="02010609060101010101" charset="-122"/>
                <a:cs typeface="黑体" panose="02010609060101010101" charset="-122"/>
              </a:rPr>
              <a:t>  </a:t>
            </a:r>
            <a:r>
              <a:rPr lang="zh-CN" altLang="en-US" sz="3600" b="1" dirty="0">
                <a:solidFill>
                  <a:srgbClr val="E81818"/>
                </a:solidFill>
                <a:latin typeface="黑体" panose="02010609060101010101" charset="-122"/>
                <a:ea typeface="黑体" panose="02010609060101010101" charset="-122"/>
                <a:cs typeface="黑体" panose="02010609060101010101" charset="-122"/>
              </a:rPr>
              <a:t>修</a:t>
            </a:r>
            <a:r>
              <a:rPr lang="en-US" altLang="zh-CN" sz="3600" b="1" dirty="0">
                <a:solidFill>
                  <a:srgbClr val="E81818"/>
                </a:solidFill>
                <a:latin typeface="黑体" panose="02010609060101010101" charset="-122"/>
                <a:ea typeface="黑体" panose="02010609060101010101" charset="-122"/>
                <a:cs typeface="黑体" panose="02010609060101010101" charset="-122"/>
              </a:rPr>
              <a:t>  3</a:t>
            </a:r>
            <a:endParaRPr lang="en-US" altLang="zh-CN"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53720" y="753110"/>
            <a:ext cx="11054080" cy="53676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3.1.3 </a:t>
            </a:r>
            <a:r>
              <a:rPr lang="zh-CN" altLang="en-US" sz="2800">
                <a:latin typeface="宋体" panose="02010600030101010101" pitchFamily="2" charset="-122"/>
                <a:ea typeface="宋体" panose="02010600030101010101" pitchFamily="2" charset="-122"/>
                <a:cs typeface="宋体" panose="02010600030101010101" pitchFamily="2" charset="-122"/>
              </a:rPr>
              <a:t>知道电场是一种物质。了解电场强度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体会用物理量之比定义新物理量的方法。会用电场线描述电场。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3.1.4 </a:t>
            </a:r>
            <a:r>
              <a:rPr lang="zh-CN" altLang="en-US" sz="2800">
                <a:latin typeface="宋体" panose="02010600030101010101" pitchFamily="2" charset="-122"/>
                <a:ea typeface="宋体" panose="02010600030101010101" pitchFamily="2" charset="-122"/>
                <a:cs typeface="宋体" panose="02010600030101010101" pitchFamily="2" charset="-122"/>
              </a:rPr>
              <a:t>了解生产生活中关于静电的利用与防护。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3.1.5 </a:t>
            </a:r>
            <a:r>
              <a:rPr lang="zh-CN" altLang="en-US" sz="2800">
                <a:latin typeface="宋体" panose="02010600030101010101" pitchFamily="2" charset="-122"/>
                <a:ea typeface="宋体" panose="02010600030101010101" pitchFamily="2" charset="-122"/>
                <a:cs typeface="宋体" panose="02010600030101010101" pitchFamily="2" charset="-122"/>
              </a:rPr>
              <a:t>知道静电场中的电荷具有电势能。了解电势能、电势和电势差的含义。知道匀强电场中电势差与电场强度的关系。能分析带电粒子在电场中的运动情况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能解释相关的物理现象。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3.1.6 </a:t>
            </a:r>
            <a:r>
              <a:rPr lang="zh-CN" altLang="en-US" sz="2800">
                <a:latin typeface="宋体" panose="02010600030101010101" pitchFamily="2" charset="-122"/>
                <a:ea typeface="宋体" panose="02010600030101010101" pitchFamily="2" charset="-122"/>
                <a:cs typeface="宋体" panose="02010600030101010101" pitchFamily="2" charset="-122"/>
              </a:rPr>
              <a:t>观察常见的电容器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了解电容器的电容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观察电容器的充、放电现象。能举例说明电容器的应用。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91160" y="297815"/>
            <a:ext cx="11335385" cy="6293485"/>
          </a:xfrm>
          <a:prstGeom prst="rect">
            <a:avLst/>
          </a:prstGeom>
          <a:noFill/>
        </p:spPr>
        <p:txBody>
          <a:bodyPr wrap="square" rtlCol="0">
            <a:noAutofit/>
          </a:bodyPr>
          <a:p>
            <a:pPr algn="ctr">
              <a:lnSpc>
                <a:spcPct val="120000"/>
              </a:lnSpc>
              <a:spcBef>
                <a:spcPts val="0"/>
              </a:spcBef>
              <a:spcAft>
                <a:spcPts val="0"/>
              </a:spcAft>
              <a:buClrTx/>
              <a:buSzTx/>
              <a:buFontTx/>
            </a:pPr>
            <a:r>
              <a:rPr lang="en-US" altLang="zh-CN" sz="3200" b="1">
                <a:solidFill>
                  <a:srgbClr val="0070C0"/>
                </a:solidFill>
                <a:latin typeface="黑体" panose="02010609060101010101" charset="-122"/>
                <a:ea typeface="黑体" panose="02010609060101010101" charset="-122"/>
                <a:cs typeface="黑体" panose="02010609060101010101" charset="-122"/>
                <a:sym typeface="+mn-ea"/>
              </a:rPr>
              <a:t>3.2 电路及其应用</a:t>
            </a:r>
            <a:endParaRPr lang="en-US" altLang="zh-CN" sz="3200" b="1">
              <a:solidFill>
                <a:srgbClr val="0070C0"/>
              </a:solidFill>
              <a:latin typeface="黑体" panose="02010609060101010101" charset="-122"/>
              <a:ea typeface="黑体" panose="02010609060101010101" charset="-122"/>
              <a:cs typeface="黑体" panose="02010609060101010101" charset="-122"/>
              <a:sym typeface="+mn-ea"/>
            </a:endParaRPr>
          </a:p>
          <a:p>
            <a:pPr algn="l">
              <a:lnSpc>
                <a:spcPct val="12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3.2.1 </a:t>
            </a:r>
            <a:r>
              <a:rPr lang="zh-CN" altLang="en-US" sz="2800">
                <a:latin typeface="宋体" panose="02010600030101010101" pitchFamily="2" charset="-122"/>
                <a:ea typeface="宋体" panose="02010600030101010101" pitchFamily="2" charset="-122"/>
                <a:cs typeface="宋体" panose="02010600030101010101" pitchFamily="2" charset="-122"/>
              </a:rPr>
              <a:t>观察并能识别常见的电路元器件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了解它们在电路中的作用。会使用多用电表。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3.2.2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探究并了解金属导体的电阻与材料、长度和横截面积的定量关系。会测量金属丝的电阻率。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3.2.3 </a:t>
            </a:r>
            <a:r>
              <a:rPr lang="zh-CN" altLang="en-US" sz="2800">
                <a:latin typeface="宋体" panose="02010600030101010101" pitchFamily="2" charset="-122"/>
                <a:ea typeface="宋体" panose="02010600030101010101" pitchFamily="2" charset="-122"/>
                <a:cs typeface="宋体" panose="02010600030101010101" pitchFamily="2" charset="-122"/>
              </a:rPr>
              <a:t>了解串、并联电路电阻的特点。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3.2.4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理解闭合电路欧姆定律。会测量电源的电动势和内阻。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3.2.5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理解电功、电功率及焦耳定律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能用焦耳定律解释生产生活中的电热现象。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3.2.6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能分析和解决家庭电路中的简单问题</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能将安全用电和节约用电的知识应用于生活实际。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50850" y="262255"/>
            <a:ext cx="11346180" cy="6214110"/>
          </a:xfrm>
          <a:prstGeom prst="rect">
            <a:avLst/>
          </a:prstGeom>
          <a:noFill/>
        </p:spPr>
        <p:txBody>
          <a:bodyPr wrap="square" rtlCol="0">
            <a:noAutofit/>
          </a:bodyPr>
          <a:p>
            <a:pPr algn="ctr">
              <a:lnSpc>
                <a:spcPct val="13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sym typeface="+mn-ea"/>
              </a:rPr>
              <a:t>3.3 电磁场与电磁波初步</a:t>
            </a:r>
            <a:endParaRPr lang="en-US" altLang="zh-CN" sz="3200" b="1">
              <a:solidFill>
                <a:srgbClr val="0070C0"/>
              </a:solidFill>
              <a:latin typeface="黑体" panose="02010609060101010101" charset="-122"/>
              <a:ea typeface="黑体" panose="02010609060101010101" charset="-122"/>
              <a:cs typeface="黑体" panose="02010609060101010101" charset="-122"/>
              <a:sym typeface="+mn-ea"/>
            </a:endParaRPr>
          </a:p>
          <a:p>
            <a:pPr algn="l">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3.3.1 </a:t>
            </a:r>
            <a:r>
              <a:rPr lang="zh-CN" altLang="en-US" sz="2800">
                <a:latin typeface="宋体" panose="02010600030101010101" pitchFamily="2" charset="-122"/>
                <a:ea typeface="宋体" panose="02010600030101010101" pitchFamily="2" charset="-122"/>
                <a:cs typeface="宋体" panose="02010600030101010101" pitchFamily="2" charset="-122"/>
              </a:rPr>
              <a:t>能列举磁现象在生产生活中的应用。了解我国古代在磁现象方面的研究成果及其对人类文明的影响。关注与磁相关的现代技术发展。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3.3.2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认识磁场。了解磁感应强度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会用磁感线描述磁场。体会物理模型在探索自然规律中的作用。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3.3.3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了解磁通量。通过实验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了解电磁感应现象</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了解产生感应电流的条件。</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了解电磁感应现象的应用及其对现代社会的影响。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3.3.4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通过实验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了解电磁波</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知道电磁场的物质性。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3.3.5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通过实例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了解电磁波的应用及其带来的影响。知道光是一种电磁波。知道光的能量是不连续的。初步了解微观世界的量子化特征。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31495" y="588645"/>
            <a:ext cx="11132185" cy="5575935"/>
          </a:xfrm>
          <a:prstGeom prst="rect">
            <a:avLst/>
          </a:prstGeom>
          <a:noFill/>
        </p:spPr>
        <p:txBody>
          <a:bodyPr wrap="square" rtlCol="0">
            <a:noAutofit/>
          </a:bodyPr>
          <a:p>
            <a:pPr algn="ctr">
              <a:lnSpc>
                <a:spcPct val="13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sym typeface="+mn-ea"/>
              </a:rPr>
              <a:t>3.4 能源与可持续发展</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3.4.1 </a:t>
            </a:r>
            <a:r>
              <a:rPr lang="zh-CN" altLang="en-US" sz="2800">
                <a:latin typeface="宋体" panose="02010600030101010101" pitchFamily="2" charset="-122"/>
                <a:ea typeface="宋体" panose="02010600030101010101" pitchFamily="2" charset="-122"/>
                <a:cs typeface="宋体" panose="02010600030101010101" pitchFamily="2" charset="-122"/>
              </a:rPr>
              <a:t>了解利用水能、风能、太阳能和核能的方式。初步了解核裂变与核聚变。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3.4.2 </a:t>
            </a:r>
            <a:r>
              <a:rPr lang="zh-CN" altLang="en-US" sz="2800">
                <a:latin typeface="宋体" panose="02010600030101010101" pitchFamily="2" charset="-122"/>
                <a:ea typeface="宋体" panose="02010600030101010101" pitchFamily="2" charset="-122"/>
                <a:cs typeface="宋体" panose="02010600030101010101" pitchFamily="2" charset="-122"/>
              </a:rPr>
              <a:t>知道不同形式的能量可互相转化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在转化过程中能量总量保持不变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能量转化是有方向性的。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3.4.3 </a:t>
            </a:r>
            <a:r>
              <a:rPr lang="zh-CN" altLang="en-US" sz="2800">
                <a:latin typeface="宋体" panose="02010600030101010101" pitchFamily="2" charset="-122"/>
                <a:ea typeface="宋体" panose="02010600030101010101" pitchFamily="2" charset="-122"/>
                <a:cs typeface="宋体" panose="02010600030101010101" pitchFamily="2" charset="-122"/>
              </a:rPr>
              <a:t>了解可再生能源和不可再生能源的分类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认识能源的过度开发和利用对环境的影响。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3.4.4 </a:t>
            </a:r>
            <a:r>
              <a:rPr lang="zh-CN" altLang="en-US" sz="2800">
                <a:latin typeface="宋体" panose="02010600030101010101" pitchFamily="2" charset="-122"/>
                <a:ea typeface="宋体" panose="02010600030101010101" pitchFamily="2" charset="-122"/>
                <a:cs typeface="宋体" panose="02010600030101010101" pitchFamily="2" charset="-122"/>
              </a:rPr>
              <a:t>认识环境污染的危害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了解科学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技术</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环境协调发展的重要性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具有环境保护的意识和行为。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2289810"/>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第一部分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课程内容要求</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61315" y="442595"/>
            <a:ext cx="11302365" cy="5972810"/>
          </a:xfrm>
          <a:prstGeom prst="rect">
            <a:avLst/>
          </a:prstGeom>
          <a:noFill/>
        </p:spPr>
        <p:txBody>
          <a:bodyPr wrap="square" rtlCol="0">
            <a:noAutofit/>
          </a:bodyPr>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……必修 3 的学业要求 ……</a:t>
            </a:r>
            <a:endParaRPr lang="en-US" altLang="zh-CN" sz="3200" b="1">
              <a:solidFill>
                <a:srgbClr val="0070C0"/>
              </a:solidFill>
              <a:latin typeface="黑体" panose="02010609060101010101" charset="-122"/>
              <a:ea typeface="黑体" panose="02010609060101010101" charset="-122"/>
              <a:cs typeface="黑体" panose="02010609060101010101"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能用电场强度、电势、磁感应强度等物理量描述电场或磁场的性质。会用库仑定律分析点电荷之间的相互作用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会用闭合电路欧姆定律等分析电路各部分之间电学量的相互关系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能用电势能和焦耳定律等分析电学中的能量转化问题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在实践中能做到安全用电和节约用电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具有可持续发展与环境保护的意识。知道电磁场的物质性</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能说出电磁感应现象在生产生活中应用的实例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能利用场的性质解释有关电磁波的现象。形成初步的物质观、运动与相互作用观和能量观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并能以此观察和解释简单的自然现象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解决简单的实际问</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46735" y="540385"/>
            <a:ext cx="10988675" cy="59359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能用点电荷模型研究电荷间的相互作用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能用物理量之比定义电场强度、电势、磁感应强度等物理量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进一步了解用物理量之比定义新物理量的方法。能用电场线、磁感线等模型分析电场和磁场中比较简单的问题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并得出结论。在分析和论证过程中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能使用证据说明自己的观点。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会做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测量电源的电动势和内阻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等实验。能在教师指导下制订实验方案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能选用实验器材进行实验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获取实验数据；会用图像处理实验数据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能根据图像获得结论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能分析实验中存在的误差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并能</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提出减小误差的方法。能运用学过的物理术语撰写实验报告。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21030" y="1889760"/>
            <a:ext cx="10949940" cy="27889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通过对电磁学及能源相关内容的学习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认识科学对技术的推动作用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体会科技进步对人类生活和社会发展的影响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认识科学</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技术</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社会</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环境的关系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知道保护环境、节约能源、促进可持续发展的重要意义。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447675" y="2065655"/>
            <a:ext cx="11297920" cy="4606925"/>
          </a:xfrm>
          <a:prstGeom prst="rect">
            <a:avLst/>
          </a:prstGeom>
          <a:noFill/>
        </p:spPr>
        <p:txBody>
          <a:bodyPr wrap="square" rtlCol="0">
            <a:noAutofit/>
          </a:bodyPr>
          <a:p>
            <a:pPr algn="just" fontAlgn="auto">
              <a:lnSpc>
                <a:spcPct val="11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本模块由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机械运动与物理模型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相互作用与运动定律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两个主题组成。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fontAlgn="auto">
              <a:lnSpc>
                <a:spcPct val="115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1.1 机械运动与物理模型</a:t>
            </a:r>
            <a:endParaRPr lang="zh-CN" altLang="en-US" sz="3200" b="1">
              <a:solidFill>
                <a:srgbClr val="FF0000"/>
              </a:solidFill>
              <a:latin typeface="黑体" panose="02010609060101010101" charset="-122"/>
              <a:ea typeface="黑体" panose="02010609060101010101" charset="-122"/>
              <a:cs typeface="黑体" panose="02010609060101010101" charset="-122"/>
            </a:endParaRPr>
          </a:p>
          <a:p>
            <a:pPr algn="just" fontAlgn="auto">
              <a:lnSpc>
                <a:spcPct val="11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fontAlgn="auto">
              <a:lnSpc>
                <a:spcPct val="11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1.1.1 </a:t>
            </a:r>
            <a:r>
              <a:rPr lang="zh-CN" altLang="en-US" sz="2800">
                <a:latin typeface="宋体" panose="02010600030101010101" pitchFamily="2" charset="-122"/>
                <a:ea typeface="宋体" panose="02010600030101010101" pitchFamily="2" charset="-122"/>
                <a:cs typeface="宋体" panose="02010600030101010101" pitchFamily="2" charset="-122"/>
              </a:rPr>
              <a:t>了解近代实验科学产生的背景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认识实验对物理学发展的推动作用。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fontAlgn="auto">
              <a:lnSpc>
                <a:spcPct val="11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1.1.2 </a:t>
            </a:r>
            <a:r>
              <a:rPr lang="zh-CN" altLang="en-US" sz="2800">
                <a:latin typeface="宋体" panose="02010600030101010101" pitchFamily="2" charset="-122"/>
                <a:ea typeface="宋体" panose="02010600030101010101" pitchFamily="2" charset="-122"/>
                <a:cs typeface="宋体" panose="02010600030101010101" pitchFamily="2" charset="-122"/>
              </a:rPr>
              <a:t>经历质点模型的建构过程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了解质点的含义。知道将物体抽象为质点的条件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能将特定实际情境中的物体抽象成质点。体会</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建构物理模型的思维方式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认识物理模型在探索自然规律中的作用。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35635" y="229870"/>
            <a:ext cx="5461000" cy="706755"/>
          </a:xfrm>
          <a:prstGeom prst="rect">
            <a:avLst/>
          </a:prstGeom>
          <a:noFill/>
        </p:spPr>
        <p:txBody>
          <a:bodyPr wrap="square" rtlCol="0">
            <a:spAutoFit/>
          </a:bodyPr>
          <a:p>
            <a:pPr algn="just"/>
            <a:r>
              <a:rPr lang="zh-CN" altLang="en-US" sz="40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一、必修课程内容</a:t>
            </a:r>
            <a:r>
              <a:rPr lang="zh-CN" altLang="en-US" sz="40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要求</a:t>
            </a:r>
            <a:endParaRPr lang="zh-CN" altLang="en-US" sz="40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5118735" y="287020"/>
            <a:ext cx="977900" cy="887095"/>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4907915" y="1336040"/>
            <a:ext cx="2376805" cy="509270"/>
          </a:xfrm>
          <a:prstGeom prst="rect">
            <a:avLst/>
          </a:prstGeom>
          <a:noFill/>
        </p:spPr>
        <p:txBody>
          <a:bodyPr wrap="square" rtlCol="0">
            <a:noAutofit/>
          </a:bodyPr>
          <a:p>
            <a:r>
              <a:rPr lang="zh-CN" altLang="en-US" sz="3600" b="1" dirty="0">
                <a:solidFill>
                  <a:srgbClr val="E81818"/>
                </a:solidFill>
                <a:latin typeface="黑体" panose="02010609060101010101" charset="-122"/>
                <a:ea typeface="黑体" panose="02010609060101010101" charset="-122"/>
                <a:cs typeface="黑体" panose="02010609060101010101" charset="-122"/>
              </a:rPr>
              <a:t>必</a:t>
            </a:r>
            <a:r>
              <a:rPr lang="en-US" altLang="zh-CN" sz="3600" b="1" dirty="0">
                <a:solidFill>
                  <a:srgbClr val="E81818"/>
                </a:solidFill>
                <a:latin typeface="黑体" panose="02010609060101010101" charset="-122"/>
                <a:ea typeface="黑体" panose="02010609060101010101" charset="-122"/>
                <a:cs typeface="黑体" panose="02010609060101010101" charset="-122"/>
              </a:rPr>
              <a:t>  </a:t>
            </a:r>
            <a:r>
              <a:rPr lang="zh-CN" altLang="en-US" sz="3600" b="1" dirty="0">
                <a:solidFill>
                  <a:srgbClr val="E81818"/>
                </a:solidFill>
                <a:latin typeface="黑体" panose="02010609060101010101" charset="-122"/>
                <a:ea typeface="黑体" panose="02010609060101010101" charset="-122"/>
                <a:cs typeface="黑体" panose="02010609060101010101" charset="-122"/>
              </a:rPr>
              <a:t>修</a:t>
            </a:r>
            <a:r>
              <a:rPr lang="en-US" altLang="zh-CN" sz="3600" b="1" dirty="0">
                <a:solidFill>
                  <a:srgbClr val="E81818"/>
                </a:solidFill>
                <a:latin typeface="黑体" panose="02010609060101010101" charset="-122"/>
                <a:ea typeface="黑体" panose="02010609060101010101" charset="-122"/>
                <a:cs typeface="黑体" panose="02010609060101010101" charset="-122"/>
              </a:rPr>
              <a:t>  1</a:t>
            </a:r>
            <a:endParaRPr lang="en-US" altLang="zh-CN"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494155"/>
            <a:ext cx="10518140" cy="4369435"/>
          </a:xfrm>
          <a:prstGeom prst="rect">
            <a:avLst/>
          </a:prstGeom>
          <a:noFill/>
        </p:spPr>
        <p:txBody>
          <a:bodyPr wrap="square" rtlCol="0">
            <a:noAutofit/>
          </a:bodyPr>
          <a:p>
            <a:pPr algn="l">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1.1.3 </a:t>
            </a:r>
            <a:r>
              <a:rPr lang="zh-CN" altLang="en-US" sz="2800">
                <a:latin typeface="宋体" panose="02010600030101010101" pitchFamily="2" charset="-122"/>
                <a:ea typeface="宋体" panose="02010600030101010101" pitchFamily="2" charset="-122"/>
                <a:cs typeface="宋体" panose="02010600030101010101" pitchFamily="2" charset="-122"/>
              </a:rPr>
              <a:t>理解位移、速度和加速度。通过实验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探究匀变速直线运动的特点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能用公式、图像等方法描述匀变速直线运动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理解匀变速直线运动的规律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能运用其解决实际问题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体会科学思维中的抽象方</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法和物理问题研究中的极限方法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l">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1.1.4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认识自由落体运动规律。结合物理学史的相关内容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认识物理实验与科学推理在物理学研究中的作用。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82905" y="252730"/>
            <a:ext cx="11482705" cy="6352540"/>
          </a:xfrm>
          <a:prstGeom prst="rect">
            <a:avLst/>
          </a:prstGeom>
          <a:noFill/>
        </p:spPr>
        <p:txBody>
          <a:bodyPr wrap="square" rtlCol="0">
            <a:noAutofit/>
          </a:bodyPr>
          <a:p>
            <a:pPr algn="ctr">
              <a:lnSpc>
                <a:spcPct val="135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1.2 相互作用与运动定律</a:t>
            </a:r>
            <a:endParaRPr lang="en-US" altLang="zh-CN" sz="3200" b="1">
              <a:solidFill>
                <a:srgbClr val="0070C0"/>
              </a:solidFill>
              <a:latin typeface="黑体" panose="02010609060101010101" charset="-122"/>
              <a:ea typeface="黑体" panose="02010609060101010101" charset="-122"/>
              <a:cs typeface="黑体" panose="02010609060101010101" charset="-122"/>
            </a:endParaRPr>
          </a:p>
          <a:p>
            <a:pPr algn="l">
              <a:lnSpc>
                <a:spcPct val="13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1.2.1 </a:t>
            </a:r>
            <a:r>
              <a:rPr lang="zh-CN" altLang="en-US" sz="2800">
                <a:latin typeface="宋体" panose="02010600030101010101" pitchFamily="2" charset="-122"/>
                <a:ea typeface="宋体" panose="02010600030101010101" pitchFamily="2" charset="-122"/>
                <a:cs typeface="宋体" panose="02010600030101010101" pitchFamily="2" charset="-122"/>
              </a:rPr>
              <a:t>认识重力、弹力与摩擦力。通过实验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了解胡克定律。知道滑动摩擦和静摩擦现象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能用动摩擦因数计算滑动摩擦力的大小。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1.2.2 </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了解力的合成与分解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知道矢量和标量。能用共点力的平衡条件分析生产生活中的问题。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1.2.3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通过实验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探究物体运动的加速度与物体受力、物体质量的关系。理解牛顿运动定律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能用牛顿运动定律解释生产生活中的有关现象</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解决有关问题。通过实验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认识超重和失重现象。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1.2.4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知道国际单位制中的力学单位。了解</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国际单位制在物理学中的重要意义。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394335" y="504190"/>
            <a:ext cx="11403330" cy="5849620"/>
          </a:xfrm>
          <a:prstGeom prst="rect">
            <a:avLst/>
          </a:prstGeom>
          <a:noFill/>
        </p:spPr>
        <p:txBody>
          <a:bodyPr wrap="square" rtlCol="0">
            <a:noAutofit/>
          </a:bodyPr>
          <a:p>
            <a:pPr algn="ctr">
              <a:lnSpc>
                <a:spcPct val="15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a:t>
            </a:r>
            <a:r>
              <a:rPr lang="zh-CN" altLang="en-US" sz="3200" b="1">
                <a:solidFill>
                  <a:srgbClr val="0070C0"/>
                </a:solidFill>
                <a:latin typeface="黑体" panose="02010609060101010101" charset="-122"/>
                <a:ea typeface="黑体" panose="02010609060101010101" charset="-122"/>
                <a:cs typeface="黑体" panose="02010609060101010101" charset="-122"/>
              </a:rPr>
              <a:t>必修</a:t>
            </a:r>
            <a:r>
              <a:rPr lang="en-US" altLang="zh-CN" sz="3200" b="1">
                <a:solidFill>
                  <a:srgbClr val="0070C0"/>
                </a:solidFill>
                <a:latin typeface="黑体" panose="02010609060101010101" charset="-122"/>
                <a:ea typeface="黑体" panose="02010609060101010101" charset="-122"/>
                <a:cs typeface="黑体" panose="02010609060101010101" charset="-122"/>
              </a:rPr>
              <a:t> 1 </a:t>
            </a:r>
            <a:r>
              <a:rPr lang="zh-CN" altLang="en-US" sz="3200" b="1">
                <a:solidFill>
                  <a:srgbClr val="0070C0"/>
                </a:solidFill>
                <a:latin typeface="黑体" panose="02010609060101010101" charset="-122"/>
                <a:ea typeface="黑体" panose="02010609060101010101" charset="-122"/>
                <a:cs typeface="黑体" panose="02010609060101010101" charset="-122"/>
              </a:rPr>
              <a:t>的学业要求</a:t>
            </a:r>
            <a:r>
              <a:rPr lang="en-US" altLang="zh-CN" sz="3200" b="1">
                <a:solidFill>
                  <a:srgbClr val="0070C0"/>
                </a:solidFill>
                <a:latin typeface="黑体" panose="02010609060101010101" charset="-122"/>
                <a:ea typeface="黑体" panose="02010609060101010101" charset="-122"/>
                <a:cs typeface="黑体" panose="02010609060101010101" charset="-122"/>
              </a:rPr>
              <a:t>……</a:t>
            </a:r>
            <a:endParaRPr lang="en-US" altLang="zh-CN" sz="2800" b="1">
              <a:solidFill>
                <a:srgbClr val="0070C0"/>
              </a:solidFill>
              <a:latin typeface="黑体" panose="02010609060101010101" charset="-122"/>
              <a:ea typeface="黑体" panose="02010609060101010101" charset="-122"/>
              <a:cs typeface="黑体" panose="02010609060101010101"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能用位移、速度、加速度等物理量描述物体的直线运动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能用匀变速直线运动的规律解释或解决生活中的具体问题。能对物体的受力和运动情况进行分析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得出结论。能从物理学的运动与相互作用的视角分析自然与生活中的有关简单问题。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了解建立质点模型的抽象方法和质点模型的适用条件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能在特定情境下将物体抽象为质点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体会物理模型建构的思想和方法。通过瞬时速度和加速度概念的建构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体会物理问题研究中的极限方法</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和抽象思维方法。知道证据是物理研究的基础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能使用简单直接的证据表达自己的观点。</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文本框 30"/>
          <p:cNvSpPr txBox="1"/>
          <p:nvPr/>
        </p:nvSpPr>
        <p:spPr>
          <a:xfrm>
            <a:off x="530225" y="1205230"/>
            <a:ext cx="11131550" cy="47396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会做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探究加速度与物体受力、物体质量的关系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等实验。能明确科学探究实验所要解决的问题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知道制订实验方案的重要性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有控制变量的意识。会使用基本的力学实验器材获取数据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能用物理图像描述实验数据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能根据数据得出实验结论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知道实验存在误差。能表达科学探究的过程和结果。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通过直线运动和牛顿运动定律的学习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认识物理学是对自然现象的描述与解释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具有学习物理学的兴趣。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椭圆 11"/>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583565" y="1167130"/>
            <a:ext cx="10951845" cy="518731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本模块由</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机械能及其守恒定律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曲线运动与万有引力定律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牛顿力学的局限性与相对论初步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三个主题组成。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ctr">
              <a:lnSpc>
                <a:spcPct val="130000"/>
              </a:lnSpc>
              <a:spcBef>
                <a:spcPts val="0"/>
              </a:spcBef>
              <a:spcAft>
                <a:spcPts val="0"/>
              </a:spcAft>
            </a:pPr>
            <a:r>
              <a:rPr lang="en-US" altLang="zh-CN" sz="3200" b="1">
                <a:solidFill>
                  <a:srgbClr val="0070C0"/>
                </a:solidFill>
                <a:latin typeface="黑体" panose="02010609060101010101" charset="-122"/>
                <a:ea typeface="黑体" panose="02010609060101010101" charset="-122"/>
                <a:cs typeface="黑体" panose="02010609060101010101" charset="-122"/>
              </a:rPr>
              <a:t>2.1 机械能及其守恒定律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【内容要求】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2.1.1</a:t>
            </a:r>
            <a:r>
              <a:rPr lang="zh-CN" altLang="en-US" sz="2800">
                <a:latin typeface="宋体" panose="02010600030101010101" pitchFamily="2" charset="-122"/>
                <a:ea typeface="宋体" panose="02010600030101010101" pitchFamily="2" charset="-122"/>
                <a:cs typeface="宋体" panose="02010600030101010101" pitchFamily="2" charset="-122"/>
              </a:rPr>
              <a:t>理解功和功率。了解生产生活中常见机械的功率大小及其意义。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2.1.2</a:t>
            </a:r>
            <a:r>
              <a:rPr lang="zh-CN" altLang="en-US" sz="2800">
                <a:latin typeface="宋体" panose="02010600030101010101" pitchFamily="2" charset="-122"/>
                <a:ea typeface="宋体" panose="02010600030101010101" pitchFamily="2" charset="-122"/>
                <a:cs typeface="宋体" panose="02010600030101010101" pitchFamily="2" charset="-122"/>
              </a:rPr>
              <a:t>理解动能和动能定理。能用动能定理解释生产生活中的现象。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4871085" y="418465"/>
            <a:ext cx="2376805" cy="509270"/>
          </a:xfrm>
          <a:prstGeom prst="rect">
            <a:avLst/>
          </a:prstGeom>
          <a:noFill/>
        </p:spPr>
        <p:txBody>
          <a:bodyPr wrap="square" rtlCol="0">
            <a:noAutofit/>
          </a:bodyPr>
          <a:p>
            <a:r>
              <a:rPr lang="zh-CN" altLang="en-US" sz="3600" b="1" dirty="0">
                <a:solidFill>
                  <a:srgbClr val="E81818"/>
                </a:solidFill>
                <a:latin typeface="黑体" panose="02010609060101010101" charset="-122"/>
                <a:ea typeface="黑体" panose="02010609060101010101" charset="-122"/>
                <a:cs typeface="黑体" panose="02010609060101010101" charset="-122"/>
              </a:rPr>
              <a:t>必</a:t>
            </a:r>
            <a:r>
              <a:rPr lang="en-US" altLang="zh-CN" sz="3600" b="1" dirty="0">
                <a:solidFill>
                  <a:srgbClr val="E81818"/>
                </a:solidFill>
                <a:latin typeface="黑体" panose="02010609060101010101" charset="-122"/>
                <a:ea typeface="黑体" panose="02010609060101010101" charset="-122"/>
                <a:cs typeface="黑体" panose="02010609060101010101" charset="-122"/>
              </a:rPr>
              <a:t>  </a:t>
            </a:r>
            <a:r>
              <a:rPr lang="zh-CN" altLang="en-US" sz="3600" b="1" dirty="0">
                <a:solidFill>
                  <a:srgbClr val="E81818"/>
                </a:solidFill>
                <a:latin typeface="黑体" panose="02010609060101010101" charset="-122"/>
                <a:ea typeface="黑体" panose="02010609060101010101" charset="-122"/>
                <a:cs typeface="黑体" panose="02010609060101010101" charset="-122"/>
              </a:rPr>
              <a:t>修</a:t>
            </a:r>
            <a:r>
              <a:rPr lang="en-US" altLang="zh-CN" sz="3600" b="1" dirty="0">
                <a:solidFill>
                  <a:srgbClr val="E81818"/>
                </a:solidFill>
                <a:latin typeface="黑体" panose="02010609060101010101" charset="-122"/>
                <a:ea typeface="黑体" panose="02010609060101010101" charset="-122"/>
                <a:cs typeface="黑体" panose="02010609060101010101" charset="-122"/>
              </a:rPr>
              <a:t>  2</a:t>
            </a:r>
            <a:endParaRPr lang="en-US" altLang="zh-CN"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406525"/>
            <a:ext cx="10518140" cy="42189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2.1.3</a:t>
            </a:r>
            <a:r>
              <a:rPr lang="zh-CN" altLang="en-US" sz="2800">
                <a:latin typeface="宋体" panose="02010600030101010101" pitchFamily="2" charset="-122"/>
                <a:ea typeface="宋体" panose="02010600030101010101" pitchFamily="2" charset="-122"/>
                <a:cs typeface="宋体" panose="02010600030101010101" pitchFamily="2" charset="-122"/>
              </a:rPr>
              <a:t>理解重力势能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知道重力势能的变化与重力做功的关系。定性了解弹性势能。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2.1.4</a:t>
            </a:r>
            <a:r>
              <a:rPr lang="zh-CN" altLang="en-US" sz="2800">
                <a:latin typeface="宋体" panose="02010600030101010101" pitchFamily="2" charset="-122"/>
                <a:ea typeface="宋体" panose="02010600030101010101" pitchFamily="2" charset="-122"/>
                <a:cs typeface="宋体" panose="02010600030101010101" pitchFamily="2" charset="-122"/>
              </a:rPr>
              <a:t>通过实验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验证机械能守恒定律。理解机械能守恒定律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体会守恒观念对认识物理规律的重要性。能用机械能守恒定律分析生产生活中的有关问题。</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4267</Words>
  <Application>WPS 演示</Application>
  <PresentationFormat>宽屏</PresentationFormat>
  <Paragraphs>135</Paragraphs>
  <Slides>24</Slides>
  <Notes>11</Notes>
  <HiddenSlides>0</HiddenSlides>
  <MMClips>0</MMClips>
  <ScaleCrop>false</ScaleCrop>
  <HeadingPairs>
    <vt:vector size="6" baseType="variant">
      <vt:variant>
        <vt:lpstr>已用的字体</vt:lpstr>
      </vt:variant>
      <vt:variant>
        <vt:i4>10</vt:i4>
      </vt:variant>
      <vt:variant>
        <vt:lpstr>主题</vt:lpstr>
      </vt:variant>
      <vt:variant>
        <vt:i4>8</vt:i4>
      </vt:variant>
      <vt:variant>
        <vt:lpstr>幻灯片标题</vt:lpstr>
      </vt:variant>
      <vt:variant>
        <vt:i4>24</vt:i4>
      </vt:variant>
    </vt:vector>
  </HeadingPairs>
  <TitlesOfParts>
    <vt:vector size="42" baseType="lpstr">
      <vt:lpstr>Arial</vt:lpstr>
      <vt:lpstr>宋体</vt:lpstr>
      <vt:lpstr>Wingdings</vt:lpstr>
      <vt:lpstr>微软雅黑</vt:lpstr>
      <vt:lpstr>方正粗黑宋简体</vt:lpstr>
      <vt:lpstr>黑体</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83</cp:revision>
  <dcterms:created xsi:type="dcterms:W3CDTF">2020-06-07T04:28:00Z</dcterms:created>
  <dcterms:modified xsi:type="dcterms:W3CDTF">2025-09-24T01:52:25Z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926D52568F6D49809A223699F44C4593_13</vt:lpwstr>
  </property>
</Properties>
</file>