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1" r:id="rId3"/>
    <p:sldMasterId id="2147483653" r:id="rId4"/>
    <p:sldMasterId id="2147483655" r:id="rId5"/>
    <p:sldMasterId id="2147483657" r:id="rId6"/>
    <p:sldMasterId id="2147483659" r:id="rId7"/>
    <p:sldMasterId id="2147483661" r:id="rId8"/>
    <p:sldMasterId id="2147483665" r:id="rId9"/>
  </p:sldMasterIdLst>
  <p:notesMasterIdLst>
    <p:notesMasterId r:id="rId11"/>
  </p:notesMasterIdLst>
  <p:handoutMasterIdLst>
    <p:handoutMasterId r:id="rId50"/>
  </p:handoutMasterIdLst>
  <p:sldIdLst>
    <p:sldId id="332" r:id="rId10"/>
    <p:sldId id="298" r:id="rId12"/>
    <p:sldId id="258" r:id="rId13"/>
    <p:sldId id="259" r:id="rId14"/>
    <p:sldId id="299" r:id="rId15"/>
    <p:sldId id="360" r:id="rId16"/>
    <p:sldId id="301" r:id="rId17"/>
    <p:sldId id="337" r:id="rId18"/>
    <p:sldId id="340" r:id="rId19"/>
    <p:sldId id="374" r:id="rId20"/>
    <p:sldId id="375" r:id="rId21"/>
    <p:sldId id="376" r:id="rId22"/>
    <p:sldId id="377" r:id="rId23"/>
    <p:sldId id="362" r:id="rId24"/>
    <p:sldId id="363" r:id="rId25"/>
    <p:sldId id="365" r:id="rId26"/>
    <p:sldId id="364" r:id="rId27"/>
    <p:sldId id="304" r:id="rId28"/>
    <p:sldId id="307" r:id="rId29"/>
    <p:sldId id="361" r:id="rId30"/>
    <p:sldId id="351" r:id="rId31"/>
    <p:sldId id="366" r:id="rId32"/>
    <p:sldId id="368" r:id="rId33"/>
    <p:sldId id="367" r:id="rId34"/>
    <p:sldId id="369" r:id="rId35"/>
    <p:sldId id="370" r:id="rId36"/>
    <p:sldId id="371" r:id="rId37"/>
    <p:sldId id="336" r:id="rId38"/>
    <p:sldId id="317" r:id="rId39"/>
    <p:sldId id="372" r:id="rId40"/>
    <p:sldId id="354" r:id="rId41"/>
    <p:sldId id="356" r:id="rId42"/>
    <p:sldId id="373" r:id="rId43"/>
    <p:sldId id="357" r:id="rId44"/>
    <p:sldId id="378" r:id="rId45"/>
    <p:sldId id="379" r:id="rId46"/>
    <p:sldId id="358" r:id="rId47"/>
    <p:sldId id="276" r:id="rId48"/>
    <p:sldId id="306" r:id="rId49"/>
  </p:sldIdLst>
  <p:sldSz cx="12192000" cy="6858000"/>
  <p:notesSz cx="6858000" cy="9144000"/>
  <p:embeddedFontLst>
    <p:embeddedFont>
      <p:font typeface="微软雅黑" panose="020B0503020204020204" pitchFamily="34" charset="-122"/>
      <p:regular r:id="rId54"/>
    </p:embeddedFont>
    <p:embeddedFont>
      <p:font typeface="方正粗黑宋简体" panose="02000000000000000000" charset="-122"/>
      <p:regular r:id="rId55"/>
    </p:embeddedFont>
    <p:embeddedFont>
      <p:font typeface="黑体" panose="02010609060101010101" charset="-122"/>
      <p:regular r:id="rId56"/>
    </p:embeddedFont>
    <p:embeddedFont>
      <p:font typeface="等线" panose="02010600030101010101" charset="-122"/>
      <p:regular r:id="rId57"/>
    </p:embeddedFont>
    <p:embeddedFont>
      <p:font typeface="等线 Light" panose="02010600030101010101" charset="-122"/>
      <p:regular r:id="rId58"/>
    </p:embeddedFont>
    <p:embeddedFont>
      <p:font typeface="Calibri" panose="020F0502020204030204" charset="0"/>
      <p:regular r:id="rId59"/>
      <p:bold r:id="rId60"/>
      <p:italic r:id="rId61"/>
      <p:boldItalic r:id="rId62"/>
    </p:embeddedFont>
  </p:embeddedFontLst>
  <p:custDataLst>
    <p:tags r:id="rId6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55A6"/>
    <a:srgbClr val="EA7A0C"/>
    <a:srgbClr val="F4C57A"/>
    <a:srgbClr val="E81818"/>
    <a:srgbClr val="F38417"/>
    <a:srgbClr val="F6952C"/>
    <a:srgbClr val="F0820C"/>
    <a:srgbClr val="867676"/>
    <a:srgbClr val="887875"/>
    <a:srgbClr val="EEEB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5" autoAdjust="0"/>
    <p:restoredTop sz="94660"/>
  </p:normalViewPr>
  <p:slideViewPr>
    <p:cSldViewPr snapToGrid="0">
      <p:cViewPr>
        <p:scale>
          <a:sx n="50" d="100"/>
          <a:sy n="50" d="100"/>
        </p:scale>
        <p:origin x="364" y="3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3" Type="http://schemas.openxmlformats.org/officeDocument/2006/relationships/tags" Target="tags/tag5.xml"/><Relationship Id="rId62" Type="http://schemas.openxmlformats.org/officeDocument/2006/relationships/font" Target="fonts/font9.fntdata"/><Relationship Id="rId61" Type="http://schemas.openxmlformats.org/officeDocument/2006/relationships/font" Target="fonts/font8.fntdata"/><Relationship Id="rId60" Type="http://schemas.openxmlformats.org/officeDocument/2006/relationships/font" Target="fonts/font7.fntdata"/><Relationship Id="rId6" Type="http://schemas.openxmlformats.org/officeDocument/2006/relationships/slideMaster" Target="slideMasters/slideMaster5.xml"/><Relationship Id="rId59" Type="http://schemas.openxmlformats.org/officeDocument/2006/relationships/font" Target="fonts/font6.fntdata"/><Relationship Id="rId58" Type="http://schemas.openxmlformats.org/officeDocument/2006/relationships/font" Target="fonts/font5.fntdata"/><Relationship Id="rId57" Type="http://schemas.openxmlformats.org/officeDocument/2006/relationships/font" Target="fonts/font4.fntdata"/><Relationship Id="rId56" Type="http://schemas.openxmlformats.org/officeDocument/2006/relationships/font" Target="fonts/font3.fntdata"/><Relationship Id="rId55" Type="http://schemas.openxmlformats.org/officeDocument/2006/relationships/font" Target="fonts/font2.fntdata"/><Relationship Id="rId54" Type="http://schemas.openxmlformats.org/officeDocument/2006/relationships/font" Target="fonts/font1.fntdata"/><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handoutMaster" Target="handoutMasters/handoutMaster1.xml"/><Relationship Id="rId5" Type="http://schemas.openxmlformats.org/officeDocument/2006/relationships/slideMaster" Target="slideMasters/slideMaster4.xml"/><Relationship Id="rId49" Type="http://schemas.openxmlformats.org/officeDocument/2006/relationships/slide" Target="slides/slide39.xml"/><Relationship Id="rId48" Type="http://schemas.openxmlformats.org/officeDocument/2006/relationships/slide" Target="slides/slide38.xml"/><Relationship Id="rId47" Type="http://schemas.openxmlformats.org/officeDocument/2006/relationships/slide" Target="slides/slide37.xml"/><Relationship Id="rId46" Type="http://schemas.openxmlformats.org/officeDocument/2006/relationships/slide" Target="slides/slide36.xml"/><Relationship Id="rId45" Type="http://schemas.openxmlformats.org/officeDocument/2006/relationships/slide" Target="slides/slide35.xml"/><Relationship Id="rId44" Type="http://schemas.openxmlformats.org/officeDocument/2006/relationships/slide" Target="slides/slide34.xml"/><Relationship Id="rId43" Type="http://schemas.openxmlformats.org/officeDocument/2006/relationships/slide" Target="slides/slide33.xml"/><Relationship Id="rId42" Type="http://schemas.openxmlformats.org/officeDocument/2006/relationships/slide" Target="slides/slide32.xml"/><Relationship Id="rId41" Type="http://schemas.openxmlformats.org/officeDocument/2006/relationships/slide" Target="slides/slide31.xml"/><Relationship Id="rId40" Type="http://schemas.openxmlformats.org/officeDocument/2006/relationships/slide" Target="slides/slide30.xml"/><Relationship Id="rId4" Type="http://schemas.openxmlformats.org/officeDocument/2006/relationships/slideMaster" Target="slideMasters/slideMaster3.xml"/><Relationship Id="rId39" Type="http://schemas.openxmlformats.org/officeDocument/2006/relationships/slide" Target="slides/slide29.xml"/><Relationship Id="rId38" Type="http://schemas.openxmlformats.org/officeDocument/2006/relationships/slide" Target="slides/slide28.xml"/><Relationship Id="rId37" Type="http://schemas.openxmlformats.org/officeDocument/2006/relationships/slide" Target="slides/slide27.xml"/><Relationship Id="rId36" Type="http://schemas.openxmlformats.org/officeDocument/2006/relationships/slide" Target="slides/slide26.xml"/><Relationship Id="rId35" Type="http://schemas.openxmlformats.org/officeDocument/2006/relationships/slide" Target="slides/slide25.xml"/><Relationship Id="rId34" Type="http://schemas.openxmlformats.org/officeDocument/2006/relationships/slide" Target="slides/slide24.xml"/><Relationship Id="rId33" Type="http://schemas.openxmlformats.org/officeDocument/2006/relationships/slide" Target="slides/slide23.xml"/><Relationship Id="rId32" Type="http://schemas.openxmlformats.org/officeDocument/2006/relationships/slide" Target="slides/slide22.xml"/><Relationship Id="rId31" Type="http://schemas.openxmlformats.org/officeDocument/2006/relationships/slide" Target="slides/slide21.xml"/><Relationship Id="rId30" Type="http://schemas.openxmlformats.org/officeDocument/2006/relationships/slide" Target="slides/slide20.xml"/><Relationship Id="rId3" Type="http://schemas.openxmlformats.org/officeDocument/2006/relationships/slideMaster" Target="slideMasters/slideMaster2.xml"/><Relationship Id="rId29" Type="http://schemas.openxmlformats.org/officeDocument/2006/relationships/slide" Target="slides/slide19.xml"/><Relationship Id="rId28" Type="http://schemas.openxmlformats.org/officeDocument/2006/relationships/slide" Target="slides/slide18.xml"/><Relationship Id="rId27" Type="http://schemas.openxmlformats.org/officeDocument/2006/relationships/slide" Target="slides/slide17.xml"/><Relationship Id="rId26" Type="http://schemas.openxmlformats.org/officeDocument/2006/relationships/slide" Target="slides/slide16.xml"/><Relationship Id="rId25" Type="http://schemas.openxmlformats.org/officeDocument/2006/relationships/slide" Target="slides/slide15.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slide" Target="slides/slide1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 Type="http://schemas.openxmlformats.org/officeDocument/2006/relationships/slide" Target="slides/slide4.xml"/><Relationship Id="rId13" Type="http://schemas.openxmlformats.org/officeDocument/2006/relationships/slide" Target="slides/slide3.xml"/><Relationship Id="rId12" Type="http://schemas.openxmlformats.org/officeDocument/2006/relationships/slide" Target="slides/slide2.xml"/><Relationship Id="rId11" Type="http://schemas.openxmlformats.org/officeDocument/2006/relationships/notesMaster" Target="notesMasters/notesMaster1.xml"/><Relationship Id="rId10" Type="http://schemas.openxmlformats.org/officeDocument/2006/relationships/slide" Target="slides/slide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AE7F24-8D84-4BD5-8D55-07F6D0ACC91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F9C0F3-A26D-47D7-A60D-08D015A1B68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F0E9943-F2FC-4B95-AA6A-F0785E5291F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52962ED-E5E0-4E4F-B733-85D0B9BAD1B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2_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838200" y="6356350"/>
            <a:ext cx="2743200" cy="365125"/>
          </a:xfrm>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49AE70B2-8BF9-45C0-BB95-33D1B9D3A854}" type="slidenum">
              <a:rPr lang="zh-CN" altLang="en-US" smtClean="0"/>
            </a:fld>
            <a:endParaRPr lang="zh-CN" altLang="en-US"/>
          </a:p>
        </p:txBody>
      </p:sp>
      <p:sp>
        <p:nvSpPr>
          <p:cNvPr id="8" name="矩形 7"/>
          <p:cNvSpPr/>
          <p:nvPr userDrawn="1"/>
        </p:nvSpPr>
        <p:spPr>
          <a:xfrm>
            <a:off x="-635" y="0"/>
            <a:ext cx="12193270" cy="41097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635" y="4109720"/>
            <a:ext cx="12193905" cy="2747645"/>
          </a:xfrm>
          <a:prstGeom prst="rect">
            <a:avLst/>
          </a:prstGeom>
          <a:solidFill>
            <a:srgbClr val="F29E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46405" y="429260"/>
            <a:ext cx="11138535" cy="6149975"/>
          </a:xfrm>
          <a:prstGeom prst="rect">
            <a:avLst/>
          </a:prstGeom>
          <a:solidFill>
            <a:schemeClr val="bg1"/>
          </a:solidFill>
          <a:ln w="12700"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userDrawn="1"/>
        </p:nvSpPr>
        <p:spPr>
          <a:xfrm>
            <a:off x="11090275" y="279717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userDrawn="1"/>
        </p:nvSpPr>
        <p:spPr>
          <a:xfrm rot="9420000">
            <a:off x="67310" y="34099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2286635" y="991235"/>
            <a:ext cx="7832725" cy="834390"/>
          </a:xfrm>
          <a:prstGeom prst="rect">
            <a:avLst/>
          </a:prstGeom>
        </p:spPr>
        <p:txBody>
          <a:bodyPr wrap="square">
            <a:spAutoFit/>
          </a:bodyPr>
          <a:lstStyle/>
          <a:p>
            <a:pPr algn="dist">
              <a:lnSpc>
                <a:spcPct val="151000"/>
              </a:lnSpc>
              <a:spcBef>
                <a:spcPct val="20000"/>
              </a:spcBef>
              <a:buClr>
                <a:schemeClr val="hlink"/>
              </a:buClr>
              <a:buSzPct val="80000"/>
              <a:buFont typeface="Arial" panose="020B0604020202020204" pitchFamily="34" charset="0"/>
              <a:buNone/>
              <a:defRPr/>
            </a:pPr>
            <a:r>
              <a:rPr lang="en-US" altLang="zh-CN" sz="3200" b="1" dirty="0">
                <a:solidFill>
                  <a:schemeClr val="tx1"/>
                </a:solidFill>
                <a:cs typeface="+mn-ea"/>
                <a:sym typeface="+mn-lt"/>
              </a:rPr>
              <a:t>2025 </a:t>
            </a:r>
            <a:r>
              <a:rPr lang="zh-CN" altLang="en-US" sz="3200" b="1" dirty="0">
                <a:solidFill>
                  <a:schemeClr val="tx1"/>
                </a:solidFill>
                <a:cs typeface="+mn-ea"/>
                <a:sym typeface="+mn-lt"/>
              </a:rPr>
              <a:t>中考宝典·考点专项突破·英语课件</a:t>
            </a:r>
            <a:endParaRPr lang="zh-CN" altLang="en-US" sz="3200" b="1" dirty="0">
              <a:solidFill>
                <a:schemeClr val="tx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6.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7.xml"/></Relationships>
</file>

<file path=ppt/slideMasters/_rels/slideMaster7.xml.rels><?xml version="1.0" encoding="UTF-8" standalone="yes"?>
<Relationships xmlns="http://schemas.openxmlformats.org/package/2006/relationships"><Relationship Id="rId4" Type="http://schemas.openxmlformats.org/officeDocument/2006/relationships/theme" Target="../theme/theme7.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8.xml.rels><?xml version="1.0" encoding="UTF-8" standalone="yes"?>
<Relationships xmlns="http://schemas.openxmlformats.org/package/2006/relationships"><Relationship Id="rId4" Type="http://schemas.openxmlformats.org/officeDocument/2006/relationships/theme" Target="../theme/theme8.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blipFill>
            <a:blip r:embed="rId3" cstate="hq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rgbClr val="F4C57A"/>
                </a:solidFill>
                <a:latin typeface="微软雅黑" panose="020B0503020204020204" pitchFamily="34" charset="-122"/>
                <a:ea typeface="微软雅黑" panose="020B0503020204020204" pitchFamily="34" charset="-122"/>
              </a:rPr>
              <a:t>教学分析</a:t>
            </a:r>
            <a:endParaRPr lang="zh-CN" altLang="en-US" sz="2400" dirty="0">
              <a:solidFill>
                <a:srgbClr val="F4C57A"/>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621209" y="460601"/>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4"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92323" y="1902123"/>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rgbClr val="F4C57A"/>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rgbClr val="F4C57A"/>
              </a:solidFill>
              <a:latin typeface="微软雅黑" panose="020B0503020204020204" pitchFamily="34" charset="-122"/>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56"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18017" y="3343646"/>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8"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49914" y="4785169"/>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60"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1.xml"/><Relationship Id="rId2" Type="http://schemas.openxmlformats.org/officeDocument/2006/relationships/image" Target="../media/image11.png"/><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1.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11.xml"/><Relationship Id="rId5" Type="http://schemas.openxmlformats.org/officeDocument/2006/relationships/image" Target="../media/image19.png"/><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1.xml"/><Relationship Id="rId1"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image" Target="../media/image21.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1.xml"/><Relationship Id="rId1" Type="http://schemas.openxmlformats.org/officeDocument/2006/relationships/image" Target="../media/image22.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11.xml"/><Relationship Id="rId2" Type="http://schemas.openxmlformats.org/officeDocument/2006/relationships/image" Target="../media/image24.png"/><Relationship Id="rId1" Type="http://schemas.openxmlformats.org/officeDocument/2006/relationships/image" Target="../media/image23.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11.xml"/><Relationship Id="rId2" Type="http://schemas.openxmlformats.org/officeDocument/2006/relationships/image" Target="../media/image26.png"/><Relationship Id="rId1" Type="http://schemas.openxmlformats.org/officeDocument/2006/relationships/image" Target="../media/image25.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3.xml"/><Relationship Id="rId2" Type="http://schemas.openxmlformats.org/officeDocument/2006/relationships/image" Target="../media/image28.png"/><Relationship Id="rId1" Type="http://schemas.openxmlformats.org/officeDocument/2006/relationships/image" Target="../media/image27.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3.xml"/><Relationship Id="rId2" Type="http://schemas.openxmlformats.org/officeDocument/2006/relationships/image" Target="../media/image30.png"/><Relationship Id="rId1" Type="http://schemas.openxmlformats.org/officeDocument/2006/relationships/image" Target="../media/image2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image" Target="../media/image31.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image" Target="../media/image32.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image" Target="../media/image33.png"/></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3.xml"/><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34.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9" Type="http://schemas.openxmlformats.org/officeDocument/2006/relationships/notesSlide" Target="../notesSlides/notesSlide37.xml"/><Relationship Id="rId8" Type="http://schemas.openxmlformats.org/officeDocument/2006/relationships/slideLayout" Target="../slideLayouts/slideLayout3.xml"/><Relationship Id="rId7" Type="http://schemas.openxmlformats.org/officeDocument/2006/relationships/image" Target="../media/image43.png"/><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37.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image" Target="../media/image44.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1.xml"/><Relationship Id="rId1" Type="http://schemas.openxmlformats.org/officeDocument/2006/relationships/image" Target="../media/image4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1.xml"/><Relationship Id="rId2" Type="http://schemas.openxmlformats.org/officeDocument/2006/relationships/image" Target="../media/image4.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1.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3.xml"/><Relationship Id="rId2" Type="http://schemas.openxmlformats.org/officeDocument/2006/relationships/image" Target="../media/image9.png"/><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2" name="矩形 41"/>
          <p:cNvSpPr/>
          <p:nvPr/>
        </p:nvSpPr>
        <p:spPr>
          <a:xfrm rot="5400000">
            <a:off x="6275070" y="-2272665"/>
            <a:ext cx="95250" cy="710057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12" name="文本框 11"/>
          <p:cNvSpPr txBox="1"/>
          <p:nvPr/>
        </p:nvSpPr>
        <p:spPr>
          <a:xfrm>
            <a:off x="2924175" y="704215"/>
            <a:ext cx="6796405" cy="460375"/>
          </a:xfrm>
          <a:prstGeom prst="rect">
            <a:avLst/>
          </a:prstGeom>
          <a:noFill/>
        </p:spPr>
        <p:txBody>
          <a:bodyPr wrap="square" rtlCol="0">
            <a:spAutoFit/>
          </a:bodyPr>
          <a:p>
            <a:pPr algn="dist"/>
            <a:r>
              <a:rPr lang="zh-CN" altLang="en-US" sz="2400">
                <a:latin typeface="黑体" panose="02010609060101010101" charset="-122"/>
                <a:ea typeface="黑体" panose="02010609060101010101" charset="-122"/>
              </a:rPr>
              <a:t>广西壮族自治区中小学教辅材料推荐目录品种</a:t>
            </a:r>
            <a:endParaRPr lang="zh-CN" altLang="en-US" sz="2400">
              <a:latin typeface="黑体" panose="02010609060101010101" charset="-122"/>
              <a:ea typeface="黑体" panose="02010609060101010101" charset="-122"/>
            </a:endParaRPr>
          </a:p>
        </p:txBody>
      </p:sp>
      <p:sp>
        <p:nvSpPr>
          <p:cNvPr id="13" name="文本框 12"/>
          <p:cNvSpPr txBox="1"/>
          <p:nvPr/>
        </p:nvSpPr>
        <p:spPr>
          <a:xfrm>
            <a:off x="3361690" y="3613785"/>
            <a:ext cx="5923280" cy="583565"/>
          </a:xfrm>
          <a:prstGeom prst="rect">
            <a:avLst/>
          </a:prstGeom>
          <a:noFill/>
        </p:spPr>
        <p:txBody>
          <a:bodyPr wrap="square" rtlCol="0">
            <a:spAutoFit/>
          </a:bodyPr>
          <a:p>
            <a:pPr algn="dist"/>
            <a:r>
              <a:rPr lang="zh-CN" altLang="en-US" sz="3200">
                <a:solidFill>
                  <a:schemeClr val="tx1">
                    <a:lumMod val="75000"/>
                    <a:lumOff val="25000"/>
                  </a:schemeClr>
                </a:solidFill>
                <a:latin typeface="黑体" panose="02010609060101010101" charset="-122"/>
                <a:ea typeface="黑体" panose="02010609060101010101" charset="-122"/>
              </a:rPr>
              <a:t>广西普通高中学业水平考试</a:t>
            </a:r>
            <a:endParaRPr lang="zh-CN" altLang="en-US" sz="3200">
              <a:solidFill>
                <a:schemeClr val="tx1">
                  <a:lumMod val="75000"/>
                  <a:lumOff val="25000"/>
                </a:schemeClr>
              </a:solidFill>
              <a:latin typeface="黑体" panose="02010609060101010101" charset="-122"/>
              <a:ea typeface="黑体" panose="02010609060101010101"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p>
            <a:pPr algn="dist"/>
            <a:r>
              <a:rPr lang="zh-CN" altLang="en-US" sz="4800" b="1">
                <a:solidFill>
                  <a:schemeClr val="tx1">
                    <a:lumMod val="75000"/>
                    <a:lumOff val="25000"/>
                  </a:schemeClr>
                </a:solidFill>
                <a:latin typeface="宋体" panose="02010600030101010101" pitchFamily="2" charset="-122"/>
                <a:ea typeface="宋体" panose="02010600030101010101" pitchFamily="2" charset="-122"/>
              </a:rPr>
              <a:t>训练指导</a:t>
            </a:r>
            <a:endParaRPr lang="zh-CN" altLang="en-US" sz="4800" b="1">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流程图: 终止 32"/>
          <p:cNvSpPr/>
          <p:nvPr/>
        </p:nvSpPr>
        <p:spPr>
          <a:xfrm>
            <a:off x="5336540" y="5536565"/>
            <a:ext cx="1973580" cy="77533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b="1">
                <a:solidFill>
                  <a:schemeClr val="tx1">
                    <a:lumMod val="75000"/>
                    <a:lumOff val="25000"/>
                  </a:schemeClr>
                </a:solidFill>
                <a:latin typeface="黑体" panose="02010609060101010101" charset="-122"/>
                <a:ea typeface="黑体" panose="02010609060101010101" charset="-122"/>
              </a:rPr>
              <a:t>物理</a:t>
            </a:r>
            <a:endParaRPr lang="zh-CN" altLang="en-US" sz="3600" b="1">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rPr>
              <a:t>2</a:t>
            </a:r>
            <a:endPar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81355" y="3068320"/>
            <a:ext cx="10875645" cy="1198880"/>
          </a:xfrm>
          <a:prstGeom prst="rect">
            <a:avLst/>
          </a:prstGeom>
        </p:spPr>
        <p:txBody>
          <a:bodyPr wrap="square">
            <a:spAutoFit/>
          </a:bodyPr>
          <a:lstStyle/>
          <a:p>
            <a:pPr algn="ct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rPr>
              <a:t>电场力和电场强度解读</a:t>
            </a:r>
            <a:endPar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38835" y="1804670"/>
            <a:ext cx="10514965" cy="387604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基本特点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电场存在于电荷周围。</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电场是传递电荷之间相互作用的特殊媒介物质。</a:t>
            </a: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电场看不见摸不着</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但客观存在。</a:t>
            </a:r>
            <a:r>
              <a:rPr lang="en-US" altLang="en-US" sz="2800">
                <a:latin typeface="宋体" panose="02010600030101010101" pitchFamily="2" charset="-122"/>
                <a:ea typeface="宋体" panose="02010600030101010101" pitchFamily="2" charset="-122"/>
                <a:cs typeface="宋体" panose="02010600030101010101" pitchFamily="2" charset="-122"/>
              </a:rPr>
              <a:t>④</a:t>
            </a:r>
            <a:r>
              <a:rPr lang="zh-CN" altLang="en-US" sz="2800">
                <a:latin typeface="宋体" panose="02010600030101010101" pitchFamily="2" charset="-122"/>
                <a:ea typeface="宋体" panose="02010600030101010101" pitchFamily="2" charset="-122"/>
                <a:cs typeface="宋体" panose="02010600030101010101" pitchFamily="2" charset="-122"/>
              </a:rPr>
              <a:t>电场具有质量、能量和动量。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基本性质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电场对放入其中的电荷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不管是运动的还是静止的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有力的作用。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静电场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静止的电荷周围存在的电场称为静电场。</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838835" y="753110"/>
            <a:ext cx="566674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认知电场</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327025" y="831850"/>
                <a:ext cx="11627485" cy="570801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概念解读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定义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放入电场中某点的电荷受到的电场力</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𝐹</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与它的电荷</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𝑞</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的比值。</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(2)</a:t>
                </a:r>
                <a:r>
                  <a:rPr lang="zh-CN" altLang="en-US" sz="2800">
                    <a:latin typeface="宋体" panose="02010600030101010101" pitchFamily="2" charset="-122"/>
                    <a:ea typeface="宋体" panose="02010600030101010101" pitchFamily="2" charset="-122"/>
                    <a:cs typeface="宋体" panose="02010600030101010101" pitchFamily="2" charset="-122"/>
                  </a:rPr>
                  <a:t>公式</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单位是</a:t>
                </a:r>
                <a:r>
                  <a:rPr lang="en-US" altLang="zh-CN" sz="2800">
                    <a:latin typeface="Times New Roman" panose="02020603050405020304" charset="0"/>
                    <a:ea typeface="宋体" panose="02010600030101010101" pitchFamily="2" charset="-122"/>
                    <a:cs typeface="Times New Roman" panose="02020603050405020304" charset="0"/>
                  </a:rPr>
                  <a:t>N/C</a:t>
                </a:r>
                <a:r>
                  <a:rPr lang="zh-CN" altLang="en-US" sz="2800">
                    <a:latin typeface="宋体" panose="02010600030101010101" pitchFamily="2" charset="-122"/>
                    <a:ea typeface="宋体" panose="02010600030101010101" pitchFamily="2" charset="-122"/>
                    <a:cs typeface="宋体" panose="02010600030101010101" pitchFamily="2" charset="-122"/>
                  </a:rPr>
                  <a:t>或</a:t>
                </a:r>
                <a:r>
                  <a:rPr lang="en-US" altLang="zh-CN" sz="2800">
                    <a:latin typeface="Times New Roman" panose="02020603050405020304" charset="0"/>
                    <a:ea typeface="宋体" panose="02010600030101010101" pitchFamily="2" charset="-122"/>
                    <a:cs typeface="Times New Roman" panose="02020603050405020304" charset="0"/>
                  </a:rPr>
                  <a:t>V/m</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矢量性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规定正电荷所受电场力的方向为该点的场强方向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负电荷所受电场力的方向与该点的场强方向相反。</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物理意义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描述某处电场的强弱和方向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是描述电场力性质的物理量。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(5)</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决定因素</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电场强度是电场本身的属性</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与放在电场中的电荷无关</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不能根据电场强度的定义式就说</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sym typeface="+mn-ea"/>
                      </a:rPr>
                      <m:t> </m:t>
                    </m:r>
                    <m:r>
                      <a:rPr lang="en-US" altLang="zh-CN" sz="2800" i="1">
                        <a:latin typeface="Cambria Math" panose="02040503050406030204" charset="0"/>
                        <a:ea typeface="宋体" panose="02010600030101010101" pitchFamily="2" charset="-122"/>
                        <a:cs typeface="Cambria Math" panose="02040503050406030204" charset="0"/>
                        <a:sym typeface="+mn-ea"/>
                      </a:rPr>
                      <m:t>𝐸</m:t>
                    </m:r>
                    <m:r>
                      <a:rPr lang="en-US" altLang="zh-CN" sz="2800" i="1">
                        <a:latin typeface="Cambria Math" panose="02040503050406030204" charset="0"/>
                        <a:ea typeface="宋体" panose="02010600030101010101" pitchFamily="2" charset="-122"/>
                        <a:cs typeface="Cambria Math" panose="02040503050406030204" charset="0"/>
                        <a:sym typeface="+mn-ea"/>
                      </a:rPr>
                      <m:t> </m:t>
                    </m:r>
                  </m:oMath>
                </a14:m>
                <a:r>
                  <a:rPr lang="zh-CN" altLang="en-US" sz="2800">
                    <a:latin typeface="宋体" panose="02010600030101010101" pitchFamily="2" charset="-122"/>
                    <a:ea typeface="宋体" panose="02010600030101010101" pitchFamily="2" charset="-122"/>
                    <a:cs typeface="宋体" panose="02010600030101010101" pitchFamily="2" charset="-122"/>
                    <a:sym typeface="+mn-ea"/>
                  </a:rPr>
                  <a:t>与</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sym typeface="+mn-ea"/>
                      </a:rPr>
                      <m:t> </m:t>
                    </m:r>
                    <m:r>
                      <a:rPr lang="en-US" altLang="zh-CN" sz="2800" i="1">
                        <a:latin typeface="Cambria Math" panose="02040503050406030204" charset="0"/>
                        <a:ea typeface="宋体" panose="02010600030101010101" pitchFamily="2" charset="-122"/>
                        <a:cs typeface="Cambria Math" panose="02040503050406030204" charset="0"/>
                        <a:sym typeface="+mn-ea"/>
                      </a:rPr>
                      <m:t>𝐹</m:t>
                    </m:r>
                    <m:r>
                      <a:rPr lang="en-US" altLang="zh-CN" sz="2800" i="1">
                        <a:latin typeface="Cambria Math" panose="02040503050406030204" charset="0"/>
                        <a:ea typeface="宋体" panose="02010600030101010101" pitchFamily="2" charset="-122"/>
                        <a:cs typeface="Cambria Math" panose="02040503050406030204" charset="0"/>
                        <a:sym typeface="+mn-ea"/>
                      </a:rPr>
                      <m:t> </m:t>
                    </m:r>
                  </m:oMath>
                </a14:m>
                <a:r>
                  <a:rPr lang="zh-CN" altLang="en-US" sz="2800">
                    <a:latin typeface="宋体" panose="02010600030101010101" pitchFamily="2" charset="-122"/>
                    <a:ea typeface="宋体" panose="02010600030101010101" pitchFamily="2" charset="-122"/>
                    <a:cs typeface="宋体" panose="02010600030101010101" pitchFamily="2" charset="-122"/>
                    <a:sym typeface="+mn-ea"/>
                  </a:rPr>
                  <a:t>成正比、与</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sym typeface="+mn-ea"/>
                      </a:rPr>
                      <m:t> </m:t>
                    </m:r>
                    <m:r>
                      <a:rPr lang="en-US" altLang="zh-CN" sz="2800" i="1">
                        <a:latin typeface="Cambria Math" panose="02040503050406030204" charset="0"/>
                        <a:ea typeface="宋体" panose="02010600030101010101" pitchFamily="2" charset="-122"/>
                        <a:cs typeface="Cambria Math" panose="02040503050406030204" charset="0"/>
                        <a:sym typeface="+mn-ea"/>
                      </a:rPr>
                      <m:t>𝑞</m:t>
                    </m:r>
                    <m:r>
                      <a:rPr lang="en-US" altLang="zh-CN" sz="2800" i="1">
                        <a:latin typeface="Cambria Math" panose="02040503050406030204" charset="0"/>
                        <a:ea typeface="宋体" panose="02010600030101010101" pitchFamily="2" charset="-122"/>
                        <a:cs typeface="Cambria Math" panose="02040503050406030204" charset="0"/>
                        <a:sym typeface="+mn-ea"/>
                      </a:rPr>
                      <m:t> </m:t>
                    </m:r>
                  </m:oMath>
                </a14:m>
                <a:r>
                  <a:rPr lang="zh-CN" altLang="en-US" sz="2800">
                    <a:latin typeface="宋体" panose="02010600030101010101" pitchFamily="2" charset="-122"/>
                    <a:ea typeface="宋体" panose="02010600030101010101" pitchFamily="2" charset="-122"/>
                    <a:cs typeface="宋体" panose="02010600030101010101" pitchFamily="2" charset="-122"/>
                    <a:sym typeface="+mn-ea"/>
                  </a:rPr>
                  <a:t>成反比。</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327025" y="831850"/>
                <a:ext cx="11627485" cy="5708015"/>
              </a:xfrm>
              <a:prstGeom prst="rect">
                <a:avLst/>
              </a:prstGeom>
              <a:blipFill rotWithShape="1">
                <a:blip r:embed="rId1"/>
                <a:stretch>
                  <a:fillRect r="-1797" b="-1724"/>
                </a:stretch>
              </a:blipFill>
            </p:spPr>
            <p:txBody>
              <a:bodyPr/>
              <a:lstStyle/>
              <a:p>
                <a:r>
                  <a:rPr lang="zh-CN" altLang="en-US">
                    <a:noFill/>
                  </a:rPr>
                  <a:t> </a:t>
                </a:r>
              </a:p>
            </p:txBody>
          </p:sp>
        </mc:Fallback>
      </mc:AlternateContent>
      <p:sp>
        <p:nvSpPr>
          <p:cNvPr id="32" name="文本框 31"/>
          <p:cNvSpPr txBox="1"/>
          <p:nvPr/>
        </p:nvSpPr>
        <p:spPr>
          <a:xfrm>
            <a:off x="579755" y="283845"/>
            <a:ext cx="566674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电场强度</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1118" name="IM 1118"/>
          <p:cNvPicPr/>
          <p:nvPr/>
        </p:nvPicPr>
        <p:blipFill>
          <a:blip r:embed="rId2"/>
          <a:stretch>
            <a:fillRect/>
          </a:stretch>
        </p:blipFill>
        <p:spPr>
          <a:xfrm>
            <a:off x="2523490" y="2237740"/>
            <a:ext cx="996950" cy="684530"/>
          </a:xfrm>
          <a:prstGeom prst="rect">
            <a:avLst/>
          </a:prstGeom>
        </p:spPr>
      </p:pic>
    </p:spTree>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1193800"/>
            <a:ext cx="10336530" cy="448691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点电荷电场</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故</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因此距场源点电荷距离越大处的电场强度越小正点电荷形成的电场方向背离场源点电荷指向外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负点电荷形成的电场方向指向场源点电荷。</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匀强电场</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电场强度处处大小相等、方向相同。两个无限大的带电平行金属板之间的电场就是匀强电场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其场强大小为</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1124" name="IM 1124"/>
          <p:cNvPicPr/>
          <p:nvPr/>
        </p:nvPicPr>
        <p:blipFill>
          <a:blip r:embed="rId1"/>
          <a:stretch>
            <a:fillRect/>
          </a:stretch>
        </p:blipFill>
        <p:spPr>
          <a:xfrm>
            <a:off x="1675765" y="1937385"/>
            <a:ext cx="1974215" cy="735330"/>
          </a:xfrm>
          <a:prstGeom prst="rect">
            <a:avLst/>
          </a:prstGeom>
        </p:spPr>
      </p:pic>
      <p:pic>
        <p:nvPicPr>
          <p:cNvPr id="1126" name="IM 1126"/>
          <p:cNvPicPr/>
          <p:nvPr/>
        </p:nvPicPr>
        <p:blipFill>
          <a:blip r:embed="rId2"/>
          <a:stretch>
            <a:fillRect/>
          </a:stretch>
        </p:blipFill>
        <p:spPr>
          <a:xfrm>
            <a:off x="4157980" y="1877695"/>
            <a:ext cx="972185" cy="734695"/>
          </a:xfrm>
          <a:prstGeom prst="rect">
            <a:avLst/>
          </a:prstGeom>
        </p:spPr>
      </p:pic>
      <p:pic>
        <p:nvPicPr>
          <p:cNvPr id="1128" name="IM 1128"/>
          <p:cNvPicPr/>
          <p:nvPr/>
        </p:nvPicPr>
        <p:blipFill>
          <a:blip r:embed="rId3"/>
          <a:stretch>
            <a:fillRect/>
          </a:stretch>
        </p:blipFill>
        <p:spPr>
          <a:xfrm>
            <a:off x="8217535" y="5169535"/>
            <a:ext cx="789305" cy="620395"/>
          </a:xfrm>
          <a:prstGeom prst="rect">
            <a:avLst/>
          </a:prstGeom>
        </p:spPr>
      </p:pic>
    </p:spTree>
  </p:cSld>
  <p:clrMapOvr>
    <a:masterClrMapping/>
  </p:clrMapOvr>
  <p:transition spd="med">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31215" y="1680845"/>
            <a:ext cx="10529570" cy="463550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电场线是人们为了形象地研究电场而假想出来的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实际电场中并不存在。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静电场的电场线总是从正电荷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或无穷远处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出发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到负电荷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或无穷远处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终止</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不是闭合曲线</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注意与涡旋电场的电场线以及磁感线区别比较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电场中的电场线永不相交。电场线和等势面在相交处互相垂直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且电场线由高等势面指向低等势面。</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784860" y="753110"/>
            <a:ext cx="566674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电场线的特点</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20090" y="753110"/>
            <a:ext cx="10751185" cy="550862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电场线的切线方向表示该点场强的方向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疏密表示该点场强的大小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同一电场中电场线越密的地方场强越大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没有画出电场线的地方不一定没有电场。</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(5)</a:t>
            </a:r>
            <a:r>
              <a:rPr lang="zh-CN" altLang="en-US" sz="2800">
                <a:latin typeface="宋体" panose="02010600030101010101" pitchFamily="2" charset="-122"/>
                <a:ea typeface="宋体" panose="02010600030101010101" pitchFamily="2" charset="-122"/>
                <a:cs typeface="宋体" panose="02010600030101010101" pitchFamily="2" charset="-122"/>
              </a:rPr>
              <a:t>电场线并不只存在于平面上</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而是分布于整个立体空间。</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(6)</a:t>
            </a:r>
            <a:r>
              <a:rPr lang="zh-CN" altLang="en-US" sz="2800">
                <a:latin typeface="宋体" panose="02010600030101010101" pitchFamily="2" charset="-122"/>
                <a:ea typeface="宋体" panose="02010600030101010101" pitchFamily="2" charset="-122"/>
                <a:cs typeface="宋体" panose="02010600030101010101" pitchFamily="2" charset="-122"/>
              </a:rPr>
              <a:t>电场线不是带电粒子在电场中的运动轨迹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也不能确定电荷的运动速度方向。</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(7)</a:t>
            </a:r>
            <a:r>
              <a:rPr lang="zh-CN" altLang="en-US" sz="2800">
                <a:latin typeface="宋体" panose="02010600030101010101" pitchFamily="2" charset="-122"/>
                <a:ea typeface="宋体" panose="02010600030101010101" pitchFamily="2" charset="-122"/>
                <a:cs typeface="宋体" panose="02010600030101010101" pitchFamily="2" charset="-122"/>
              </a:rPr>
              <a:t>匀强电场的电场线用平行且等间距的直线表示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平行板电容器间的电场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边缘除外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2276475"/>
            <a:ext cx="10336530" cy="3876040"/>
          </a:xfrm>
          <a:prstGeom prst="rect">
            <a:avLst/>
          </a:prstGeom>
          <a:noFill/>
        </p:spPr>
        <p:txBody>
          <a:bodyPr wrap="square" rtlCol="0">
            <a:noAutofit/>
          </a:bodyPr>
          <a:p>
            <a:pPr algn="just">
              <a:lnSpc>
                <a:spcPct val="125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25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25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孤立的点电荷</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板间的匀强电场</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25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25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25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25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25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等量异种点电荷</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等量同种点电荷</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点电荷与无限大导体平板</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1064260" y="686435"/>
            <a:ext cx="566674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几种典型的电场</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1"/>
          <a:stretch>
            <a:fillRect/>
          </a:stretch>
        </p:blipFill>
        <p:spPr>
          <a:xfrm>
            <a:off x="2566670" y="2181225"/>
            <a:ext cx="2661920" cy="1154430"/>
          </a:xfrm>
          <a:prstGeom prst="rect">
            <a:avLst/>
          </a:prstGeom>
        </p:spPr>
      </p:pic>
      <p:pic>
        <p:nvPicPr>
          <p:cNvPr id="3" name="图片 2"/>
          <p:cNvPicPr>
            <a:picLocks noChangeAspect="1"/>
          </p:cNvPicPr>
          <p:nvPr/>
        </p:nvPicPr>
        <p:blipFill>
          <a:blip r:embed="rId2"/>
          <a:stretch>
            <a:fillRect/>
          </a:stretch>
        </p:blipFill>
        <p:spPr>
          <a:xfrm>
            <a:off x="6824980" y="2120900"/>
            <a:ext cx="2561590" cy="1249680"/>
          </a:xfrm>
          <a:prstGeom prst="rect">
            <a:avLst/>
          </a:prstGeom>
        </p:spPr>
      </p:pic>
      <p:pic>
        <p:nvPicPr>
          <p:cNvPr id="4" name="图片 3"/>
          <p:cNvPicPr>
            <a:picLocks noChangeAspect="1"/>
          </p:cNvPicPr>
          <p:nvPr/>
        </p:nvPicPr>
        <p:blipFill>
          <a:blip r:embed="rId3"/>
          <a:stretch>
            <a:fillRect/>
          </a:stretch>
        </p:blipFill>
        <p:spPr>
          <a:xfrm>
            <a:off x="935990" y="4345940"/>
            <a:ext cx="2680970" cy="1473200"/>
          </a:xfrm>
          <a:prstGeom prst="rect">
            <a:avLst/>
          </a:prstGeom>
        </p:spPr>
      </p:pic>
      <p:pic>
        <p:nvPicPr>
          <p:cNvPr id="5" name="图片 4"/>
          <p:cNvPicPr>
            <a:picLocks noChangeAspect="1"/>
          </p:cNvPicPr>
          <p:nvPr/>
        </p:nvPicPr>
        <p:blipFill>
          <a:blip r:embed="rId4"/>
          <a:stretch>
            <a:fillRect/>
          </a:stretch>
        </p:blipFill>
        <p:spPr>
          <a:xfrm>
            <a:off x="4243070" y="4282440"/>
            <a:ext cx="2266950" cy="1531620"/>
          </a:xfrm>
          <a:prstGeom prst="rect">
            <a:avLst/>
          </a:prstGeom>
        </p:spPr>
      </p:pic>
      <p:pic>
        <p:nvPicPr>
          <p:cNvPr id="6" name="图片 5"/>
          <p:cNvPicPr>
            <a:picLocks noChangeAspect="1"/>
          </p:cNvPicPr>
          <p:nvPr/>
        </p:nvPicPr>
        <p:blipFill>
          <a:blip r:embed="rId5"/>
          <a:stretch>
            <a:fillRect/>
          </a:stretch>
        </p:blipFill>
        <p:spPr>
          <a:xfrm>
            <a:off x="8063230" y="4146550"/>
            <a:ext cx="2130425" cy="1672590"/>
          </a:xfrm>
          <a:prstGeom prst="rect">
            <a:avLst/>
          </a:prstGeom>
        </p:spPr>
      </p:pic>
    </p:spTree>
  </p:cSld>
  <p:clrMapOvr>
    <a:masterClrMapping/>
  </p:clrMapOvr>
  <p:transition spd="med">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78180" y="1293495"/>
            <a:ext cx="10857230" cy="514159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电场强度的特性。</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矢量性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电场强度是表示电场力性质的物理量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有关计算按平行四边形定则进行。</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唯一性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电场中某一点的电场强度是唯一的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它的大小和方向与放入该点的电荷无关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它决定于形成电场的电荷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场源电荷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及空间位置。</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叠加性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如果有几个静止电荷在空间同时产生电场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那么空间某点的场强是各场源电荷单独存在时在该点所产生的场强的矢量和。</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709930" y="511175"/>
            <a:ext cx="566674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电场的叠加</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rPr>
              <a:t>2</a:t>
            </a:r>
            <a:endPar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967740" y="3068320"/>
            <a:ext cx="10467340" cy="1198880"/>
          </a:xfrm>
          <a:prstGeom prst="rect">
            <a:avLst/>
          </a:prstGeom>
        </p:spPr>
        <p:txBody>
          <a:bodyPr wrap="square">
            <a:spAutoFit/>
          </a:bodyPr>
          <a:lstStyle/>
          <a:p>
            <a:pPr algn="ctr"/>
            <a:r>
              <a:rPr lang="zh-CN" altLang="en-US" sz="7200" b="1" u="sng" dirty="0">
                <a:solidFill>
                  <a:schemeClr val="tx1"/>
                </a:solidFill>
                <a:latin typeface="黑体" panose="02010609060101010101" charset="-122"/>
                <a:ea typeface="黑体" panose="02010609060101010101" charset="-122"/>
                <a:cs typeface="黑体" panose="02010609060101010101" charset="-122"/>
                <a:sym typeface="+mn-ea"/>
              </a:rPr>
              <a:t>电场力做功和电势能关系</a:t>
            </a:r>
            <a:endParaRPr lang="zh-CN" altLang="en-US" sz="7200" b="1" u="sng" dirty="0">
              <a:solidFill>
                <a:schemeClr val="tx1"/>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225" y="1315720"/>
            <a:ext cx="10734675" cy="528510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基本特点。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静电力做功与路径无关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只与带电体</a:t>
            </a:r>
            <a:r>
              <a:rPr lang="zh-CN" altLang="en-US" sz="2800">
                <a:latin typeface="宋体" panose="02010600030101010101" pitchFamily="2" charset="-122"/>
                <a:ea typeface="宋体" panose="02010600030101010101" pitchFamily="2" charset="-122"/>
                <a:cs typeface="宋体" panose="02010600030101010101" pitchFamily="2" charset="-122"/>
              </a:rPr>
              <a:t>的初、末位置有关。电场力做功与重力做功的特点类似。</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功能关系。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若只有电场力做功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电势能与动能之和保持不变。</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若只有电场力和重力做功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电势能、重力势能和动能之和保持不变。</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除重力外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其他各力对物体做的功等于物体机械能的增量。</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673100" y="462915"/>
            <a:ext cx="626808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电场力做功</a:t>
            </a:r>
            <a:r>
              <a:rPr lang="en-US" altLang="zh-CN" sz="3200" b="1" dirty="0">
                <a:solidFill>
                  <a:srgbClr val="E81818"/>
                </a:solidFill>
                <a:latin typeface="黑体" panose="02010609060101010101" charset="-122"/>
                <a:ea typeface="黑体" panose="02010609060101010101" charset="-122"/>
                <a:cs typeface="黑体" panose="02010609060101010101" charset="-122"/>
              </a:rPr>
              <a:t>	</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endParaRPr lang="en-US" altLang="zh-CN"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564640" y="2099310"/>
            <a:ext cx="9265285" cy="1198880"/>
          </a:xfrm>
          <a:prstGeom prst="rect">
            <a:avLst/>
          </a:prstGeom>
          <a:noFill/>
        </p:spPr>
        <p:txBody>
          <a:bodyPr wrap="square" rtlCol="0">
            <a:spAutoFit/>
          </a:bodyPr>
          <a:p>
            <a:pPr algn="ct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必</a:t>
            </a:r>
            <a:r>
              <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  </a:t>
            </a: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修</a:t>
            </a:r>
            <a:r>
              <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  3</a:t>
            </a:r>
            <a:endPar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34" name="文本框 33"/>
          <p:cNvSpPr txBox="1"/>
          <p:nvPr/>
        </p:nvSpPr>
        <p:spPr>
          <a:xfrm>
            <a:off x="461010" y="3800475"/>
            <a:ext cx="11273790" cy="829945"/>
          </a:xfrm>
          <a:prstGeom prst="rect">
            <a:avLst/>
          </a:prstGeom>
          <a:noFill/>
        </p:spPr>
        <p:txBody>
          <a:bodyPr wrap="square" rtlCol="0">
            <a:spAutoFit/>
          </a:bodyPr>
          <a:p>
            <a:pPr algn="ctr"/>
            <a:r>
              <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一、静电场及其应用</a:t>
            </a:r>
            <a:r>
              <a:rPr lang="en-US" altLang="zh-CN"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 </a:t>
            </a:r>
            <a:r>
              <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静电场中的能量</a:t>
            </a:r>
            <a:endPar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927735" y="1588135"/>
                <a:ext cx="10336530" cy="313182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所有外力对物体所做的总功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等于物体动能的变化。</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求解方法。</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(1)</a:t>
                </a:r>
                <a:r>
                  <a:rPr lang="zh-CN" altLang="en-US" sz="2800">
                    <a:latin typeface="宋体" panose="02010600030101010101" pitchFamily="2" charset="-122"/>
                    <a:ea typeface="宋体" panose="02010600030101010101" pitchFamily="2" charset="-122"/>
                    <a:cs typeface="宋体" panose="02010600030101010101" pitchFamily="2" charset="-122"/>
                  </a:rPr>
                  <a:t>定义公式</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𝐴𝐵</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𝐹𝑙</m:t>
                    </m:r>
                    <m:r>
                      <m:rPr>
                        <m:sty m:val="p"/>
                      </m:rPr>
                      <a:rPr lang="en-US" altLang="zh-CN" sz="2800">
                        <a:latin typeface="Cambria Math" panose="02040503050406030204" charset="0"/>
                        <a:ea typeface="宋体" panose="02010600030101010101" pitchFamily="2" charset="-122"/>
                        <a:cs typeface="Cambria Math" panose="02040503050406030204" charset="0"/>
                      </a:rPr>
                      <m:t>cos</m:t>
                    </m:r>
                    <m:r>
                      <a:rPr lang="en-US" altLang="zh-CN" sz="2800" i="1">
                        <a:latin typeface="Cambria Math" panose="02040503050406030204" charset="0"/>
                        <a:ea typeface="宋体" panose="02010600030101010101" pitchFamily="2" charset="-122"/>
                        <a:cs typeface="Cambria Math" panose="02040503050406030204" charset="0"/>
                      </a:rPr>
                      <m:t>𝛼</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𝑞𝐸𝑑</m:t>
                    </m:r>
                    <m:r>
                      <m:rPr>
                        <m:sty m:val="p"/>
                      </m:rPr>
                      <a:rPr lang="en-US" altLang="zh-CN" sz="2800">
                        <a:latin typeface="Cambria Math" panose="02040503050406030204" charset="0"/>
                        <a:ea typeface="宋体" panose="02010600030101010101" pitchFamily="2" charset="-122"/>
                        <a:cs typeface="Cambria Math" panose="02040503050406030204" charset="0"/>
                      </a:rPr>
                      <m:t>cos</m:t>
                    </m:r>
                    <m:r>
                      <a:rPr lang="en-US" altLang="zh-CN" sz="2800" i="1">
                        <a:latin typeface="Cambria Math" panose="02040503050406030204" charset="0"/>
                        <a:ea typeface="宋体" panose="02010600030101010101" pitchFamily="2" charset="-122"/>
                        <a:cs typeface="Cambria Math" panose="02040503050406030204" charset="0"/>
                      </a:rPr>
                      <m:t>𝛼</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适用于匀强电场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电势变化</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solidFill>
                          <a:schemeClr val="tx1"/>
                        </a:solidFill>
                        <a:uFillTx/>
                        <a:latin typeface="Cambria Math" panose="02040503050406030204" charset="0"/>
                        <a:ea typeface="宋体" panose="02010600030101010101" pitchFamily="2" charset="-122"/>
                        <a:cs typeface="Cambria Math" panose="02040503050406030204" charset="0"/>
                      </a:rPr>
                      <m:t>𝑞</m:t>
                    </m:r>
                    <m:r>
                      <a:rPr lang="en-US" altLang="zh-CN" sz="2800" i="1">
                        <a:latin typeface="Cambria Math" panose="02040503050406030204" charset="0"/>
                        <a:ea typeface="宋体" panose="02010600030101010101" pitchFamily="2" charset="-122"/>
                        <a:cs typeface="Cambria Math" panose="02040503050406030204" charset="0"/>
                      </a:rPr>
                      <m:t>𝑈</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𝐴𝐵</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𝑞</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𝜑</m:t>
                    </m:r>
                    <m:r>
                      <a:rPr lang="en-US" altLang="zh-CN" sz="2800" i="1" baseline="-25000">
                        <a:latin typeface="Cambria Math" panose="02040503050406030204" charset="0"/>
                        <a:ea typeface="宋体" panose="02010600030101010101" pitchFamily="2" charset="-122"/>
                        <a:cs typeface="Cambria Math" panose="02040503050406030204" charset="0"/>
                      </a:rPr>
                      <m:t>𝐴</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𝜑</m:t>
                    </m:r>
                    <m:r>
                      <a:rPr lang="en-US" altLang="zh-CN" sz="2800" i="1" baseline="-25000">
                        <a:latin typeface="Cambria Math" panose="02040503050406030204" charset="0"/>
                        <a:ea typeface="宋体" panose="02010600030101010101" pitchFamily="2" charset="-122"/>
                        <a:cs typeface="Cambria Math" panose="02040503050406030204" charset="0"/>
                      </a:rPr>
                      <m:t>𝐵</m:t>
                    </m:r>
                    <m:r>
                      <a:rPr lang="en-US" altLang="zh-CN" sz="2800" i="1">
                        <a:latin typeface="Cambria Math" panose="02040503050406030204" charset="0"/>
                        <a:ea typeface="宋体" panose="02010600030101010101" pitchFamily="2" charset="-122"/>
                        <a:cs typeface="Cambria Math" panose="02040503050406030204" charset="0"/>
                      </a:rPr>
                      <m:t>)</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适用于任何电场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927735" y="1588135"/>
                <a:ext cx="10336530" cy="3131820"/>
              </a:xfrm>
              <a:prstGeom prst="rect">
                <a:avLst/>
              </a:prstGeom>
              <a:blipFill rotWithShape="1">
                <a:blip r:embed="rId1"/>
                <a:stretch>
                  <a:fillRect/>
                </a:stretch>
              </a:blipFill>
            </p:spPr>
            <p:txBody>
              <a:bodyPr/>
              <a:lstStyle/>
              <a:p>
                <a:r>
                  <a:rPr lang="zh-CN" altLang="en-US">
                    <a:noFill/>
                  </a:rPr>
                  <a:t> </a:t>
                </a:r>
              </a:p>
            </p:txBody>
          </p:sp>
        </mc:Fallback>
      </mc:AlternateContent>
    </p:spTree>
  </p:cSld>
  <p:clrMapOvr>
    <a:masterClrMapping/>
  </p:clrMapOvr>
  <p:transition spd="med">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55015" y="902335"/>
                <a:ext cx="10681970" cy="511556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电势能解读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定义内涵</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电荷在电场中某点具有的势能</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等于将电荷从该点移到零电势点位置时电场力所做的功。电场力做的功等于电势能的减少量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即</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𝐴𝐵</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𝐸</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𝑃𝐴</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𝐸</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𝑃𝐵</m:t>
                    </m:r>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𝛥</m:t>
                    </m:r>
                    <m:r>
                      <a:rPr lang="en-US" altLang="zh-CN" sz="2800" i="1">
                        <a:latin typeface="Cambria Math" panose="02040503050406030204" charset="0"/>
                        <a:ea typeface="宋体" panose="02010600030101010101" pitchFamily="2" charset="-122"/>
                        <a:cs typeface="Cambria Math" panose="02040503050406030204" charset="0"/>
                      </a:rPr>
                      <m:t>𝐸</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𝑃</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即电场力做正功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电势能减少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电场力做负功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电势能增加。</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零势能面</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电势能的大小具有相对性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要确定其具体数值</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需要先选定一个零电势能面</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类比于重力势能的零势能面</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通常取无穷远处或大地为电势能零点。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单位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焦耳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Times New Roman" panose="02020603050405020304" charset="0"/>
                    <a:ea typeface="宋体" panose="02010600030101010101" pitchFamily="2" charset="-122"/>
                    <a:cs typeface="Times New Roman" panose="02020603050405020304" charset="0"/>
                  </a:rPr>
                  <a:t>J</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、电子伏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Times New Roman" panose="02020603050405020304" charset="0"/>
                    <a:ea typeface="宋体" panose="02010600030101010101" pitchFamily="2" charset="-122"/>
                    <a:cs typeface="Times New Roman" panose="02020603050405020304" charset="0"/>
                  </a:rPr>
                  <a:t>eV</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等。</a:t>
                </a:r>
                <a:r>
                  <a:rPr lang="en-US" altLang="zh-CN" sz="2800">
                    <a:latin typeface="Times New Roman" panose="02020603050405020304" charset="0"/>
                    <a:ea typeface="宋体" panose="02010600030101010101" pitchFamily="2" charset="-122"/>
                    <a:cs typeface="Times New Roman" panose="02020603050405020304" charset="0"/>
                  </a:rPr>
                  <a:t>1eV=1.6</a:t>
                </a:r>
                <a:r>
                  <a:rPr lang="en-US" altLang="en-US" sz="2800">
                    <a:latin typeface="Times New Roman" panose="02020603050405020304" charset="0"/>
                    <a:ea typeface="宋体" panose="02010600030101010101" pitchFamily="2" charset="-122"/>
                    <a:cs typeface="Times New Roman" panose="02020603050405020304" charset="0"/>
                  </a:rPr>
                  <a:t>×</a:t>
                </a:r>
                <a:r>
                  <a:rPr lang="en-US" altLang="zh-CN" sz="2800">
                    <a:latin typeface="Times New Roman" panose="02020603050405020304" charset="0"/>
                    <a:ea typeface="宋体" panose="02010600030101010101" pitchFamily="2" charset="-122"/>
                    <a:cs typeface="Times New Roman" panose="02020603050405020304" charset="0"/>
                  </a:rPr>
                  <a:t>10</a:t>
                </a:r>
                <a:r>
                  <a:rPr lang="en-US" altLang="zh-CN" sz="2800" baseline="30000">
                    <a:latin typeface="Times New Roman" panose="02020603050405020304" charset="0"/>
                    <a:ea typeface="宋体" panose="02010600030101010101" pitchFamily="2" charset="-122"/>
                    <a:cs typeface="Times New Roman" panose="02020603050405020304" charset="0"/>
                  </a:rPr>
                  <a:t>—19</a:t>
                </a:r>
                <a:r>
                  <a:rPr lang="en-US" altLang="zh-CN" sz="2800">
                    <a:latin typeface="Times New Roman" panose="02020603050405020304" charset="0"/>
                    <a:ea typeface="宋体" panose="02010600030101010101" pitchFamily="2" charset="-122"/>
                    <a:cs typeface="Times New Roman" panose="02020603050405020304" charset="0"/>
                  </a:rPr>
                  <a:t>J</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55015" y="902335"/>
                <a:ext cx="10681970" cy="5115560"/>
              </a:xfrm>
              <a:prstGeom prst="rect">
                <a:avLst/>
              </a:prstGeom>
              <a:blipFill rotWithShape="1">
                <a:blip r:embed="rId1"/>
                <a:stretch>
                  <a:fillRect b="-13505"/>
                </a:stretch>
              </a:blipFill>
            </p:spPr>
            <p:txBody>
              <a:bodyPr/>
              <a:lstStyle/>
              <a:p>
                <a:r>
                  <a:rPr lang="zh-CN" altLang="en-US">
                    <a:noFill/>
                  </a:rPr>
                  <a:t> </a:t>
                </a:r>
              </a:p>
            </p:txBody>
          </p:sp>
        </mc:Fallback>
      </mc:AlternateContent>
      <p:sp>
        <p:nvSpPr>
          <p:cNvPr id="8" name="文本框 7"/>
          <p:cNvSpPr txBox="1"/>
          <p:nvPr/>
        </p:nvSpPr>
        <p:spPr>
          <a:xfrm>
            <a:off x="628015" y="261620"/>
            <a:ext cx="6268085" cy="548005"/>
          </a:xfrm>
          <a:prstGeom prst="rect">
            <a:avLst/>
          </a:prstGeom>
          <a:noFill/>
        </p:spPr>
        <p:txBody>
          <a:bodyPr wrap="square" rtlCol="0">
            <a:noAutofit/>
          </a:bodyPr>
          <a:p>
            <a:r>
              <a:rPr lang="en-US" sz="32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电势能和电势</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1275080"/>
            <a:ext cx="10336530" cy="448691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基本性质</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相对性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电势能由电荷和电荷在电场中的相对位置决定。</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共有性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电势能是属于电荷和电场所共有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没有电场的存在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就没有电势能。</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标量性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电势能有正负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电势能为正时表示电势能比参考点的电势能大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电势能为负时表示电势能比参考点的电势能小。</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30555" y="251460"/>
            <a:ext cx="11024235" cy="627634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电势解读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定义公式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电荷在电场中某点具有的电势能与它的电荷量的比值</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即</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基本性质</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矢标性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电势是标量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有正负之分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其正</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表示该点电势比零电势点高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低</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相对性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①电势具有相对性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同一点的电势因选取零电势点的不同而不同。②零电势点可以自由选取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通常取离电场无限远处或大地电势为零。</a:t>
            </a:r>
            <a:r>
              <a:rPr lang="zh-CN" altLang="en-US" sz="2800">
                <a:latin typeface="宋体" panose="02010600030101010101" pitchFamily="2" charset="-122"/>
                <a:ea typeface="宋体" panose="02010600030101010101" pitchFamily="2" charset="-122"/>
                <a:cs typeface="宋体" panose="02010600030101010101" pitchFamily="2" charset="-122"/>
              </a:rPr>
              <a:t>③如果取无限远处电势为零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正电荷形成的电场中各点的电势均为正值</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负电荷形成的电场中各点的电势均为负值。</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1148" name="IM 1148"/>
          <p:cNvPicPr/>
          <p:nvPr/>
        </p:nvPicPr>
        <p:blipFill>
          <a:blip r:embed="rId1"/>
          <a:stretch>
            <a:fillRect/>
          </a:stretch>
        </p:blipFill>
        <p:spPr>
          <a:xfrm>
            <a:off x="1769110" y="1617345"/>
            <a:ext cx="913765" cy="688975"/>
          </a:xfrm>
          <a:prstGeom prst="rect">
            <a:avLst/>
          </a:prstGeom>
        </p:spPr>
      </p:pic>
    </p:spTree>
  </p:cSld>
  <p:clrMapOvr>
    <a:masterClrMapping/>
  </p:clrMapOvr>
  <p:transition spd="med">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08025" y="511810"/>
                <a:ext cx="10827385" cy="583438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决定性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①电势是电场本身具有的属性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与试探电荷无关。</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例如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在点电荷</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𝑞</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形成的电场中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若取无限远处电势为零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则与场源电荷距离为</a:t>
                </a:r>
                <a:r>
                  <a:rPr lang="en-US" altLang="zh-CN" sz="2800">
                    <a:latin typeface="宋体" panose="02010600030101010101" pitchFamily="2" charset="-122"/>
                    <a:ea typeface="宋体" panose="02010600030101010101" pitchFamily="2" charset="-122"/>
                    <a:cs typeface="宋体" panose="02010600030101010101" pitchFamily="2" charset="-122"/>
                  </a:rPr>
                  <a:t>r</a:t>
                </a:r>
                <a:r>
                  <a:rPr lang="zh-CN" altLang="en-US" sz="2800">
                    <a:latin typeface="宋体" panose="02010600030101010101" pitchFamily="2" charset="-122"/>
                    <a:ea typeface="宋体" panose="02010600030101010101" pitchFamily="2" charset="-122"/>
                    <a:cs typeface="宋体" panose="02010600030101010101" pitchFamily="2" charset="-122"/>
                  </a:rPr>
                  <a:t>处的电势</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②电势与场强没有直接关系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电势高的地方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场强不一定大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场强大的地方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电势不一定高。</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叠加性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当存在几个</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场源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某处合电场的电势等于各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场源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的电场在此处电势的代数和。</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(5)</a:t>
                </a:r>
                <a:r>
                  <a:rPr lang="zh-CN" altLang="en-US" sz="2800">
                    <a:latin typeface="宋体" panose="02010600030101010101" pitchFamily="2" charset="-122"/>
                    <a:ea typeface="宋体" panose="02010600030101010101" pitchFamily="2" charset="-122"/>
                    <a:cs typeface="宋体" panose="02010600030101010101" pitchFamily="2" charset="-122"/>
                  </a:rPr>
                  <a:t>关系性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①沿着电场线方向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电势降低</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且降低得最快。②逆着电场线方向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电势升高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且升高得最快。</a:t>
                </a:r>
                <a:r>
                  <a:rPr lang="zh-CN" altLang="en-US" sz="2800">
                    <a:latin typeface="宋体" panose="02010600030101010101" pitchFamily="2" charset="-122"/>
                    <a:ea typeface="宋体" panose="02010600030101010101" pitchFamily="2" charset="-122"/>
                    <a:cs typeface="宋体" panose="02010600030101010101" pitchFamily="2" charset="-122"/>
                  </a:rPr>
                  <a:t>③电势降低的方向不一定就是电场线的方向。</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08025" y="511810"/>
                <a:ext cx="10827385" cy="5834380"/>
              </a:xfrm>
              <a:prstGeom prst="rect">
                <a:avLst/>
              </a:prstGeom>
              <a:blipFill rotWithShape="1">
                <a:blip r:embed="rId1"/>
                <a:stretch>
                  <a:fillRect/>
                </a:stretch>
              </a:blipFill>
            </p:spPr>
            <p:txBody>
              <a:bodyPr/>
              <a:lstStyle/>
              <a:p>
                <a:r>
                  <a:rPr lang="zh-CN" altLang="en-US">
                    <a:noFill/>
                  </a:rPr>
                  <a:t> </a:t>
                </a:r>
              </a:p>
            </p:txBody>
          </p:sp>
        </mc:Fallback>
      </mc:AlternateContent>
      <p:pic>
        <p:nvPicPr>
          <p:cNvPr id="1150" name="IM 1150"/>
          <p:cNvPicPr/>
          <p:nvPr/>
        </p:nvPicPr>
        <p:blipFill>
          <a:blip r:embed="rId2"/>
          <a:srcRect r="20242"/>
          <a:stretch>
            <a:fillRect/>
          </a:stretch>
        </p:blipFill>
        <p:spPr>
          <a:xfrm>
            <a:off x="3958590" y="1811655"/>
            <a:ext cx="1216660" cy="727075"/>
          </a:xfrm>
          <a:prstGeom prst="rect">
            <a:avLst/>
          </a:prstGeom>
        </p:spPr>
      </p:pic>
    </p:spTree>
  </p:cSld>
  <p:clrMapOvr>
    <a:masterClrMapping/>
  </p:clrMapOvr>
  <p:transition spd="med">
    <p:pull/>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84860" y="1275080"/>
                <a:ext cx="10336530" cy="448691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电势差解读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定义公式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电荷在电场中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由一点</a:t>
                </a:r>
                <a:r>
                  <a:rPr lang="en-US" altLang="zh-CN" sz="2800">
                    <a:latin typeface="宋体" panose="02010600030101010101" pitchFamily="2" charset="-122"/>
                    <a:ea typeface="宋体" panose="02010600030101010101" pitchFamily="2" charset="-122"/>
                    <a:cs typeface="宋体" panose="02010600030101010101" pitchFamily="2" charset="-122"/>
                  </a:rPr>
                  <a:t>A</a:t>
                </a:r>
                <a:r>
                  <a:rPr lang="zh-CN" altLang="en-US" sz="2800">
                    <a:latin typeface="宋体" panose="02010600030101010101" pitchFamily="2" charset="-122"/>
                    <a:ea typeface="宋体" panose="02010600030101010101" pitchFamily="2" charset="-122"/>
                    <a:cs typeface="宋体" panose="02010600030101010101" pitchFamily="2" charset="-122"/>
                  </a:rPr>
                  <a:t>移到另一点</a:t>
                </a:r>
                <a:r>
                  <a:rPr lang="en-US" altLang="zh-CN" sz="2800">
                    <a:latin typeface="宋体" panose="02010600030101010101" pitchFamily="2" charset="-122"/>
                    <a:ea typeface="宋体" panose="02010600030101010101" pitchFamily="2" charset="-122"/>
                    <a:cs typeface="宋体" panose="02010600030101010101" pitchFamily="2" charset="-122"/>
                  </a:rPr>
                  <a:t>B</a:t>
                </a:r>
                <a:r>
                  <a:rPr lang="zh-CN" altLang="en-US" sz="2800">
                    <a:latin typeface="宋体" panose="02010600030101010101" pitchFamily="2" charset="-122"/>
                    <a:ea typeface="宋体" panose="02010600030101010101" pitchFamily="2" charset="-122"/>
                    <a:cs typeface="宋体" panose="02010600030101010101" pitchFamily="2" charset="-122"/>
                  </a:rPr>
                  <a:t>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电场力</a:t>
                </a:r>
                <a:r>
                  <a:rPr lang="en-US" altLang="zh-CN" sz="2800">
                    <a:latin typeface="宋体" panose="02010600030101010101" pitchFamily="2" charset="-122"/>
                    <a:ea typeface="宋体" panose="02010600030101010101" pitchFamily="2" charset="-122"/>
                    <a:cs typeface="宋体" panose="02010600030101010101" pitchFamily="2" charset="-122"/>
                  </a:rPr>
                  <a:t> F</a:t>
                </a:r>
                <a:r>
                  <a:rPr lang="zh-CN" altLang="en-US" sz="2800">
                    <a:latin typeface="宋体" panose="02010600030101010101" pitchFamily="2" charset="-122"/>
                    <a:ea typeface="宋体" panose="02010600030101010101" pitchFamily="2" charset="-122"/>
                    <a:cs typeface="宋体" panose="02010600030101010101" pitchFamily="2" charset="-122"/>
                  </a:rPr>
                  <a:t>做的功与移动电荷的电荷量的比值</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即</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与电势关系</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𝑈</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𝐴𝐵</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𝜑</m:t>
                    </m:r>
                    <m:r>
                      <a:rPr lang="en-US" altLang="zh-CN" sz="2800" i="1" baseline="-25000">
                        <a:latin typeface="Cambria Math" panose="02040503050406030204" charset="0"/>
                        <a:ea typeface="宋体" panose="02010600030101010101" pitchFamily="2" charset="-122"/>
                        <a:cs typeface="Cambria Math" panose="02040503050406030204" charset="0"/>
                      </a:rPr>
                      <m:t>𝐴</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𝜑</m:t>
                    </m:r>
                    <m:r>
                      <a:rPr lang="en-US" altLang="zh-CN" sz="2800" i="1" baseline="-25000">
                        <a:latin typeface="Cambria Math" panose="02040503050406030204" charset="0"/>
                        <a:ea typeface="宋体" panose="02010600030101010101" pitchFamily="2" charset="-122"/>
                        <a:cs typeface="Cambria Math" panose="02040503050406030204" charset="0"/>
                      </a:rPr>
                      <m:t>𝐵</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𝑈</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𝐴𝐵</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𝑈</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𝐵𝐴</m:t>
                    </m:r>
                  </m:oMath>
                </a14:m>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影响因素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电势差</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𝑈</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𝐴𝐵</m:t>
                    </m:r>
                  </m:oMath>
                </a14:m>
                <a:r>
                  <a:rPr lang="zh-CN" altLang="en-US" sz="2800">
                    <a:latin typeface="宋体" panose="02010600030101010101" pitchFamily="2" charset="-122"/>
                    <a:ea typeface="宋体" panose="02010600030101010101" pitchFamily="2" charset="-122"/>
                    <a:cs typeface="宋体" panose="02010600030101010101" pitchFamily="2" charset="-122"/>
                  </a:rPr>
                  <a:t>由电场本身的性质决定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与移动的电荷</a:t>
                </a:r>
                <a:r>
                  <a:rPr lang="en-US" altLang="zh-CN" sz="2800">
                    <a:latin typeface="宋体" panose="02010600030101010101" pitchFamily="2" charset="-122"/>
                    <a:ea typeface="宋体" panose="02010600030101010101" pitchFamily="2" charset="-122"/>
                    <a:cs typeface="宋体" panose="02010600030101010101" pitchFamily="2" charset="-122"/>
                  </a:rPr>
                  <a:t>q</a:t>
                </a:r>
                <a:r>
                  <a:rPr lang="zh-CN" altLang="en-US" sz="2800">
                    <a:latin typeface="宋体" panose="02010600030101010101" pitchFamily="2" charset="-122"/>
                    <a:ea typeface="宋体" panose="02010600030101010101" pitchFamily="2" charset="-122"/>
                    <a:cs typeface="宋体" panose="02010600030101010101" pitchFamily="2" charset="-122"/>
                  </a:rPr>
                  <a:t>及电场力做的功</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𝐴𝐵</m:t>
                    </m:r>
                  </m:oMath>
                </a14:m>
                <a:r>
                  <a:rPr lang="zh-CN" altLang="en-US" sz="2800">
                    <a:latin typeface="宋体" panose="02010600030101010101" pitchFamily="2" charset="-122"/>
                    <a:ea typeface="宋体" panose="02010600030101010101" pitchFamily="2" charset="-122"/>
                    <a:cs typeface="宋体" panose="02010600030101010101" pitchFamily="2" charset="-122"/>
                  </a:rPr>
                  <a:t>无关</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与零电势点的选取无关。</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84860" y="1275080"/>
                <a:ext cx="10336530" cy="4486910"/>
              </a:xfrm>
              <a:prstGeom prst="rect">
                <a:avLst/>
              </a:prstGeom>
              <a:blipFill rotWithShape="1">
                <a:blip r:embed="rId1"/>
                <a:stretch>
                  <a:fillRect/>
                </a:stretch>
              </a:blipFill>
            </p:spPr>
            <p:txBody>
              <a:bodyPr/>
              <a:lstStyle/>
              <a:p>
                <a:r>
                  <a:rPr lang="zh-CN" altLang="en-US">
                    <a:noFill/>
                  </a:rPr>
                  <a:t> </a:t>
                </a:r>
              </a:p>
            </p:txBody>
          </p:sp>
        </mc:Fallback>
      </mc:AlternateContent>
      <p:pic>
        <p:nvPicPr>
          <p:cNvPr id="1152" name="IM 1152"/>
          <p:cNvPicPr/>
          <p:nvPr/>
        </p:nvPicPr>
        <p:blipFill>
          <a:blip r:embed="rId2"/>
          <a:stretch>
            <a:fillRect/>
          </a:stretch>
        </p:blipFill>
        <p:spPr>
          <a:xfrm>
            <a:off x="6959600" y="2625090"/>
            <a:ext cx="1379220" cy="748030"/>
          </a:xfrm>
          <a:prstGeom prst="rect">
            <a:avLst/>
          </a:prstGeom>
        </p:spPr>
      </p:pic>
    </p:spTree>
  </p:cSld>
  <p:clrMapOvr>
    <a:masterClrMapping/>
  </p:clrMapOvr>
  <p:transition spd="med">
    <p:pul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36930" y="1217295"/>
            <a:ext cx="10518140" cy="521779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等势面的定义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我们把在电场中电势相同的各点构成的面叫作等势面。</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等势面的特点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同个等势面上的任意两点间移动电荷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电场力不做功。</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等势面肯定跟电场线垂直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即跟场强的方向垂直。</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电场线总是从电势较高的等势面指向电势较低的等势面。</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电场线越密的地方场强越大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反之越小。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(5)</a:t>
            </a:r>
            <a:r>
              <a:rPr lang="zh-CN" altLang="en-US" sz="2800">
                <a:latin typeface="宋体" panose="02010600030101010101" pitchFamily="2" charset="-122"/>
                <a:ea typeface="宋体" panose="02010600030101010101" pitchFamily="2" charset="-122"/>
                <a:cs typeface="宋体" panose="02010600030101010101" pitchFamily="2" charset="-122"/>
              </a:rPr>
              <a:t>任意两个等势面都不相交。</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p:cNvSpPr txBox="1"/>
          <p:nvPr/>
        </p:nvSpPr>
        <p:spPr>
          <a:xfrm>
            <a:off x="784860" y="518160"/>
            <a:ext cx="6268085" cy="548005"/>
          </a:xfrm>
          <a:prstGeom prst="rect">
            <a:avLst/>
          </a:prstGeom>
          <a:noFill/>
        </p:spPr>
        <p:txBody>
          <a:bodyPr wrap="square" rtlCol="0">
            <a:noAutofit/>
          </a:bodyPr>
          <a:p>
            <a:r>
              <a:rPr lang="en-US" sz="32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等势面</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836930" y="2202180"/>
                <a:ext cx="10518140" cy="252920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电势差与场强的关系</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𝑈</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𝐸𝑑</m:t>
                    </m:r>
                  </m:oMath>
                </a14:m>
                <a:r>
                  <a:rPr lang="en-US" altLang="en-US" sz="2800">
                    <a:latin typeface="微软雅黑" panose="020B0503020204020204" pitchFamily="34" charset="-122"/>
                    <a:ea typeface="微软雅黑" panose="020B0503020204020204" pitchFamily="34"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其中</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𝑑</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为</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𝐴</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𝐵</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两点沿电场方向的距离。在匀强电场中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电场强度在数值上等于沿电场强度方向每单位距离上降低的电势</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由此式可推出电场</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𝐸</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的单位为</a:t>
                </a:r>
                <a:r>
                  <a:rPr lang="en-US" altLang="zh-CN" sz="2800">
                    <a:latin typeface="Times New Roman" panose="02020603050405020304" charset="0"/>
                    <a:ea typeface="宋体" panose="02010600030101010101" pitchFamily="2" charset="-122"/>
                    <a:cs typeface="Times New Roman" panose="02020603050405020304" charset="0"/>
                  </a:rPr>
                  <a:t>V/m(1 V/m=1N/C)</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836930" y="2202180"/>
                <a:ext cx="10518140" cy="2529205"/>
              </a:xfrm>
              <a:prstGeom prst="rect">
                <a:avLst/>
              </a:prstGeom>
              <a:blipFill rotWithShape="1">
                <a:blip r:embed="rId1"/>
                <a:stretch>
                  <a:fillRect b="-3038"/>
                </a:stretch>
              </a:blipFill>
            </p:spPr>
            <p:txBody>
              <a:bodyPr/>
              <a:lstStyle/>
              <a:p>
                <a:r>
                  <a:rPr lang="zh-CN" altLang="en-US">
                    <a:noFill/>
                  </a:rPr>
                  <a:t> </a:t>
                </a:r>
              </a:p>
            </p:txBody>
          </p:sp>
        </mc:Fallback>
      </mc:AlternateContent>
      <p:sp>
        <p:nvSpPr>
          <p:cNvPr id="8" name="文本框 7"/>
          <p:cNvSpPr txBox="1"/>
          <p:nvPr/>
        </p:nvSpPr>
        <p:spPr>
          <a:xfrm>
            <a:off x="784860" y="1106170"/>
            <a:ext cx="6268085" cy="548005"/>
          </a:xfrm>
          <a:prstGeom prst="rect">
            <a:avLst/>
          </a:prstGeom>
          <a:noFill/>
        </p:spPr>
        <p:txBody>
          <a:bodyPr wrap="square" rtlCol="0">
            <a:noAutofit/>
          </a:bodyPr>
          <a:p>
            <a:r>
              <a:rPr lang="en-US" sz="32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电势差和场强</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1154" name="IM 1154"/>
          <p:cNvPicPr/>
          <p:nvPr/>
        </p:nvPicPr>
        <p:blipFill>
          <a:blip r:embed="rId2"/>
          <a:stretch>
            <a:fillRect/>
          </a:stretch>
        </p:blipFill>
        <p:spPr>
          <a:xfrm>
            <a:off x="6525895" y="2305685"/>
            <a:ext cx="854710" cy="695960"/>
          </a:xfrm>
          <a:prstGeom prst="rect">
            <a:avLst/>
          </a:prstGeom>
        </p:spPr>
      </p:pic>
    </p:spTree>
  </p:cSld>
  <p:clrMapOvr>
    <a:masterClrMapping/>
  </p:clrMapOvr>
  <p:transition spd="med">
    <p:pull/>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rPr>
              <a:t>3</a:t>
            </a:r>
            <a:endPar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1414145" y="3033395"/>
            <a:ext cx="9454515" cy="1198880"/>
          </a:xfrm>
          <a:prstGeom prst="rect">
            <a:avLst/>
          </a:prstGeom>
        </p:spPr>
        <p:txBody>
          <a:bodyPr wrap="square">
            <a:spAutoFit/>
          </a:bodyPr>
          <a:lstStyle/>
          <a:p>
            <a:pPr algn="ct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rPr>
              <a:t>电容器</a:t>
            </a:r>
            <a:endPar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890905" y="1831340"/>
                <a:ext cx="10439400" cy="3904615"/>
              </a:xfrm>
              <a:prstGeom prst="rect">
                <a:avLst/>
              </a:prstGeom>
              <a:noFill/>
            </p:spPr>
            <p:txBody>
              <a:bodyPr wrap="square" rtlCol="0">
                <a:noAutofit/>
              </a:bodyPr>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电容器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结构组成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由两个彼此绝缘又相隔很近的导体组成。</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带电荷量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只算一个极板所带电荷量的绝对值。</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电容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定义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电容器所带的电荷量与两个极板间的电势差的比值</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即</a:t>
                </a:r>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单位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法拉</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m:rPr>
                        <m:sty m:val="p"/>
                      </m:rPr>
                      <a:rPr lang="en-US" altLang="zh-CN" sz="2800">
                        <a:latin typeface="Cambria Math" panose="02040503050406030204" charset="0"/>
                        <a:ea typeface="宋体" panose="02010600030101010101" pitchFamily="2" charset="-122"/>
                        <a:cs typeface="Cambria Math" panose="02040503050406030204" charset="0"/>
                      </a:rPr>
                      <m:t>F</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、微法</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a:latin typeface="Cambria Math" panose="02040503050406030204" charset="0"/>
                        <a:ea typeface="宋体" panose="02010600030101010101" pitchFamily="2" charset="-122"/>
                        <a:cs typeface="Cambria Math" panose="02040503050406030204" charset="0"/>
                      </a:rPr>
                      <m:t>μ</m:t>
                    </m:r>
                    <m:r>
                      <m:rPr>
                        <m:sty m:val="p"/>
                      </m:rPr>
                      <a:rPr lang="en-US" altLang="zh-CN" sz="2800">
                        <a:latin typeface="Cambria Math" panose="02040503050406030204" charset="0"/>
                        <a:ea typeface="宋体" panose="02010600030101010101" pitchFamily="2" charset="-122"/>
                        <a:cs typeface="Cambria Math" panose="02040503050406030204" charset="0"/>
                      </a:rPr>
                      <m:t>F</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、皮法</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m:rPr>
                        <m:sty m:val="p"/>
                      </m:rPr>
                      <a:rPr lang="en-US" altLang="zh-CN" sz="2800">
                        <a:latin typeface="Cambria Math" panose="02040503050406030204" charset="0"/>
                        <a:ea typeface="宋体" panose="02010600030101010101" pitchFamily="2" charset="-122"/>
                        <a:cs typeface="Cambria Math" panose="02040503050406030204" charset="0"/>
                      </a:rPr>
                      <m:t>pF</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1</m:t>
                    </m:r>
                    <m:r>
                      <a:rPr lang="en-US" altLang="zh-CN" sz="2800" i="1">
                        <a:latin typeface="Cambria Math" panose="02040503050406030204" charset="0"/>
                        <a:ea typeface="宋体" panose="02010600030101010101" pitchFamily="2" charset="-122"/>
                        <a:cs typeface="Cambria Math" panose="02040503050406030204" charset="0"/>
                      </a:rPr>
                      <m:t>𝐹</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10</m:t>
                    </m:r>
                    <m:r>
                      <a:rPr lang="en-US" altLang="zh-CN" sz="2800" i="1">
                        <a:latin typeface="Cambria Math" panose="02040503050406030204" charset="0"/>
                        <a:ea typeface="微软雅黑" panose="020B0503020204020204" pitchFamily="34" charset="-122"/>
                        <a:cs typeface="Cambria Math" panose="02040503050406030204" charset="0"/>
                      </a:rPr>
                      <m:t>⁶</m:t>
                    </m:r>
                    <m:r>
                      <a:rPr lang="en-US" altLang="zh-CN" sz="2800">
                        <a:latin typeface="Cambria Math" panose="02040503050406030204" charset="0"/>
                        <a:ea typeface="宋体" panose="02010600030101010101" pitchFamily="2" charset="-122"/>
                        <a:cs typeface="Cambria Math" panose="02040503050406030204" charset="0"/>
                      </a:rPr>
                      <m:t>μ</m:t>
                    </m:r>
                    <m:r>
                      <m:rPr>
                        <m:sty m:val="p"/>
                      </m:rPr>
                      <a:rPr lang="en-US" altLang="zh-CN" sz="2800">
                        <a:latin typeface="Cambria Math" panose="02040503050406030204" charset="0"/>
                        <a:ea typeface="宋体" panose="02010600030101010101" pitchFamily="2" charset="-122"/>
                        <a:cs typeface="Cambria Math" panose="02040503050406030204" charset="0"/>
                      </a:rPr>
                      <m:t>F</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10</m:t>
                    </m:r>
                    <m:r>
                      <a:rPr lang="en-US" altLang="zh-CN" sz="2800" i="1">
                        <a:latin typeface="Cambria Math" panose="02040503050406030204" charset="0"/>
                        <a:ea typeface="微软雅黑" panose="020B0503020204020204" pitchFamily="34" charset="-122"/>
                        <a:cs typeface="Cambria Math" panose="02040503050406030204" charset="0"/>
                      </a:rPr>
                      <m:t>¹²</m:t>
                    </m:r>
                    <m:r>
                      <m:rPr>
                        <m:sty m:val="p"/>
                      </m:rPr>
                      <a:rPr lang="en-US" altLang="zh-CN" sz="2800">
                        <a:latin typeface="Cambria Math" panose="02040503050406030204" charset="0"/>
                        <a:ea typeface="宋体" panose="02010600030101010101" pitchFamily="2" charset="-122"/>
                        <a:cs typeface="Cambria Math" panose="02040503050406030204" charset="0"/>
                      </a:rPr>
                      <m:t>pF</m:t>
                    </m:r>
                    <m:r>
                      <a:rPr lang="en-US" altLang="zh-CN" sz="2800" i="1">
                        <a:latin typeface="Cambria Math" panose="02040503050406030204" charset="0"/>
                        <a:ea typeface="宋体" panose="02010600030101010101" pitchFamily="2" charset="-122"/>
                        <a:cs typeface="Cambria Math" panose="02040503050406030204" charset="0"/>
                      </a:rPr>
                      <m:t>。</m:t>
                    </m:r>
                  </m:oMath>
                </a14:m>
                <a:endParaRPr lang="zh-CN" altLang="en-US" sz="2800" i="1">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890905" y="1831340"/>
                <a:ext cx="10439400" cy="3904615"/>
              </a:xfrm>
              <a:prstGeom prst="rect">
                <a:avLst/>
              </a:prstGeom>
              <a:blipFill rotWithShape="1">
                <a:blip r:embed="rId1"/>
                <a:stretch>
                  <a:fillRect b="-14474"/>
                </a:stretch>
              </a:blipFill>
            </p:spPr>
            <p:txBody>
              <a:bodyPr/>
              <a:lstStyle/>
              <a:p>
                <a:r>
                  <a:rPr lang="zh-CN" altLang="en-US">
                    <a:noFill/>
                  </a:rPr>
                  <a:t> </a:t>
                </a:r>
              </a:p>
            </p:txBody>
          </p:sp>
        </mc:Fallback>
      </mc:AlternateContent>
      <p:sp>
        <p:nvSpPr>
          <p:cNvPr id="8" name="文本框 7"/>
          <p:cNvSpPr txBox="1"/>
          <p:nvPr/>
        </p:nvSpPr>
        <p:spPr>
          <a:xfrm>
            <a:off x="1522095" y="856615"/>
            <a:ext cx="6268085" cy="548005"/>
          </a:xfrm>
          <a:prstGeom prst="rect">
            <a:avLst/>
          </a:prstGeom>
          <a:noFill/>
        </p:spPr>
        <p:txBody>
          <a:bodyPr wrap="square" rtlCol="0">
            <a:noAutofit/>
          </a:bodyPr>
          <a:p>
            <a:r>
              <a:rPr lang="zh-CN" altLang="en-US" sz="3200" b="1" dirty="0">
                <a:solidFill>
                  <a:srgbClr val="E81818"/>
                </a:solidFill>
                <a:latin typeface="黑体" panose="02010609060101010101" charset="-122"/>
                <a:ea typeface="黑体" panose="02010609060101010101" charset="-122"/>
                <a:cs typeface="黑体" panose="02010609060101010101" charset="-122"/>
              </a:rPr>
              <a:t>电容器和电容</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1160" name="IM 1160"/>
          <p:cNvPicPr/>
          <p:nvPr/>
        </p:nvPicPr>
        <p:blipFill>
          <a:blip r:embed="rId2"/>
          <a:stretch>
            <a:fillRect/>
          </a:stretch>
        </p:blipFill>
        <p:spPr>
          <a:xfrm>
            <a:off x="1477010" y="4645025"/>
            <a:ext cx="890905" cy="567055"/>
          </a:xfrm>
          <a:prstGeom prst="rect">
            <a:avLst/>
          </a:prstGeom>
        </p:spPr>
      </p:pic>
    </p:spTree>
  </p:cSld>
  <p:clrMapOvr>
    <a:masterClrMapping/>
  </p:clrMapOvr>
  <p:transition spd="med">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4052713" cy="7725192"/>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rPr>
              <a:t>1</a:t>
            </a:r>
            <a:endPar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81355" y="3068320"/>
            <a:ext cx="10875645" cy="1198880"/>
          </a:xfrm>
          <a:prstGeom prst="rect">
            <a:avLst/>
          </a:prstGeom>
        </p:spPr>
        <p:txBody>
          <a:bodyPr wrap="square">
            <a:spAutoFit/>
          </a:bodyPr>
          <a:lstStyle/>
          <a:p>
            <a:pPr algn="ct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rPr>
              <a:t>电荷守恒定律和库仑定律</a:t>
            </a:r>
            <a:endPar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927735" y="1714500"/>
            <a:ext cx="10336530" cy="215646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物理意义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表示电容器容纳电荷的本领强弱。</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决定因素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由电容器本身物理条件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大小、形状、相对位置及电介质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决定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与电容器是否带电及电压无关。</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1069975"/>
            <a:ext cx="10518140" cy="536130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充电</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使电容器带电的过程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充电后电容器两极板带上等量的异种电荷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电容器中储存电场能。</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放电</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使充电后的电容器失去电荷的过程叫作放电。</a:t>
            </a:r>
            <a:r>
              <a:rPr lang="zh-CN" altLang="en-US" sz="2800">
                <a:latin typeface="宋体" panose="02010600030101010101" pitchFamily="2" charset="-122"/>
                <a:ea typeface="宋体" panose="02010600030101010101" pitchFamily="2" charset="-122"/>
                <a:cs typeface="宋体" panose="02010600030101010101" pitchFamily="2" charset="-122"/>
              </a:rPr>
              <a:t>放电过程中电能转化为其他形式的能。</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能量</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p:cNvSpPr txBox="1"/>
          <p:nvPr/>
        </p:nvSpPr>
        <p:spPr>
          <a:xfrm>
            <a:off x="636270" y="339090"/>
            <a:ext cx="6268085" cy="548005"/>
          </a:xfrm>
          <a:prstGeom prst="rect">
            <a:avLst/>
          </a:prstGeom>
          <a:noFill/>
        </p:spPr>
        <p:txBody>
          <a:bodyPr wrap="square" rtlCol="0">
            <a:noAutofit/>
          </a:bodyPr>
          <a:p>
            <a:r>
              <a:rPr lang="en-US" sz="32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电容器充放电</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1162" name="IM 1162"/>
          <p:cNvPicPr/>
          <p:nvPr/>
        </p:nvPicPr>
        <p:blipFill>
          <a:blip r:embed="rId1"/>
          <a:srcRect l="4044" b="-8200"/>
          <a:stretch>
            <a:fillRect/>
          </a:stretch>
        </p:blipFill>
        <p:spPr>
          <a:xfrm>
            <a:off x="1637665" y="5673725"/>
            <a:ext cx="2926715" cy="756920"/>
          </a:xfrm>
          <a:prstGeom prst="rect">
            <a:avLst/>
          </a:prstGeom>
        </p:spPr>
      </p:pic>
    </p:spTree>
  </p:cSld>
  <p:clrMapOvr>
    <a:masterClrMapping/>
  </p:clrMapOvr>
  <p:transition spd="med">
    <p:pull/>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36930" y="2202180"/>
            <a:ext cx="10518140" cy="298767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决定因素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正对面积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介电常数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两板间的距离。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2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电容决定式</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p:cNvSpPr txBox="1"/>
          <p:nvPr/>
        </p:nvSpPr>
        <p:spPr>
          <a:xfrm>
            <a:off x="784860" y="1404620"/>
            <a:ext cx="6268085" cy="548005"/>
          </a:xfrm>
          <a:prstGeom prst="rect">
            <a:avLst/>
          </a:prstGeom>
          <a:noFill/>
        </p:spPr>
        <p:txBody>
          <a:bodyPr wrap="square" rtlCol="0">
            <a:noAutofit/>
          </a:bodyPr>
          <a:p>
            <a:r>
              <a:rPr lang="en-US" sz="32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平行板电容器</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1164" name="IM 1164"/>
          <p:cNvPicPr/>
          <p:nvPr/>
        </p:nvPicPr>
        <p:blipFill>
          <a:blip r:embed="rId1"/>
          <a:stretch>
            <a:fillRect/>
          </a:stretch>
        </p:blipFill>
        <p:spPr>
          <a:xfrm>
            <a:off x="4066540" y="3073400"/>
            <a:ext cx="1468120" cy="733425"/>
          </a:xfrm>
          <a:prstGeom prst="rect">
            <a:avLst/>
          </a:prstGeom>
        </p:spPr>
      </p:pic>
    </p:spTree>
  </p:cSld>
  <p:clrMapOvr>
    <a:masterClrMapping/>
  </p:clrMapOvr>
  <p:transition spd="med">
    <p:pull/>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9643" y="-298125"/>
            <a:ext cx="3876675" cy="7724140"/>
          </a:xfrm>
          <a:prstGeom prst="rect">
            <a:avLst/>
          </a:prstGeom>
          <a:noFill/>
        </p:spPr>
        <p:txBody>
          <a:bodyPr wrap="none" rtlCol="0">
            <a:spAutoFit/>
          </a:bodyPr>
          <a:lstStyle/>
          <a:p>
            <a:r>
              <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rPr>
              <a:t>5</a:t>
            </a:r>
            <a:endParaRPr lang="en-US" altLang="zh-CN"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915670" y="3068320"/>
            <a:ext cx="10371455" cy="1198880"/>
          </a:xfrm>
          <a:prstGeom prst="rect">
            <a:avLst/>
          </a:prstGeom>
        </p:spPr>
        <p:txBody>
          <a:bodyPr wrap="square">
            <a:spAutoFit/>
          </a:bodyPr>
          <a:lstStyle/>
          <a:p>
            <a:pPr algn="ctr"/>
            <a:r>
              <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rPr>
              <a:t>带电粒子在电场中的运动</a:t>
            </a:r>
            <a:endParaRPr lang="zh-CN" altLang="en-US" sz="7200" b="1" u="sng"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457835" y="874395"/>
                <a:ext cx="11283950" cy="5653405"/>
              </a:xfrm>
              <a:prstGeom prst="rect">
                <a:avLst/>
              </a:prstGeom>
              <a:noFill/>
            </p:spPr>
            <p:txBody>
              <a:bodyPr wrap="square" rtlCol="0">
                <a:noAutofit/>
              </a:bodyPr>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基本粒子</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如电子、质子、</a:t>
                </a:r>
                <a14:m>
                  <m:oMath xmlns:m="http://schemas.openxmlformats.org/officeDocument/2006/math">
                    <m:r>
                      <a:rPr lang="en-US" altLang="zh-CN" sz="2800">
                        <a:latin typeface="Cambria Math" panose="02040503050406030204" charset="0"/>
                        <a:ea typeface="宋体" panose="02010600030101010101" pitchFamily="2" charset="-122"/>
                        <a:cs typeface="Cambria Math" panose="02040503050406030204" charset="0"/>
                      </a:rPr>
                      <m:t>α</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粒子、离子等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除有说明或明确的暗示以外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一般都不考虑重力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但并不忽略质量</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带电颗粒</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如水滴、油滴、尘埃、小球等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除有说明或明确的暗示以外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一般都不能忽略重力。</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其他情况</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）在题目中有明确说明</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就按说明来选择。</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）不能直接判断是否考虑重力的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在进行受力分析与运动分析时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要由分析结果确定是否考虑重力。</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457835" y="874395"/>
                <a:ext cx="11283950" cy="5653405"/>
              </a:xfrm>
              <a:prstGeom prst="rect">
                <a:avLst/>
              </a:prstGeom>
              <a:blipFill rotWithShape="1">
                <a:blip r:embed="rId1"/>
                <a:stretch>
                  <a:fillRect/>
                </a:stretch>
              </a:blipFill>
            </p:spPr>
            <p:txBody>
              <a:bodyPr/>
              <a:lstStyle/>
              <a:p>
                <a:r>
                  <a:rPr lang="zh-CN" altLang="en-US">
                    <a:noFill/>
                  </a:rPr>
                  <a:t> </a:t>
                </a:r>
              </a:p>
            </p:txBody>
          </p:sp>
        </mc:Fallback>
      </mc:AlternateContent>
      <p:sp>
        <p:nvSpPr>
          <p:cNvPr id="8" name="文本框 7"/>
          <p:cNvSpPr txBox="1"/>
          <p:nvPr/>
        </p:nvSpPr>
        <p:spPr>
          <a:xfrm>
            <a:off x="1187450" y="205105"/>
            <a:ext cx="3573145" cy="548005"/>
          </a:xfrm>
          <a:prstGeom prst="rect">
            <a:avLst/>
          </a:prstGeom>
          <a:noFill/>
        </p:spPr>
        <p:txBody>
          <a:bodyPr wrap="square" rtlCol="0">
            <a:noAutofit/>
          </a:bodyPr>
          <a:p>
            <a:pPr>
              <a:lnSpc>
                <a:spcPct val="90000"/>
              </a:lnSpc>
            </a:pPr>
            <a:r>
              <a:rPr lang="zh-CN" altLang="en-US" sz="3200" b="1" dirty="0">
                <a:solidFill>
                  <a:srgbClr val="E81818"/>
                </a:solidFill>
                <a:latin typeface="黑体" panose="02010609060101010101" charset="-122"/>
                <a:ea typeface="黑体" panose="02010609060101010101" charset="-122"/>
                <a:cs typeface="黑体" panose="02010609060101010101" charset="-122"/>
              </a:rPr>
              <a:t>粒子的重力</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25170" y="1375410"/>
                <a:ext cx="10810240" cy="539305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基本条件</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粒子所受合外力</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𝐹</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合</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0</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粒子或静止</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或做匀速直线运动。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粒子所受合外力</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𝐹</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合</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0</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且与初速度方向在同一条直线上</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带电粒子将做匀加速直线运动或匀减速直线运动。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分析方法</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用动力学观点分析</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用能量学观点分析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匀强电场中</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非匀强电场中</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𝑊</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𝑞𝑈</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𝐸</m:t>
                    </m:r>
                    <m:r>
                      <m:rPr>
                        <m:sty m:val="p"/>
                      </m:rPr>
                      <a:rPr lang="en-US" altLang="zh-CN" sz="2800" baseline="-25000">
                        <a:solidFill>
                          <a:schemeClr val="tx1"/>
                        </a:solidFill>
                        <a:uFillTx/>
                        <a:latin typeface="Cambria Math" panose="02040503050406030204" charset="0"/>
                        <a:ea typeface="宋体" panose="02010600030101010101" pitchFamily="2" charset="-122"/>
                        <a:cs typeface="Cambria Math" panose="02040503050406030204" charset="0"/>
                      </a:rPr>
                      <m:t>k</m:t>
                    </m:r>
                    <m:r>
                      <a:rPr lang="en-US" altLang="zh-CN" sz="2800" baseline="-25000">
                        <a:solidFill>
                          <a:schemeClr val="tx1"/>
                        </a:solidFill>
                        <a:uFillTx/>
                        <a:latin typeface="Cambria Math" panose="02040503050406030204" charset="0"/>
                        <a:ea typeface="宋体" panose="02010600030101010101" pitchFamily="2" charset="-122"/>
                        <a:cs typeface="Cambria Math" panose="02040503050406030204" charset="0"/>
                      </a:rPr>
                      <m:t>2</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𝐸</m:t>
                    </m:r>
                    <m:r>
                      <m:rPr>
                        <m:sty m:val="p"/>
                      </m:rPr>
                      <a:rPr lang="en-US" altLang="zh-CN" sz="2800" baseline="-25000">
                        <a:solidFill>
                          <a:schemeClr val="tx1"/>
                        </a:solidFill>
                        <a:uFillTx/>
                        <a:latin typeface="Cambria Math" panose="02040503050406030204" charset="0"/>
                        <a:ea typeface="宋体" panose="02010600030101010101" pitchFamily="2" charset="-122"/>
                        <a:cs typeface="Cambria Math" panose="02040503050406030204" charset="0"/>
                      </a:rPr>
                      <m:t>k</m:t>
                    </m:r>
                    <m:r>
                      <a:rPr lang="en-US" altLang="zh-CN" sz="2800" baseline="-25000">
                        <a:solidFill>
                          <a:schemeClr val="tx1"/>
                        </a:solidFill>
                        <a:uFillTx/>
                        <a:latin typeface="Cambria Math" panose="02040503050406030204" charset="0"/>
                        <a:ea typeface="宋体" panose="02010600030101010101" pitchFamily="2" charset="-122"/>
                        <a:cs typeface="Cambria Math" panose="02040503050406030204" charset="0"/>
                      </a:rPr>
                      <m:t>1</m:t>
                    </m:r>
                  </m:oMath>
                </a14:m>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25170" y="1375410"/>
                <a:ext cx="10810240" cy="5393055"/>
              </a:xfrm>
              <a:prstGeom prst="rect">
                <a:avLst/>
              </a:prstGeom>
              <a:blipFill rotWithShape="1">
                <a:blip r:embed="rId1"/>
                <a:stretch>
                  <a:fillRect/>
                </a:stretch>
              </a:blipFill>
            </p:spPr>
            <p:txBody>
              <a:bodyPr/>
              <a:lstStyle/>
              <a:p>
                <a:r>
                  <a:rPr lang="zh-CN" altLang="en-US">
                    <a:noFill/>
                  </a:rPr>
                  <a:t> </a:t>
                </a:r>
              </a:p>
            </p:txBody>
          </p:sp>
        </mc:Fallback>
      </mc:AlternateContent>
      <p:sp>
        <p:nvSpPr>
          <p:cNvPr id="8" name="文本框 7"/>
          <p:cNvSpPr txBox="1"/>
          <p:nvPr/>
        </p:nvSpPr>
        <p:spPr>
          <a:xfrm>
            <a:off x="641985" y="607060"/>
            <a:ext cx="6268085" cy="548005"/>
          </a:xfrm>
          <a:prstGeom prst="rect">
            <a:avLst/>
          </a:prstGeom>
          <a:noFill/>
        </p:spPr>
        <p:txBody>
          <a:bodyPr wrap="square" rtlCol="0">
            <a:noAutofit/>
          </a:bodyPr>
          <a:p>
            <a:r>
              <a:rPr lang="en-US" sz="32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直线类运动</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1170" name="IM 1170"/>
          <p:cNvPicPr/>
          <p:nvPr/>
        </p:nvPicPr>
        <p:blipFill>
          <a:blip r:embed="rId2"/>
          <a:stretch>
            <a:fillRect/>
          </a:stretch>
        </p:blipFill>
        <p:spPr>
          <a:xfrm>
            <a:off x="4973320" y="4661535"/>
            <a:ext cx="3333750" cy="670560"/>
          </a:xfrm>
          <a:prstGeom prst="rect">
            <a:avLst/>
          </a:prstGeom>
        </p:spPr>
      </p:pic>
      <p:pic>
        <p:nvPicPr>
          <p:cNvPr id="1172" name="IM 1172"/>
          <p:cNvPicPr/>
          <p:nvPr/>
        </p:nvPicPr>
        <p:blipFill>
          <a:blip r:embed="rId3"/>
          <a:stretch>
            <a:fillRect/>
          </a:stretch>
        </p:blipFill>
        <p:spPr>
          <a:xfrm>
            <a:off x="6910070" y="5278755"/>
            <a:ext cx="3599815" cy="739140"/>
          </a:xfrm>
          <a:prstGeom prst="rect">
            <a:avLst/>
          </a:prstGeom>
        </p:spPr>
      </p:pic>
    </p:spTree>
  </p:cSld>
  <p:clrMapOvr>
    <a:masterClrMapping/>
  </p:clrMapOvr>
  <p:transition spd="med">
    <p:pull/>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836930" y="2202180"/>
            <a:ext cx="10518140" cy="334708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带电粒子在匀强电场中的偏转</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条件分析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带电粒子垂直于电场线方向进入匀强电场。</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运动性质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匀变速曲线运动。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处理方法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分解成相互垂直的两个方向上的直线运动。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p:cNvSpPr txBox="1"/>
          <p:nvPr/>
        </p:nvSpPr>
        <p:spPr>
          <a:xfrm>
            <a:off x="784860" y="1203325"/>
            <a:ext cx="6268085" cy="548005"/>
          </a:xfrm>
          <a:prstGeom prst="rect">
            <a:avLst/>
          </a:prstGeom>
          <a:noFill/>
        </p:spPr>
        <p:txBody>
          <a:bodyPr wrap="square" rtlCol="0">
            <a:noAutofit/>
          </a:bodyPr>
          <a:p>
            <a:r>
              <a:rPr lang="en-US" sz="3200" b="1" dirty="0">
                <a:solidFill>
                  <a:srgbClr val="E81818"/>
                </a:solidFill>
                <a:latin typeface="黑体" panose="02010609060101010101" charset="-122"/>
                <a:ea typeface="黑体" panose="02010609060101010101" charset="-122"/>
                <a:cs typeface="黑体" panose="02010609060101010101" charset="-122"/>
                <a:sym typeface="+mn-ea"/>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类平抛运动</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2" name="文本框 1"/>
              <p:cNvSpPr txBox="1"/>
              <p:nvPr/>
            </p:nvSpPr>
            <p:spPr>
              <a:xfrm>
                <a:off x="836930" y="258445"/>
                <a:ext cx="11354435" cy="5814060"/>
              </a:xfrm>
              <a:prstGeom prst="rect">
                <a:avLst/>
              </a:prstGeom>
              <a:noFill/>
            </p:spPr>
            <p:txBody>
              <a:bodyPr wrap="square" rtlCol="0">
                <a:noAutofit/>
              </a:bodyPr>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在匀强电场中的运动规律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沿初速度方向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做匀速直线运动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①能飞出电容器</a:t>
                </a:r>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②不能飞出电容器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沿电场力方向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做匀加速直线运动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①加速度</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②离开电场时的偏移量</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③离开电场时的偏转角</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在匀强电场中偏转的功能关系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当讨论带电粒子的末速度</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rPr>
                      <m:t>𝑣</m:t>
                    </m:r>
                    <m:r>
                      <a:rPr lang="en-US" altLang="zh-CN" sz="2800" i="1">
                        <a:latin typeface="Cambria Math" panose="02040503050406030204" charset="0"/>
                        <a:ea typeface="宋体" panose="02010600030101010101" pitchFamily="2" charset="-122"/>
                        <a:cs typeface="Cambria Math" panose="02040503050406030204" charset="0"/>
                      </a:rPr>
                      <m:t> </m:t>
                    </m:r>
                  </m:oMath>
                </a14:m>
                <a:r>
                  <a:rPr lang="zh-CN" altLang="en-US" sz="2800">
                    <a:latin typeface="宋体" panose="02010600030101010101" pitchFamily="2" charset="-122"/>
                    <a:ea typeface="宋体" panose="02010600030101010101" pitchFamily="2" charset="-122"/>
                    <a:cs typeface="宋体" panose="02010600030101010101" pitchFamily="2" charset="-122"/>
                  </a:rPr>
                  <a:t>时也可以从能量的角度进行求解</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其中</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𝑈</m:t>
                    </m:r>
                    <m:r>
                      <a:rPr lang="en-US" altLang="zh-CN" sz="2800" i="1" baseline="-25000">
                        <a:latin typeface="Cambria Math" panose="02040503050406030204" charset="0"/>
                        <a:ea typeface="宋体" panose="02010600030101010101" pitchFamily="2" charset="-122"/>
                        <a:cs typeface="Cambria Math" panose="02040503050406030204" charset="0"/>
                      </a:rPr>
                      <m:t>𝑦</m:t>
                    </m:r>
                    <m:r>
                      <a:rPr lang="en-US" altLang="zh-CN" sz="2800" i="1">
                        <a:latin typeface="Cambria Math" panose="02040503050406030204" charset="0"/>
                        <a:ea typeface="宋体" panose="02010600030101010101" pitchFamily="2" charset="-122"/>
                        <a:cs typeface="Cambria Math" panose="02040503050406030204" charset="0"/>
                      </a:rPr>
                      <m:t>=</m:t>
                    </m:r>
                    <m:f>
                      <m:fPr>
                        <m:ctrlPr>
                          <a:rPr lang="en-US" altLang="zh-CN" sz="2800" i="1">
                            <a:latin typeface="Cambria Math" panose="02040503050406030204" charset="0"/>
                            <a:ea typeface="宋体" panose="02010600030101010101" pitchFamily="2" charset="-122"/>
                            <a:cs typeface="Cambria Math" panose="02040503050406030204" charset="0"/>
                          </a:rPr>
                        </m:ctrlPr>
                      </m:fPr>
                      <m:num>
                        <m:r>
                          <a:rPr lang="en-US" altLang="zh-CN" sz="2800" i="1">
                            <a:latin typeface="Cambria Math" panose="02040503050406030204" charset="0"/>
                            <a:ea typeface="宋体" panose="02010600030101010101" pitchFamily="2" charset="-122"/>
                            <a:cs typeface="Cambria Math" panose="02040503050406030204" charset="0"/>
                          </a:rPr>
                          <m:t>𝑈</m:t>
                        </m:r>
                      </m:num>
                      <m:den>
                        <m:r>
                          <a:rPr lang="en-US" altLang="zh-CN" sz="2800" i="1">
                            <a:latin typeface="Cambria Math" panose="02040503050406030204" charset="0"/>
                            <a:ea typeface="宋体" panose="02010600030101010101" pitchFamily="2" charset="-122"/>
                            <a:cs typeface="Cambria Math" panose="02040503050406030204" charset="0"/>
                          </a:rPr>
                          <m:t>𝑑</m:t>
                        </m:r>
                      </m:den>
                    </m:f>
                    <m:r>
                      <a:rPr lang="en-US" altLang="zh-CN" sz="2800" i="1">
                        <a:latin typeface="Cambria Math" panose="02040503050406030204" charset="0"/>
                        <a:ea typeface="宋体" panose="02010600030101010101" pitchFamily="2" charset="-122"/>
                        <a:cs typeface="Cambria Math" panose="02040503050406030204" charset="0"/>
                      </a:rPr>
                      <m:t> </m:t>
                    </m:r>
                    <m:r>
                      <a:rPr lang="en-US" altLang="zh-CN" sz="2800" i="1">
                        <a:latin typeface="Cambria Math" panose="02040503050406030204" charset="0"/>
                        <a:ea typeface="宋体" panose="02010600030101010101" pitchFamily="2" charset="-122"/>
                        <a:cs typeface="Cambria Math" panose="02040503050406030204" charset="0"/>
                        <a:sym typeface="+mn-ea"/>
                      </a:rPr>
                      <m:t>𝑦</m:t>
                    </m:r>
                  </m:oMath>
                </a14:m>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指初、末位置间的电势差。</a:t>
                </a:r>
                <a:endParaRPr lang="en-US" altLang="zh-CN" sz="2800">
                  <a:latin typeface="宋体" panose="02010600030101010101" pitchFamily="2" charset="-122"/>
                  <a:ea typeface="宋体" panose="02010600030101010101" pitchFamily="2" charset="-122"/>
                  <a:cs typeface="宋体" panose="02010600030101010101" pitchFamily="2" charset="-122"/>
                  <a:sym typeface="+mn-ea"/>
                </a:endParaRPr>
              </a:p>
            </p:txBody>
          </p:sp>
        </mc:Choice>
        <mc:Fallback>
          <p:sp>
            <p:nvSpPr>
              <p:cNvPr id="2" name="文本框 1"/>
              <p:cNvSpPr txBox="1">
                <a:spLocks noRot="1" noChangeAspect="1" noMove="1" noResize="1" noEditPoints="1" noAdjustHandles="1" noChangeArrowheads="1" noChangeShapeType="1" noTextEdit="1"/>
              </p:cNvSpPr>
              <p:nvPr/>
            </p:nvSpPr>
            <p:spPr>
              <a:xfrm>
                <a:off x="836930" y="258445"/>
                <a:ext cx="11354435" cy="5814060"/>
              </a:xfrm>
              <a:prstGeom prst="rect">
                <a:avLst/>
              </a:prstGeom>
              <a:blipFill rotWithShape="1">
                <a:blip r:embed="rId1"/>
                <a:stretch>
                  <a:fillRect b="-5657"/>
                </a:stretch>
              </a:blipFill>
            </p:spPr>
            <p:txBody>
              <a:bodyPr/>
              <a:lstStyle/>
              <a:p>
                <a:r>
                  <a:rPr lang="zh-CN" altLang="en-US">
                    <a:noFill/>
                  </a:rPr>
                  <a:t> </a:t>
                </a:r>
              </a:p>
            </p:txBody>
          </p:sp>
        </mc:Fallback>
      </mc:AlternateContent>
      <p:pic>
        <p:nvPicPr>
          <p:cNvPr id="1174" name="IM 1174"/>
          <p:cNvPicPr/>
          <p:nvPr/>
        </p:nvPicPr>
        <p:blipFill>
          <a:blip r:embed="rId2"/>
          <a:srcRect l="5576" t="-23265" r="14690"/>
          <a:stretch>
            <a:fillRect/>
          </a:stretch>
        </p:blipFill>
        <p:spPr>
          <a:xfrm>
            <a:off x="9678670" y="805180"/>
            <a:ext cx="722630" cy="783590"/>
          </a:xfrm>
          <a:prstGeom prst="rect">
            <a:avLst/>
          </a:prstGeom>
        </p:spPr>
      </p:pic>
      <p:pic>
        <p:nvPicPr>
          <p:cNvPr id="1176" name="IM 1176"/>
          <p:cNvPicPr/>
          <p:nvPr/>
        </p:nvPicPr>
        <p:blipFill>
          <a:blip r:embed="rId3"/>
          <a:srcRect l="1442" t="1089" r="-4037" b="7350"/>
          <a:stretch>
            <a:fillRect/>
          </a:stretch>
        </p:blipFill>
        <p:spPr>
          <a:xfrm>
            <a:off x="3812540" y="1640840"/>
            <a:ext cx="3423285" cy="655320"/>
          </a:xfrm>
          <a:prstGeom prst="rect">
            <a:avLst/>
          </a:prstGeom>
        </p:spPr>
      </p:pic>
      <p:pic>
        <p:nvPicPr>
          <p:cNvPr id="1184" name="IM 1184"/>
          <p:cNvPicPr/>
          <p:nvPr/>
        </p:nvPicPr>
        <p:blipFill>
          <a:blip r:embed="rId4"/>
          <a:srcRect l="3198" b="-5529"/>
          <a:stretch>
            <a:fillRect/>
          </a:stretch>
        </p:blipFill>
        <p:spPr>
          <a:xfrm>
            <a:off x="982980" y="5680710"/>
            <a:ext cx="2540635" cy="680085"/>
          </a:xfrm>
          <a:prstGeom prst="rect">
            <a:avLst/>
          </a:prstGeom>
        </p:spPr>
      </p:pic>
      <p:pic>
        <p:nvPicPr>
          <p:cNvPr id="1178" name="IM 1178"/>
          <p:cNvPicPr/>
          <p:nvPr/>
        </p:nvPicPr>
        <p:blipFill>
          <a:blip r:embed="rId5"/>
          <a:srcRect l="1788" b="-21088"/>
          <a:stretch>
            <a:fillRect/>
          </a:stretch>
        </p:blipFill>
        <p:spPr>
          <a:xfrm>
            <a:off x="9003665" y="2296160"/>
            <a:ext cx="2351405" cy="774700"/>
          </a:xfrm>
          <a:prstGeom prst="rect">
            <a:avLst/>
          </a:prstGeom>
        </p:spPr>
      </p:pic>
      <p:pic>
        <p:nvPicPr>
          <p:cNvPr id="1180" name="IM 1180"/>
          <p:cNvPicPr/>
          <p:nvPr/>
        </p:nvPicPr>
        <p:blipFill>
          <a:blip r:embed="rId6"/>
          <a:srcRect l="3540" t="-4903"/>
          <a:stretch>
            <a:fillRect/>
          </a:stretch>
        </p:blipFill>
        <p:spPr>
          <a:xfrm>
            <a:off x="4587240" y="2877185"/>
            <a:ext cx="2388235" cy="734060"/>
          </a:xfrm>
          <a:prstGeom prst="rect">
            <a:avLst/>
          </a:prstGeom>
        </p:spPr>
      </p:pic>
      <p:pic>
        <p:nvPicPr>
          <p:cNvPr id="1182" name="IM 1182"/>
          <p:cNvPicPr/>
          <p:nvPr/>
        </p:nvPicPr>
        <p:blipFill>
          <a:blip r:embed="rId7"/>
          <a:srcRect l="2982" b="-15116"/>
          <a:stretch>
            <a:fillRect/>
          </a:stretch>
        </p:blipFill>
        <p:spPr>
          <a:xfrm>
            <a:off x="983615" y="3545205"/>
            <a:ext cx="2369820" cy="812800"/>
          </a:xfrm>
          <a:prstGeom prst="rect">
            <a:avLst/>
          </a:prstGeom>
        </p:spPr>
      </p:pic>
    </p:spTree>
  </p:cSld>
  <p:clrMapOvr>
    <a:masterClrMapping/>
  </p:clrMapOvr>
  <p:transition spd="med">
    <p:pull/>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659765" y="942975"/>
            <a:ext cx="10972165" cy="521970"/>
          </a:xfrm>
          <a:prstGeom prst="rect">
            <a:avLst/>
          </a:prstGeom>
          <a:noFill/>
        </p:spPr>
        <p:txBody>
          <a:bodyPr wrap="square" rtlCol="0">
            <a:spAutoFit/>
          </a:bodyPr>
          <a:p>
            <a:pPr algn="ctr"/>
            <a:r>
              <a:rPr lang="en-US" altLang="zh-CN" sz="2800">
                <a:latin typeface="黑体" panose="02010609060101010101" charset="-122"/>
                <a:ea typeface="黑体" panose="02010609060101010101" charset="-122"/>
                <a:cs typeface="黑体" panose="02010609060101010101" charset="-122"/>
              </a:rPr>
              <a:t>2026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物理</a:t>
            </a:r>
            <a:r>
              <a:rPr lang="zh-CN" altLang="en-US" sz="2800">
                <a:latin typeface="黑体" panose="02010609060101010101" charset="-122"/>
                <a:ea typeface="黑体" panose="02010609060101010101" charset="-122"/>
                <a:cs typeface="黑体" panose="02010609060101010101" charset="-122"/>
              </a:rPr>
              <a:t>课件</a:t>
            </a:r>
            <a:endParaRPr lang="zh-CN" altLang="en-US" sz="2800">
              <a:latin typeface="黑体" panose="02010609060101010101" charset="-122"/>
              <a:ea typeface="黑体" panose="02010609060101010101" charset="-122"/>
              <a:cs typeface="黑体" panose="02010609060101010101"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rPr>
              <a:t>本课结束</a:t>
            </a:r>
            <a:endPar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1553210"/>
            <a:ext cx="10518140" cy="469519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两种电荷</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正电荷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规定与丝绸摩擦过的玻璃棒带正电荷。</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负电荷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规定与毛皮摩擦过的橡胶棒带负电荷。</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作用规律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同种电荷相互排斥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异种电荷相互吸引。</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电荷量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定义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电荷的多少叫作电荷量。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单位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库仑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符号为</a:t>
            </a:r>
            <a:r>
              <a:rPr lang="en-US" altLang="zh-CN" sz="2800">
                <a:latin typeface="Times New Roman" panose="02020603050405020304" charset="0"/>
                <a:ea typeface="宋体" panose="02010600030101010101" pitchFamily="2" charset="-122"/>
                <a:cs typeface="Times New Roman" panose="02020603050405020304" charset="0"/>
              </a:rPr>
              <a:t>C</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665480" y="657860"/>
            <a:ext cx="494665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电荷和电荷量</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84860" y="481330"/>
                <a:ext cx="10733405" cy="589597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元电荷</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定义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是电荷量的最小基元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不是电子也不是质子。</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大小</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𝑒</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1</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60</m:t>
                    </m:r>
                    <m:r>
                      <a:rPr lang="en-US" altLang="en-US"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10</m:t>
                    </m:r>
                    <m:r>
                      <a:rPr lang="en-US" altLang="zh-CN" sz="2800" i="1" baseline="30000">
                        <a:solidFill>
                          <a:schemeClr val="tx1"/>
                        </a:solidFill>
                        <a:uFillTx/>
                        <a:latin typeface="Cambria Math" panose="02040503050406030204" charset="0"/>
                        <a:ea typeface="微软雅黑" panose="020B0503020204020204" pitchFamily="34" charset="-122"/>
                        <a:cs typeface="Cambria Math" panose="02040503050406030204" charset="0"/>
                      </a:rPr>
                      <m:t>−</m:t>
                    </m:r>
                    <m:r>
                      <a:rPr lang="en-US" altLang="zh-CN" sz="2800" i="1" baseline="30000">
                        <a:solidFill>
                          <a:schemeClr val="tx1"/>
                        </a:solidFill>
                        <a:uFillTx/>
                        <a:latin typeface="Cambria Math" panose="02040503050406030204" charset="0"/>
                        <a:ea typeface="宋体" panose="02010600030101010101" pitchFamily="2" charset="-122"/>
                        <a:cs typeface="Cambria Math" panose="02040503050406030204" charset="0"/>
                      </a:rPr>
                      <m:t>19</m:t>
                    </m:r>
                    <m:r>
                      <a:rPr lang="en-US" altLang="zh-CN" sz="2800" i="1">
                        <a:latin typeface="Cambria Math" panose="02040503050406030204" charset="0"/>
                        <a:ea typeface="宋体" panose="02010600030101010101" pitchFamily="2" charset="-122"/>
                        <a:cs typeface="Cambria Math" panose="02040503050406030204" charset="0"/>
                      </a:rPr>
                      <m:t>𝐶</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即一个电子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或一个质子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所带的电荷量。这是美国物理学家密立根通过油滴实验得到的结论。</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量子化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任何带电体的电荷量都是元电荷的整数倍。</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其他概念</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比荷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带电体的电荷量与质量的比值。例如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电子的电荷量</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𝑒</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1</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60</m:t>
                    </m:r>
                    <m:r>
                      <a:rPr lang="en-US" altLang="en-US"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10</m:t>
                    </m:r>
                    <m:r>
                      <a:rPr lang="en-US" altLang="zh-CN" sz="2800" i="1" baseline="30000">
                        <a:solidFill>
                          <a:schemeClr val="tx1"/>
                        </a:solidFill>
                        <a:uFillTx/>
                        <a:latin typeface="Cambria Math" panose="02040503050406030204" charset="0"/>
                        <a:ea typeface="微软雅黑" panose="020B0503020204020204" pitchFamily="34" charset="-122"/>
                        <a:cs typeface="Cambria Math" panose="02040503050406030204" charset="0"/>
                      </a:rPr>
                      <m:t>−</m:t>
                    </m:r>
                    <m:r>
                      <a:rPr lang="en-US" altLang="zh-CN" sz="2800" i="1" baseline="30000">
                        <a:solidFill>
                          <a:schemeClr val="tx1"/>
                        </a:solidFill>
                        <a:uFillTx/>
                        <a:latin typeface="Cambria Math" panose="02040503050406030204" charset="0"/>
                        <a:ea typeface="宋体" panose="02010600030101010101" pitchFamily="2" charset="-122"/>
                        <a:cs typeface="Cambria Math" panose="02040503050406030204" charset="0"/>
                      </a:rPr>
                      <m:t>19</m:t>
                    </m:r>
                    <m:r>
                      <m:rPr>
                        <m:sty m:val="p"/>
                      </m:rPr>
                      <a:rPr lang="en-US" altLang="zh-CN" sz="2800">
                        <a:latin typeface="Cambria Math" panose="02040503050406030204" charset="0"/>
                        <a:ea typeface="宋体" panose="02010600030101010101" pitchFamily="2" charset="-122"/>
                        <a:cs typeface="Cambria Math" panose="02040503050406030204" charset="0"/>
                      </a:rPr>
                      <m:t>C</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电子的质量</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𝑚</m:t>
                    </m:r>
                    <m:r>
                      <a:rPr lang="en-US" altLang="zh-CN" sz="2800" i="1" baseline="-25000">
                        <a:latin typeface="Cambria Math" panose="02040503050406030204" charset="0"/>
                        <a:ea typeface="宋体" panose="02010600030101010101" pitchFamily="2" charset="-122"/>
                        <a:cs typeface="Cambria Math" panose="02040503050406030204" charset="0"/>
                      </a:rPr>
                      <m:t>𝑒</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9</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1</m:t>
                    </m:r>
                    <m:r>
                      <a:rPr lang="en-US" altLang="en-US"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10</m:t>
                    </m:r>
                    <m:r>
                      <a:rPr lang="en-US" altLang="zh-CN" sz="2800" i="1" baseline="30000">
                        <a:solidFill>
                          <a:schemeClr val="tx1"/>
                        </a:solidFill>
                        <a:uFillTx/>
                        <a:latin typeface="Cambria Math" panose="02040503050406030204" charset="0"/>
                        <a:ea typeface="宋体" panose="02010600030101010101" pitchFamily="2" charset="-122"/>
                        <a:cs typeface="Cambria Math" panose="02040503050406030204" charset="0"/>
                      </a:rPr>
                      <m:t>−</m:t>
                    </m:r>
                    <m:r>
                      <a:rPr lang="en-US" altLang="zh-CN" sz="2800" i="1" baseline="30000">
                        <a:solidFill>
                          <a:schemeClr val="tx1"/>
                        </a:solidFill>
                        <a:uFillTx/>
                        <a:latin typeface="Cambria Math" panose="02040503050406030204" charset="0"/>
                        <a:ea typeface="宋体" panose="02010600030101010101" pitchFamily="2" charset="-122"/>
                        <a:cs typeface="Cambria Math" panose="02040503050406030204" charset="0"/>
                      </a:rPr>
                      <m:t>31</m:t>
                    </m:r>
                    <m:r>
                      <m:rPr>
                        <m:sty m:val="p"/>
                      </m:rPr>
                      <a:rPr lang="en-US" altLang="zh-CN" sz="2800">
                        <a:latin typeface="Cambria Math" panose="02040503050406030204" charset="0"/>
                        <a:ea typeface="宋体" panose="02010600030101010101" pitchFamily="2" charset="-122"/>
                        <a:cs typeface="Cambria Math" panose="02040503050406030204" charset="0"/>
                      </a:rPr>
                      <m:t>kg</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电子的比荷为</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84860" y="481330"/>
                <a:ext cx="10733405" cy="5895975"/>
              </a:xfrm>
              <a:prstGeom prst="rect">
                <a:avLst/>
              </a:prstGeom>
              <a:blipFill rotWithShape="1">
                <a:blip r:embed="rId1"/>
                <a:stretch>
                  <a:fillRect/>
                </a:stretch>
              </a:blipFill>
            </p:spPr>
            <p:txBody>
              <a:bodyPr/>
              <a:lstStyle/>
              <a:p>
                <a:r>
                  <a:rPr lang="zh-CN" altLang="en-US">
                    <a:noFill/>
                  </a:rPr>
                  <a:t> </a:t>
                </a:r>
              </a:p>
            </p:txBody>
          </p:sp>
        </mc:Fallback>
      </mc:AlternateContent>
      <p:pic>
        <p:nvPicPr>
          <p:cNvPr id="1102" name="IM 1102"/>
          <p:cNvPicPr/>
          <p:nvPr/>
        </p:nvPicPr>
        <p:blipFill>
          <a:blip r:embed="rId2"/>
          <a:stretch>
            <a:fillRect/>
          </a:stretch>
        </p:blipFill>
        <p:spPr>
          <a:xfrm>
            <a:off x="912495" y="5658485"/>
            <a:ext cx="3100070" cy="776605"/>
          </a:xfrm>
          <a:prstGeom prst="rect">
            <a:avLst/>
          </a:prstGeom>
        </p:spPr>
      </p:pic>
    </p:spTree>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1271905"/>
            <a:ext cx="10514965" cy="348996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点电荷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带有一定电荷量的质点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忽略带电体的大小和形状的理想化模型。点电荷要求带电体的线度远小于研究范围的空间尺度</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对电荷量无限制。</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试探电荷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是用来研究电场性质的电荷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要求放入电场后对电场产生的影响可以忽略不计</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故应为带电荷量足够小的点电荷。</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1889125"/>
            <a:ext cx="10336530" cy="387604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守恒的内容和意义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守恒定律的内容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电荷既不会创生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也不会消灭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它只能从一个物体转移到另一个物体</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或者从物体的一个部分转移到另一个部分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在转移过程中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电荷的总量保持不变。</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揭露带电的实质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三种起电方式实际上都是电子的得失和转移。</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784860" y="753110"/>
            <a:ext cx="5666740"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电荷守恒定律</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784860" y="1275080"/>
                <a:ext cx="10336530" cy="448691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电荷的分配原则</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前提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导体的形状和大小必须完全相同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理想化条件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若两带电体带同种电荷</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𝑞</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1</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𝑞</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2</m:t>
                    </m:r>
                  </m:oMath>
                </a14:m>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则接触后电荷量平均分配</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即</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若两带电体带异种电荷</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𝑞</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1</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𝑞</m:t>
                    </m:r>
                    <m:r>
                      <a:rPr lang="en-US" altLang="zh-CN" sz="2800" i="1" baseline="-25000">
                        <a:solidFill>
                          <a:schemeClr val="tx1"/>
                        </a:solidFill>
                        <a:uFillTx/>
                        <a:latin typeface="Cambria Math" panose="02040503050406030204" charset="0"/>
                        <a:ea typeface="宋体" panose="02010600030101010101" pitchFamily="2" charset="-122"/>
                        <a:cs typeface="Cambria Math" panose="02040503050406030204" charset="0"/>
                      </a:rPr>
                      <m:t>2</m:t>
                    </m:r>
                  </m:oMath>
                </a14:m>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则接触后电荷先中和后的余量再平分</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即</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电性与带电荷量大的带电体相同。</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784860" y="1275080"/>
                <a:ext cx="10336530" cy="4486910"/>
              </a:xfrm>
              <a:prstGeom prst="rect">
                <a:avLst/>
              </a:prstGeom>
              <a:blipFill rotWithShape="1">
                <a:blip r:embed="rId1"/>
                <a:stretch>
                  <a:fillRect b="-877"/>
                </a:stretch>
              </a:blipFill>
            </p:spPr>
            <p:txBody>
              <a:bodyPr/>
              <a:lstStyle/>
              <a:p>
                <a:r>
                  <a:rPr lang="zh-CN" altLang="en-US">
                    <a:noFill/>
                  </a:rPr>
                  <a:t> </a:t>
                </a:r>
              </a:p>
            </p:txBody>
          </p:sp>
        </mc:Fallback>
      </mc:AlternateContent>
      <p:pic>
        <p:nvPicPr>
          <p:cNvPr id="1108" name="IM 1108"/>
          <p:cNvPicPr/>
          <p:nvPr/>
        </p:nvPicPr>
        <p:blipFill>
          <a:blip r:embed="rId2"/>
          <a:stretch>
            <a:fillRect/>
          </a:stretch>
        </p:blipFill>
        <p:spPr>
          <a:xfrm>
            <a:off x="1345565" y="3187700"/>
            <a:ext cx="2073275" cy="705485"/>
          </a:xfrm>
          <a:prstGeom prst="rect">
            <a:avLst/>
          </a:prstGeom>
        </p:spPr>
      </p:pic>
      <p:pic>
        <p:nvPicPr>
          <p:cNvPr id="2" name="IM 1108"/>
          <p:cNvPicPr/>
          <p:nvPr/>
        </p:nvPicPr>
        <p:blipFill>
          <a:blip r:embed="rId2"/>
          <a:srcRect r="46147"/>
          <a:stretch>
            <a:fillRect/>
          </a:stretch>
        </p:blipFill>
        <p:spPr>
          <a:xfrm>
            <a:off x="3493135" y="4460875"/>
            <a:ext cx="1181735" cy="765175"/>
          </a:xfrm>
          <a:prstGeom prst="rect">
            <a:avLst/>
          </a:prstGeom>
        </p:spPr>
      </p:pic>
      <p:pic>
        <p:nvPicPr>
          <p:cNvPr id="1110" name="IM 1110"/>
          <p:cNvPicPr/>
          <p:nvPr/>
        </p:nvPicPr>
        <p:blipFill>
          <a:blip r:embed="rId3"/>
          <a:stretch>
            <a:fillRect/>
          </a:stretch>
        </p:blipFill>
        <p:spPr>
          <a:xfrm>
            <a:off x="4824730" y="4592320"/>
            <a:ext cx="1137920" cy="633730"/>
          </a:xfrm>
          <a:prstGeom prst="rect">
            <a:avLst/>
          </a:prstGeom>
        </p:spPr>
      </p:pic>
    </p:spTree>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mc:AlternateContent xmlns:mc="http://schemas.openxmlformats.org/markup-compatibility/2006">
        <mc:Choice xmlns:a14="http://schemas.microsoft.com/office/drawing/2010/main" Requires="a14">
          <p:sp>
            <p:nvSpPr>
              <p:cNvPr id="31" name="文本框 30"/>
              <p:cNvSpPr txBox="1"/>
              <p:nvPr/>
            </p:nvSpPr>
            <p:spPr>
              <a:xfrm>
                <a:off x="546735" y="1717675"/>
                <a:ext cx="10923270" cy="421894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库仑定律的内容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真空中两个静止点电荷之间的相互作用力的大小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与它们的电荷量的乘积成正比</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与它们的距离的二次方成反比</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作用力的方向在它们的连线上。</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(2)</a:t>
                </a:r>
                <a:r>
                  <a:rPr lang="zh-CN" altLang="en-US" sz="2800">
                    <a:latin typeface="宋体" panose="02010600030101010101" pitchFamily="2" charset="-122"/>
                    <a:ea typeface="宋体" panose="02010600030101010101" pitchFamily="2" charset="-122"/>
                    <a:cs typeface="宋体" panose="02010600030101010101" pitchFamily="2" charset="-122"/>
                  </a:rPr>
                  <a:t>公式</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式中</a:t>
                </a:r>
                <a:r>
                  <a:rPr lang="en-US" altLang="zh-CN" sz="2800">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r>
                      <a:rPr lang="en-US" altLang="zh-CN" sz="2800" i="1">
                        <a:latin typeface="Cambria Math" panose="02040503050406030204" charset="0"/>
                        <a:ea typeface="宋体" panose="02010600030101010101" pitchFamily="2" charset="-122"/>
                        <a:cs typeface="Cambria Math" panose="02040503050406030204" charset="0"/>
                      </a:rPr>
                      <m:t>𝑘</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9</m:t>
                    </m:r>
                    <m:r>
                      <a:rPr lang="en-US" altLang="zh-CN"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0</m:t>
                    </m:r>
                    <m:r>
                      <a:rPr lang="en-US" altLang="en-US" sz="2800" i="1">
                        <a:latin typeface="Cambria Math" panose="02040503050406030204" charset="0"/>
                        <a:ea typeface="宋体" panose="02010600030101010101" pitchFamily="2" charset="-122"/>
                        <a:cs typeface="Cambria Math" panose="02040503050406030204" charset="0"/>
                      </a:rPr>
                      <m:t>×</m:t>
                    </m:r>
                    <m:r>
                      <a:rPr lang="en-US" altLang="zh-CN" sz="2800" i="1">
                        <a:latin typeface="Cambria Math" panose="02040503050406030204" charset="0"/>
                        <a:ea typeface="宋体" panose="02010600030101010101" pitchFamily="2" charset="-122"/>
                        <a:cs typeface="Cambria Math" panose="02040503050406030204" charset="0"/>
                      </a:rPr>
                      <m:t>10</m:t>
                    </m:r>
                    <m:r>
                      <a:rPr lang="en-US" altLang="zh-CN" sz="2800" i="1">
                        <a:latin typeface="Cambria Math" panose="02040503050406030204" charset="0"/>
                        <a:ea typeface="微软雅黑" panose="020B0503020204020204" pitchFamily="34" charset="-122"/>
                        <a:cs typeface="Cambria Math" panose="02040503050406030204" charset="0"/>
                      </a:rPr>
                      <m:t>⁹</m:t>
                    </m:r>
                    <m:r>
                      <m:rPr>
                        <m:sty m:val="p"/>
                      </m:rPr>
                      <a:rPr lang="en-US" altLang="zh-CN" sz="2800">
                        <a:latin typeface="Cambria Math" panose="02040503050406030204" charset="0"/>
                        <a:ea typeface="宋体" panose="02010600030101010101" pitchFamily="2" charset="-122"/>
                        <a:cs typeface="Cambria Math" panose="02040503050406030204" charset="0"/>
                      </a:rPr>
                      <m:t>N</m:t>
                    </m:r>
                    <m:r>
                      <a:rPr lang="en-US" altLang="zh-CN" sz="2800">
                        <a:latin typeface="Cambria Math" panose="02040503050406030204" charset="0"/>
                        <a:ea typeface="宋体" panose="02010600030101010101" pitchFamily="2" charset="-122"/>
                        <a:cs typeface="Cambria Math" panose="02040503050406030204" charset="0"/>
                      </a:rPr>
                      <m:t>·</m:t>
                    </m:r>
                    <m:r>
                      <m:rPr>
                        <m:sty m:val="p"/>
                      </m:rPr>
                      <a:rPr lang="en-US" altLang="zh-CN" sz="2800">
                        <a:latin typeface="Cambria Math" panose="02040503050406030204" charset="0"/>
                        <a:ea typeface="宋体" panose="02010600030101010101" pitchFamily="2" charset="-122"/>
                        <a:cs typeface="Cambria Math" panose="02040503050406030204" charset="0"/>
                      </a:rPr>
                      <m:t>m</m:t>
                    </m:r>
                    <m:r>
                      <a:rPr lang="en-US" altLang="zh-CN" sz="2800">
                        <a:latin typeface="Cambria Math" panose="02040503050406030204" charset="0"/>
                        <a:ea typeface="微软雅黑" panose="020B0503020204020204" pitchFamily="34" charset="-122"/>
                        <a:cs typeface="Cambria Math" panose="02040503050406030204" charset="0"/>
                      </a:rPr>
                      <m:t>²</m:t>
                    </m:r>
                    <m:r>
                      <a:rPr lang="en-US" altLang="zh-CN" sz="2800">
                        <a:latin typeface="Cambria Math" panose="02040503050406030204" charset="0"/>
                        <a:ea typeface="宋体" panose="02010600030101010101" pitchFamily="2" charset="-122"/>
                        <a:cs typeface="Cambria Math" panose="02040503050406030204" charset="0"/>
                      </a:rPr>
                      <m:t>/</m:t>
                    </m:r>
                    <m:r>
                      <m:rPr>
                        <m:sty m:val="p"/>
                      </m:rPr>
                      <a:rPr lang="en-US" altLang="zh-CN" sz="2800">
                        <a:latin typeface="Cambria Math" panose="02040503050406030204" charset="0"/>
                        <a:ea typeface="宋体" panose="02010600030101010101" pitchFamily="2" charset="-122"/>
                        <a:cs typeface="Cambria Math" panose="02040503050406030204" charset="0"/>
                      </a:rPr>
                      <m:t>C</m:t>
                    </m:r>
                    <m:r>
                      <a:rPr lang="en-US" altLang="zh-CN" sz="2800">
                        <a:latin typeface="Cambria Math" panose="02040503050406030204" charset="0"/>
                        <a:ea typeface="微软雅黑" panose="020B0503020204020204" pitchFamily="34" charset="-122"/>
                        <a:cs typeface="Cambria Math" panose="02040503050406030204" charset="0"/>
                        <a:sym typeface="+mn-ea"/>
                      </a:rPr>
                      <m:t>²</m:t>
                    </m:r>
                    <m:r>
                      <a:rPr lang="en-US" altLang="zh-CN" sz="2800" i="1">
                        <a:latin typeface="Cambria Math" panose="02040503050406030204" charset="0"/>
                        <a:ea typeface="宋体" panose="02010600030101010101" pitchFamily="2" charset="-122"/>
                        <a:cs typeface="Cambria Math" panose="02040503050406030204" charset="0"/>
                      </a:rPr>
                      <m:t>,</m:t>
                    </m:r>
                  </m:oMath>
                </a14:m>
                <a:r>
                  <a:rPr lang="zh-CN" altLang="en-US" sz="2800">
                    <a:latin typeface="宋体" panose="02010600030101010101" pitchFamily="2" charset="-122"/>
                    <a:ea typeface="宋体" panose="02010600030101010101" pitchFamily="2" charset="-122"/>
                    <a:cs typeface="宋体" panose="02010600030101010101" pitchFamily="2" charset="-122"/>
                  </a:rPr>
                  <a:t>叫作静电力常量。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力的方向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同种电荷相互排斥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异种电荷相互吸引。</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适用条件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真空中的点电荷。</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546735" y="1717675"/>
                <a:ext cx="10923270" cy="4218940"/>
              </a:xfrm>
              <a:prstGeom prst="rect">
                <a:avLst/>
              </a:prstGeom>
              <a:blipFill rotWithShape="1">
                <a:blip r:embed="rId1"/>
                <a:stretch>
                  <a:fillRect r="-825"/>
                </a:stretch>
              </a:blipFill>
            </p:spPr>
            <p:txBody>
              <a:bodyPr/>
              <a:lstStyle/>
              <a:p>
                <a:r>
                  <a:rPr lang="zh-CN" altLang="en-US">
                    <a:noFill/>
                  </a:rPr>
                  <a:t> </a:t>
                </a:r>
              </a:p>
            </p:txBody>
          </p:sp>
        </mc:Fallback>
      </mc:AlternateContent>
      <p:sp>
        <p:nvSpPr>
          <p:cNvPr id="32" name="文本框 31"/>
          <p:cNvSpPr txBox="1"/>
          <p:nvPr/>
        </p:nvSpPr>
        <p:spPr>
          <a:xfrm>
            <a:off x="784860" y="753110"/>
            <a:ext cx="4932045" cy="548005"/>
          </a:xfrm>
          <a:prstGeom prst="rect">
            <a:avLst/>
          </a:prstGeom>
          <a:noFill/>
        </p:spPr>
        <p:txBody>
          <a:bodyPr wrap="square" rtlCol="0">
            <a:noAutofit/>
          </a:bodyPr>
          <a:p>
            <a:r>
              <a:rPr lang="en-US" altLang="zh-CN" sz="3200" b="1" dirty="0">
                <a:solidFill>
                  <a:srgbClr val="E81818"/>
                </a:solidFill>
                <a:latin typeface="黑体" panose="02010609060101010101" charset="-122"/>
                <a:ea typeface="黑体" panose="02010609060101010101" charset="-122"/>
                <a:cs typeface="黑体" panose="02010609060101010101" charset="-122"/>
              </a:rPr>
              <a:t>   </a:t>
            </a:r>
            <a:r>
              <a:rPr lang="zh-CN" altLang="en-US" sz="3200" b="1" dirty="0">
                <a:solidFill>
                  <a:srgbClr val="E81818"/>
                </a:solidFill>
                <a:latin typeface="黑体" panose="02010609060101010101" charset="-122"/>
                <a:ea typeface="黑体" panose="02010609060101010101" charset="-122"/>
                <a:cs typeface="黑体" panose="02010609060101010101" charset="-122"/>
              </a:rPr>
              <a:t>库仑定律解读</a:t>
            </a:r>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pic>
        <p:nvPicPr>
          <p:cNvPr id="1114" name="IM 1114"/>
          <p:cNvPicPr/>
          <p:nvPr/>
        </p:nvPicPr>
        <p:blipFill>
          <a:blip r:embed="rId2"/>
          <a:stretch>
            <a:fillRect/>
          </a:stretch>
        </p:blipFill>
        <p:spPr>
          <a:xfrm>
            <a:off x="2674620" y="3774440"/>
            <a:ext cx="1647825" cy="686435"/>
          </a:xfrm>
          <a:prstGeom prst="rect">
            <a:avLst/>
          </a:prstGeom>
        </p:spPr>
      </p:pic>
    </p:spTree>
  </p:cSld>
  <p:clrMapOvr>
    <a:masterClrMapping/>
  </p:clrMapOvr>
  <p:transition spd="med">
    <p:pull/>
  </p:transition>
  <p:timing>
    <p:tnLst>
      <p:par>
        <p:cTn id="1" dur="indefinite" restart="never" nodeType="tmRoot"/>
      </p:par>
    </p:tnLst>
  </p:timing>
</p:sld>
</file>

<file path=ppt/tags/tag1.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2.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3.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4.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5.xml><?xml version="1.0" encoding="utf-8"?>
<p:tagLst xmlns:p="http://schemas.openxmlformats.org/presentationml/2006/main">
  <p:tag name="resource_record_key" val="{&quot;13&quot;:[4563121,4663482,20481688,4364912,4364878],&quot;71&quot;:[7623568006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自定义设计方案">
  <a:themeElements>
    <a:clrScheme name="">
      <a:dk1>
        <a:srgbClr val="000000"/>
      </a:dk1>
      <a:lt1>
        <a:srgbClr val="FFFFFF"/>
      </a:lt1>
      <a:dk2>
        <a:srgbClr val="352011"/>
      </a:dk2>
      <a:lt2>
        <a:srgbClr val="FCF8F5"/>
      </a:lt2>
      <a:accent1>
        <a:srgbClr val="B27554"/>
      </a:accent1>
      <a:accent2>
        <a:srgbClr val="D4A07B"/>
      </a:accent2>
      <a:accent3>
        <a:srgbClr val="B66E5E"/>
      </a:accent3>
      <a:accent4>
        <a:srgbClr val="D4957B"/>
      </a:accent4>
      <a:accent5>
        <a:srgbClr val="B48B55"/>
      </a:accent5>
      <a:accent6>
        <a:srgbClr val="CCAE76"/>
      </a:accent6>
      <a:hlink>
        <a:srgbClr val="0026E5"/>
      </a:hlink>
      <a:folHlink>
        <a:srgbClr val="7E1FA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5330</Words>
  <Application>WPS 演示</Application>
  <PresentationFormat>宽屏</PresentationFormat>
  <Paragraphs>259</Paragraphs>
  <Slides>39</Slides>
  <Notes>11</Notes>
  <HiddenSlides>0</HiddenSlides>
  <MMClips>0</MMClips>
  <ScaleCrop>false</ScaleCrop>
  <HeadingPairs>
    <vt:vector size="6" baseType="variant">
      <vt:variant>
        <vt:lpstr>已用的字体</vt:lpstr>
      </vt:variant>
      <vt:variant>
        <vt:i4>12</vt:i4>
      </vt:variant>
      <vt:variant>
        <vt:lpstr>主题</vt:lpstr>
      </vt:variant>
      <vt:variant>
        <vt:i4>8</vt:i4>
      </vt:variant>
      <vt:variant>
        <vt:lpstr>幻灯片标题</vt:lpstr>
      </vt:variant>
      <vt:variant>
        <vt:i4>39</vt:i4>
      </vt:variant>
    </vt:vector>
  </HeadingPairs>
  <TitlesOfParts>
    <vt:vector size="59" baseType="lpstr">
      <vt:lpstr>Arial</vt:lpstr>
      <vt:lpstr>宋体</vt:lpstr>
      <vt:lpstr>Wingdings</vt:lpstr>
      <vt:lpstr>微软雅黑</vt:lpstr>
      <vt:lpstr>方正粗黑宋简体</vt:lpstr>
      <vt:lpstr>黑体</vt:lpstr>
      <vt:lpstr>Times New Roman</vt:lpstr>
      <vt:lpstr>Cambria Math</vt:lpstr>
      <vt:lpstr>Arial Unicode MS</vt:lpstr>
      <vt:lpstr>等线</vt:lpstr>
      <vt:lpstr>等线 Light</vt:lpstr>
      <vt:lpstr>Calibri</vt:lpstr>
      <vt:lpstr>Office 主题​​</vt:lpstr>
      <vt:lpstr>自定义设计方案</vt:lpstr>
      <vt:lpstr>1_自定义设计方案</vt:lpstr>
      <vt:lpstr>2_自定义设计方案</vt:lpstr>
      <vt:lpstr>3_自定义设计方案</vt:lpstr>
      <vt:lpstr>4_自定义设计方案</vt:lpstr>
      <vt:lpstr>5_自定义设计方案</vt:lpstr>
      <vt:lpstr>6_自定义设计方案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Liu Yuffa</dc:creator>
  <cp:lastModifiedBy>Freshhh®</cp:lastModifiedBy>
  <cp:revision>74</cp:revision>
  <dcterms:created xsi:type="dcterms:W3CDTF">2020-06-07T04:28:00Z</dcterms:created>
  <dcterms:modified xsi:type="dcterms:W3CDTF">2025-09-24T03:32:27Z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2052-12.1.0.22525</vt:lpwstr>
  </property>
  <property fmtid="{D5CDD505-2E9C-101B-9397-08002B2CF9AE}" pid="3" name="KSOTemplateUUID">
    <vt:lpwstr>v1.0_mb_Qt8qMb90gXcOVg455GySpw==</vt:lpwstr>
  </property>
  <property fmtid="{D5CDD505-2E9C-101B-9397-08002B2CF9AE}" pid="4" name="ICV">
    <vt:lpwstr>2047DD22C2704322AAF857870CB2BEB4_13</vt:lpwstr>
  </property>
</Properties>
</file>