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43"/>
  </p:handoutMasterIdLst>
  <p:sldIdLst>
    <p:sldId id="332" r:id="rId10"/>
    <p:sldId id="354" r:id="rId12"/>
    <p:sldId id="258" r:id="rId13"/>
    <p:sldId id="259" r:id="rId14"/>
    <p:sldId id="299" r:id="rId15"/>
    <p:sldId id="300" r:id="rId16"/>
    <p:sldId id="301" r:id="rId17"/>
    <p:sldId id="337" r:id="rId18"/>
    <p:sldId id="338" r:id="rId19"/>
    <p:sldId id="340" r:id="rId20"/>
    <p:sldId id="342" r:id="rId21"/>
    <p:sldId id="343" r:id="rId22"/>
    <p:sldId id="355" r:id="rId23"/>
    <p:sldId id="345" r:id="rId24"/>
    <p:sldId id="346" r:id="rId25"/>
    <p:sldId id="347" r:id="rId26"/>
    <p:sldId id="348" r:id="rId27"/>
    <p:sldId id="304" r:id="rId28"/>
    <p:sldId id="307" r:id="rId29"/>
    <p:sldId id="308" r:id="rId30"/>
    <p:sldId id="349" r:id="rId31"/>
    <p:sldId id="310" r:id="rId32"/>
    <p:sldId id="312" r:id="rId33"/>
    <p:sldId id="350" r:id="rId34"/>
    <p:sldId id="336" r:id="rId35"/>
    <p:sldId id="351" r:id="rId36"/>
    <p:sldId id="313" r:id="rId37"/>
    <p:sldId id="352" r:id="rId38"/>
    <p:sldId id="317" r:id="rId39"/>
    <p:sldId id="353" r:id="rId40"/>
    <p:sldId id="276" r:id="rId41"/>
    <p:sldId id="306" r:id="rId42"/>
  </p:sldIdLst>
  <p:sldSz cx="12192000" cy="6858000"/>
  <p:notesSz cx="6858000" cy="9144000"/>
  <p:embeddedFontLst>
    <p:embeddedFont>
      <p:font typeface="微软雅黑" panose="020B0503020204020204" pitchFamily="34" charset="-122"/>
      <p:regular r:id="rId47"/>
    </p:embeddedFont>
    <p:embeddedFont>
      <p:font typeface="方正粗黑宋简体" panose="02000000000000000000" charset="-122"/>
      <p:regular r:id="rId48"/>
    </p:embeddedFont>
    <p:embeddedFont>
      <p:font typeface="黑体" panose="02010609060101010101" charset="-122"/>
      <p:regular r:id="rId49"/>
    </p:embeddedFont>
    <p:embeddedFont>
      <p:font typeface="Cambria Math" panose="02040503050406030204" charset="0"/>
      <p:regular r:id="rId50"/>
    </p:embeddedFont>
    <p:embeddedFont>
      <p:font typeface="等线" panose="02010600030101010101" charset="-122"/>
      <p:regular r:id="rId51"/>
    </p:embeddedFont>
    <p:embeddedFont>
      <p:font typeface="等线 Light" panose="02010600030101010101" charset="-122"/>
      <p:regular r:id="rId52"/>
    </p:embeddedFont>
    <p:embeddedFont>
      <p:font typeface="Calibri" panose="020F0502020204030204" charset="0"/>
      <p:regular r:id="rId53"/>
      <p:bold r:id="rId54"/>
      <p:italic r:id="rId55"/>
      <p:boldItalic r:id="rId56"/>
    </p:embeddedFont>
  </p:embeddedFontLst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7" Type="http://schemas.openxmlformats.org/officeDocument/2006/relationships/tags" Target="tags/tag5.xml"/><Relationship Id="rId56" Type="http://schemas.openxmlformats.org/officeDocument/2006/relationships/font" Target="fonts/font10.fntdata"/><Relationship Id="rId55" Type="http://schemas.openxmlformats.org/officeDocument/2006/relationships/font" Target="fonts/font9.fntdata"/><Relationship Id="rId54" Type="http://schemas.openxmlformats.org/officeDocument/2006/relationships/font" Target="fonts/font8.fntdata"/><Relationship Id="rId53" Type="http://schemas.openxmlformats.org/officeDocument/2006/relationships/font" Target="fonts/font7.fntdata"/><Relationship Id="rId52" Type="http://schemas.openxmlformats.org/officeDocument/2006/relationships/font" Target="fonts/font6.fntdata"/><Relationship Id="rId51" Type="http://schemas.openxmlformats.org/officeDocument/2006/relationships/font" Target="fonts/font5.fntdata"/><Relationship Id="rId50" Type="http://schemas.openxmlformats.org/officeDocument/2006/relationships/font" Target="fonts/font4.fntdata"/><Relationship Id="rId5" Type="http://schemas.openxmlformats.org/officeDocument/2006/relationships/slideMaster" Target="slideMasters/slideMaster4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2.xml"/><Relationship Id="rId41" Type="http://schemas.openxmlformats.org/officeDocument/2006/relationships/slide" Target="slides/slide31.xml"/><Relationship Id="rId40" Type="http://schemas.openxmlformats.org/officeDocument/2006/relationships/slide" Target="slides/slide30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9.xml"/><Relationship Id="rId38" Type="http://schemas.openxmlformats.org/officeDocument/2006/relationships/slide" Target="slides/slide28.xml"/><Relationship Id="rId37" Type="http://schemas.openxmlformats.org/officeDocument/2006/relationships/slide" Target="slides/slide27.xml"/><Relationship Id="rId36" Type="http://schemas.openxmlformats.org/officeDocument/2006/relationships/slide" Target="slides/slide26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物理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68350" y="1798955"/>
                <a:ext cx="10750550" cy="42189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内容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在弹性限度内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弹力的大小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跟弹簧伸长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或缩短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的长度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成正比。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𝑘𝑥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其中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是弹簧的形变量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是弹簧伸长或缩短的长度。另外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为弹簧的劲度系数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反映弹簧本身的属性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由弹簧自身的材料、粗细、匝数和圈的大小等因素决定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与弹力的大小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和伸长量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无关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单位是牛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/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米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符号是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N/m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350" y="1798955"/>
                <a:ext cx="10750550" cy="42189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874395" y="905510"/>
            <a:ext cx="434911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弹簧及胡克定律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79425" y="802640"/>
                <a:ext cx="7859395" cy="52533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(3)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图像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它是一条过原点的倾斜直线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如图所示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直线的斜率表示弹簧的劲度系数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弹簧发生形变时必须在弹性限度内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。弹簧弹力的大小或绳子拉力的大小都只能算一端所受力的大小。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(4)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的物理含义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在弹性限度内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越大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弹簧越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硬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”;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越小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弹簧越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软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。弹簧被剪断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值变大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弹簧串接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值变小。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25" y="802640"/>
                <a:ext cx="7859395" cy="52533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1865" y="1972310"/>
            <a:ext cx="2963545" cy="27038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28625"/>
            <a:ext cx="8359140" cy="8178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35635" y="698500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两种摩擦力解读</a:t>
            </a:r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35635" y="1501140"/>
            <a:ext cx="7830185" cy="665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两种摩擦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" y="2832735"/>
            <a:ext cx="11458575" cy="262953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28625"/>
            <a:ext cx="8359140" cy="8178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" y="428625"/>
            <a:ext cx="11719560" cy="591502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84200" y="644525"/>
            <a:ext cx="11079480" cy="5831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摩擦力解读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有摩擦力必有弹力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且摩擦力方向必与弹力方向垂直。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摩擦力阻碍的是相对运动的趋势或相对运动的方向。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摩擦力的方向可以与物体运动的方向相同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也可以与物体运动的方向相反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甚至可与物体运动方向成任意角度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例如加速转盘上的物体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即摩擦力可以是动力也可以是阻力。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受摩擦力作用的物体可以是静止的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也可以是运动的。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最大静摩擦力与接触面的粗糙程度及正压力有关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且与正压力成正比。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753110"/>
            <a:ext cx="10336530" cy="51638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摩擦力有无的判断方法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假设法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利用假设法判断的思维程序如下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5295" y="2840990"/>
            <a:ext cx="8352155" cy="220472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84200" y="480060"/>
                <a:ext cx="10951845" cy="60477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状态法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此法关键是先判明物体的运动状态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即加速度的方向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再利用牛顿第二定律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确定合力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然后通过受力分析确定静摩擦力的大小及方向。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牛顿第三定律法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此法的关键是抓住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力是成对出现的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先确定受力较少的物体受到的静摩擦力的方向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再根据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力的相互作用性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确定另一物体受到的静摩擦力方向。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4.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摩擦力方向的判断方法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摩擦力方向与物体间的相对运动方向或相对运动趋势方向相反。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状态法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根据共点力的平衡条件或牛顿运动定律确定摩擦力的方向。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00" y="480060"/>
                <a:ext cx="10951845" cy="6047740"/>
              </a:xfrm>
              <a:prstGeom prst="rect">
                <a:avLst/>
              </a:prstGeom>
              <a:blipFill rotWithShape="1">
                <a:blip r:embed="rId1"/>
                <a:stretch>
                  <a:fillRect b="-15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23875" y="480060"/>
                <a:ext cx="11229975" cy="595566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5.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静摩擦力大小的计算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平衡状态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受力分析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通过合成、分解求得。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非平衡态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受力分析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通过牛顿第二定律求得。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6.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滑动摩擦力的计算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公式法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求出正压力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知道动摩擦因数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套用公式。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状态法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同静摩擦力计算的两种情况。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重要说明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𝜇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为动摩擦因数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其大小与接触面的材料、物体表面的粗糙程度有关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𝑁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为两接触面间的正压力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其大小未必等于物体受到的重力。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滑动摩擦力的大小与物体的运动速度和接触面的大小均无关。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875" y="480060"/>
                <a:ext cx="11229975" cy="5955665"/>
              </a:xfrm>
              <a:prstGeom prst="rect">
                <a:avLst/>
              </a:prstGeom>
              <a:blipFill rotWithShape="1">
                <a:blip r:embed="rId1"/>
                <a:stretch>
                  <a:fillRect r="-12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466215" y="3068320"/>
            <a:ext cx="94545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力的合成与分解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28625"/>
            <a:ext cx="8359140" cy="8178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98525" y="1243330"/>
                <a:ext cx="10681970" cy="31515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合成的定义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求几个力的合力的过程或求合力的方法。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运算的法则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平行四边形定则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求两个互成角度的共点力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𝑭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𝑭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的合力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可以用表示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𝑭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𝑭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的有向线段为邻边作平行四边形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平行四边形的对角线就表示合力的大小和方向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如图：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525" y="1243330"/>
                <a:ext cx="10681970" cy="3151505"/>
              </a:xfrm>
              <a:prstGeom prst="rect">
                <a:avLst/>
              </a:prstGeom>
              <a:blipFill rotWithShape="1">
                <a:blip r:embed="rId1"/>
                <a:stretch>
                  <a:fillRect b="-30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784860" y="42862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力的合成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245" y="4798060"/>
            <a:ext cx="5774690" cy="16370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3850" y="2057400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必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修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1</a:t>
            </a:r>
            <a:endParaRPr lang="en-US" altLang="zh-CN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67410" y="3802380"/>
            <a:ext cx="105676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二、相互作用</a:t>
            </a:r>
            <a:endParaRPr lang="en-US" altLang="zh-CN" sz="4800" b="1">
              <a:solidFill>
                <a:srgbClr val="F3841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22605" y="551180"/>
                <a:ext cx="11147425" cy="57556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三角形定则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把两个矢量的首尾顺次连接起来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第一个矢量的首到第二个矢量的尾的有向线段为合矢量。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多力合成的方法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先求出任意两个力的合力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再求出这个合力与第三个力的合力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直到把所有的力都合成进去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最后得到的结果就是这些力的合力。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3.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合力大小的范围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两个共点力的合成范围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𝑭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𝑭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≤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𝑭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≤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𝑭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𝑭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即两个力的大小不变时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其合力随夹角的增大而减小。当两个力反向时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合力最小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|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；当两力同向时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合力最大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605" y="551180"/>
                <a:ext cx="11147425" cy="5755640"/>
              </a:xfrm>
              <a:prstGeom prst="rect">
                <a:avLst/>
              </a:prstGeom>
              <a:blipFill rotWithShape="1">
                <a:blip r:embed="rId1"/>
                <a:stretch>
                  <a:fillRect b="-2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36930" y="1630680"/>
                <a:ext cx="10518140" cy="31197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三个共点力的合成。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三个力共线且同向时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其合力最大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3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以这三个力的大小为边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如果能组成封闭的三角形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则其合力最小值为零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若不能组成封闭的三角形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则合力最小值的大小等于最大的一个力减去另外两个力的大小之和。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30" y="1630680"/>
                <a:ext cx="10518140" cy="31197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75615" y="1189355"/>
            <a:ext cx="11240135" cy="4949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分解的定义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求一个已知力的分力的过程或求分力的方法。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分解的法则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力的分解是力的合成的逆运算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同样遵守平行四边形定则。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力的分解依据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任何一个力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都可以分解为两个力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如果没有限制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同一个力可以分解为无数对大小、方向不同的分力。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在实际问题中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要依据力的作用效果来分解力。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4860" y="526415"/>
            <a:ext cx="552323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力的分解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20090" y="1078865"/>
            <a:ext cx="10751185" cy="5288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正交分解法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将已知力按两个互相垂直方向进行分解的方法。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建坐标系原则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通常选共点力的作用点为原点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在静力学中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以少分解力和容易分解力为原则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即在坐标轴上有尽量多的力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);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在动力学中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习惯以平行加速度方向和垂直加速度方向为坐标轴建立坐标系。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07745" y="306705"/>
            <a:ext cx="37236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正交分解法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29285" y="670560"/>
                <a:ext cx="10934065" cy="37744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3.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方法步骤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物体受到三个力作用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3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、···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求合力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可把各力沿相互垂直的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轴、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轴分解。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轴上的合力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3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···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轴上的合力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3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···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合力大小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合力的方向与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轴的夹角为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tan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𝐹</m:t>
                        </m:r>
                        <m:r>
                          <a:rPr lang="en-US" altLang="zh-CN" sz="2800" i="1" baseline="-25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𝑦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𝐹</m:t>
                        </m:r>
                        <m:r>
                          <a:rPr lang="en-US" altLang="zh-CN" sz="2800" i="1" baseline="-250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en-US" sz="28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。</a:t>
                </a:r>
                <a:endParaRPr lang="zh-CN" altLang="en-US" sz="2800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  <a:sym typeface="+mn-ea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285" y="670560"/>
                <a:ext cx="10934065" cy="37744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8" name="IM 248"/>
          <p:cNvPicPr/>
          <p:nvPr/>
        </p:nvPicPr>
        <p:blipFill>
          <a:blip r:embed="rId2"/>
          <a:stretch>
            <a:fillRect/>
          </a:stretch>
        </p:blipFill>
        <p:spPr>
          <a:xfrm>
            <a:off x="8216265" y="2800350"/>
            <a:ext cx="2392680" cy="4838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7015" y="3475990"/>
            <a:ext cx="3149600" cy="29591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466215" y="3068320"/>
            <a:ext cx="94545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受力分析与共点力平衡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90525" y="937260"/>
            <a:ext cx="11362690" cy="5590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受力分析的定义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把指定物体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研究对象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在特定的物理环境中受到的所有外力都找出来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并画出受力示意图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这个过程就是受力分析。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分析顺序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重力是否有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弹力看四周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分析摩擦力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不忘电磁浮。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三个常用判据。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条件判据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进行受力分析时最基本的判据是根据其产生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的条件。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效果判据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可先根据物体的运动状态进行分析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再运用平衡条件或牛顿运动定律判定未知力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也可应用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假设法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4510" y="331470"/>
            <a:ext cx="425767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受力分析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95605" y="1094105"/>
            <a:ext cx="11581130" cy="46697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性质判据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可从力的作用是相互的这个基本特征出发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通过判定其反作用力是否存在来判定该力。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五个易错点。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不要把研究对象所受的力与研究对象对其他物体的作用力相混淆。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对于分析出的物体受到的每个力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都必须明确其施力物体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不能无中生有。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合力和分力不能重复考虑。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95605" y="1153160"/>
            <a:ext cx="11470005" cy="46697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区分性质力与效果力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画研究对象的受力图时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通常只画出按性质命名的力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不要把按效果命名的分力或合力分析进去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受力图完成后再进行力的合成或分解。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区分内力与外力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如果以物体系统为研究对象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受到系统之外的作用力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这些力是该系统受到的外力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而系统内各物体间的相互作用力为内力。对系统应用牛顿第二定律列方程时不考虑内力。如果把系统内的某物体隔离出来作为研究对象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则内力将转换为隔离体的外力。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601345" y="1028700"/>
                <a:ext cx="11263630" cy="53346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共点力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几个力都作用在物体的同一点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或它们的作用线相交于同一点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这几个力便叫作共点力。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平衡状态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物体保持静止状态或匀速直线运动状态。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平衡条件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合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(3)“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保持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某状态的解读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例如做自由落体运动的物体开始运动时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这一瞬间的速度为零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但这一状态不能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保持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因而不属于平衡状态。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345" y="1028700"/>
                <a:ext cx="11263630" cy="533463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836930" y="368300"/>
            <a:ext cx="3945255" cy="660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共点力平衡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56" name="IM 256"/>
          <p:cNvPicPr/>
          <p:nvPr/>
        </p:nvPicPr>
        <p:blipFill>
          <a:blip r:embed="rId2"/>
          <a:stretch>
            <a:fillRect/>
          </a:stretch>
        </p:blipFill>
        <p:spPr>
          <a:xfrm>
            <a:off x="5009515" y="4251960"/>
            <a:ext cx="967740" cy="79248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91790" y="3068320"/>
            <a:ext cx="66471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常见的三种力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07670" y="945515"/>
            <a:ext cx="11376660" cy="5124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平衡条件的推论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二力作用平衡时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二力等大反向。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三力作用平衡时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任意两个力的合力与第三个力等大反向。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多力作用平衡时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任一个力与其他所有力的合力等大反向。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物体处于平衡状态时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沿任意方向上分力之和均为零。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解平衡问题步骤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选取研究对象。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画受力示意图。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建立坐标系。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列力学平衡方程。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物理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36930" y="1464310"/>
                <a:ext cx="10518775" cy="497078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重力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定义：由地球吸引而使物体受到的力叫作重力。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特点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①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重力是非接触力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②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重力的施力物体是地球。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测量仪器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测力计。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(4)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计算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𝐺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9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.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8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𝑁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/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𝑘𝑔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9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.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8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/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𝑠</m:t>
                    </m:r>
                    <m:r>
                      <a:rPr lang="en-US" altLang="zh-CN" sz="2800" i="1" baseline="30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粗略计算中可取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/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𝑠</m:t>
                    </m:r>
                    <m:r>
                      <a:rPr lang="en-US" altLang="zh-CN" sz="2800" i="1" baseline="30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</a:t>
                </a:r>
                <a:r>
                  <a:rPr 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重力的方向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竖直向下。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30" y="1464310"/>
                <a:ext cx="10518775" cy="4970780"/>
              </a:xfrm>
              <a:prstGeom prst="rect">
                <a:avLst/>
              </a:prstGeom>
              <a:blipFill rotWithShape="1">
                <a:blip r:embed="rId1"/>
                <a:stretch>
                  <a:fillRect b="-22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1395730" y="708660"/>
            <a:ext cx="341947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重力及其重心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62635" y="481330"/>
            <a:ext cx="10901045" cy="5895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重力加速度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定义：物体在力的作用下形状或体积发生改变的现象。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竖直向下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因为地球是个巨型球体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所以各处的重力加速度方向是不同的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而且严格地说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并不指向地心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在小区域范围内且高度相同时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重力加速度相同。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在小区域范围内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重力加速度随高度的增加而减小。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地球上纬度不同地点的重力加速度不同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其大小随纬度的增大而增大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赤道上重力加速度最小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两极处最大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中间小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两头大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275080"/>
            <a:ext cx="10336530" cy="4486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物体的重心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任何一个物体各部分都会受到重力的作用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从效果上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可以把这些作用力视作集中作用于一点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这一点称为物体的重心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它是物体所受重力的等效作用点。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影响物体重心位置的因素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几何形状、质量分布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不规则薄板形物体重心的确定方法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悬挂法。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32130" y="1344930"/>
            <a:ext cx="11191875" cy="4672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形变</a:t>
            </a:r>
            <a:endParaRPr lang="zh-CN" altLang="en-US" sz="2800" b="1" dirty="0">
              <a:solidFill>
                <a:srgbClr val="E81818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物体在力的作用下形状或体积发生改变的现象。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物体在形变后能够恢复原状叫作弹性形变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反之叫作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塑性形变。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弹力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发生弹性形变的物体由于要恢复原状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对与它所接触使其发生形变的物体产生的作用力。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860" y="588645"/>
            <a:ext cx="524891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弹性形变和弹力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endParaRPr lang="zh-CN" altLang="en-US" sz="2800" b="1" dirty="0">
              <a:solidFill>
                <a:srgbClr val="E81818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56845" y="499745"/>
            <a:ext cx="11877675" cy="5935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弹性限度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当形变超过一定限度时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撤去作用力后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物体不能完全恢复原状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这个限度称为弹性限度。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弹力产生条件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物体间相互接触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物体发生弹性形变。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弹力方向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总是与施力物体形变的方向相反。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弹力有无的判断方法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条件法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根据弹力产生的条件直接判断。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假设法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假设弹力存在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分析是否与运动状态矛盾。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状态法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结合牛顿运动定律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由运动状态判断弹力。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替换法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用弹簧、轻绳等替换原接触点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观察是否有形变或状态变化。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08305" y="925195"/>
            <a:ext cx="11381740" cy="4486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弹力方向的判断方法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根据物体所受弹力方向与施力物体形变的方向相反判断。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状态法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根据共点力的平衡条件或牛顿运动定律确定弹力的方向。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弹力大小计算的方法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根据胡克定律进行求解。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根据力的平衡条件进行求解。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根据牛顿第二定律进行求解。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resource_record_key" val="{&quot;13&quot;:[4563121,4663482,20481688,4364912,4364878],&quot;71&quot;:[76235680068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4484</Words>
  <Application>WPS 演示</Application>
  <PresentationFormat>宽屏</PresentationFormat>
  <Paragraphs>204</Paragraphs>
  <Slides>32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32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方正粗黑宋简体</vt:lpstr>
      <vt:lpstr>黑体</vt:lpstr>
      <vt:lpstr>Cambria Math</vt:lpstr>
      <vt:lpstr>Times New Roman</vt:lpstr>
      <vt:lpstr>Arial Unicode MS</vt:lpstr>
      <vt:lpstr>等线</vt:lpstr>
      <vt:lpstr>等线 Light</vt:lpstr>
      <vt:lpstr>Calibri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Freshhh®</cp:lastModifiedBy>
  <cp:revision>75</cp:revision>
  <dcterms:created xsi:type="dcterms:W3CDTF">2020-06-07T04:28:00Z</dcterms:created>
  <dcterms:modified xsi:type="dcterms:W3CDTF">2025-09-24T02:46:12Z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2052-12.1.0.22525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0EE99F10D25C44F08650AEB9FC7A5D42_13</vt:lpwstr>
  </property>
</Properties>
</file>