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25"/>
  </p:handoutMasterIdLst>
  <p:sldIdLst>
    <p:sldId id="332" r:id="rId10"/>
    <p:sldId id="298" r:id="rId12"/>
    <p:sldId id="258" r:id="rId13"/>
    <p:sldId id="259" r:id="rId14"/>
    <p:sldId id="301" r:id="rId15"/>
    <p:sldId id="362" r:id="rId16"/>
    <p:sldId id="304" r:id="rId17"/>
    <p:sldId id="360" r:id="rId18"/>
    <p:sldId id="361" r:id="rId19"/>
    <p:sldId id="363" r:id="rId20"/>
    <p:sldId id="351" r:id="rId21"/>
    <p:sldId id="317" r:id="rId22"/>
    <p:sldId id="276" r:id="rId23"/>
    <p:sldId id="306" r:id="rId24"/>
  </p:sldIdLst>
  <p:sldSz cx="12192000" cy="6858000"/>
  <p:notesSz cx="6858000" cy="9144000"/>
  <p:embeddedFontLst>
    <p:embeddedFont>
      <p:font typeface="微软雅黑" panose="020B0503020204020204" pitchFamily="34" charset="-122"/>
      <p:regular r:id="rId29"/>
    </p:embeddedFont>
    <p:embeddedFont>
      <p:font typeface="方正粗黑宋简体" panose="02000000000000000000" charset="-122"/>
      <p:regular r:id="rId30"/>
    </p:embeddedFont>
    <p:embeddedFont>
      <p:font typeface="黑体" panose="02010609060101010101" charset="-122"/>
      <p:regular r:id="rId31"/>
    </p:embeddedFont>
    <p:embeddedFont>
      <p:font typeface="等线" panose="02010600030101010101" charset="-122"/>
      <p:regular r:id="rId32"/>
    </p:embeddedFont>
    <p:embeddedFont>
      <p:font typeface="等线 Light" panose="02010600030101010101" charset="-122"/>
      <p:regular r:id="rId33"/>
    </p:embeddedFont>
    <p:embeddedFont>
      <p:font typeface="Calibri" panose="020F0502020204030204" charset="0"/>
      <p:regular r:id="rId34"/>
      <p:bold r:id="rId35"/>
      <p:italic r:id="rId36"/>
      <p:boldItalic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tags" Target="tags/tag5.xml"/><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391795" y="1501140"/>
            <a:ext cx="11567795" cy="1927860"/>
          </a:xfrm>
          <a:prstGeom prst="rect">
            <a:avLst/>
          </a:prstGeom>
        </p:spPr>
      </p:pic>
      <p:pic>
        <p:nvPicPr>
          <p:cNvPr id="8" name="图片 7"/>
          <p:cNvPicPr>
            <a:picLocks noChangeAspect="1"/>
          </p:cNvPicPr>
          <p:nvPr/>
        </p:nvPicPr>
        <p:blipFill>
          <a:blip r:embed="rId2"/>
          <a:srcRect l="959"/>
          <a:stretch>
            <a:fillRect/>
          </a:stretch>
        </p:blipFill>
        <p:spPr>
          <a:xfrm>
            <a:off x="0" y="3995420"/>
            <a:ext cx="12077700" cy="1685290"/>
          </a:xfrm>
          <a:prstGeom prst="rect">
            <a:avLst/>
          </a:prstGeom>
        </p:spPr>
      </p:pic>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2529205"/>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666750"/>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地球同步卫星的特点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398780" y="1673225"/>
            <a:ext cx="11466195" cy="368427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90905" y="2337435"/>
            <a:ext cx="10439400" cy="3904615"/>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956310" y="347345"/>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天体运动参量的计算</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tretch>
            <a:fillRect/>
          </a:stretch>
        </p:blipFill>
        <p:spPr>
          <a:xfrm>
            <a:off x="695325" y="1374775"/>
            <a:ext cx="10968355" cy="491236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42415" y="223012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409067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二、万有引力与宇宙航行</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360930" y="3068320"/>
            <a:ext cx="790765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万有引力定律</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65150" y="1396365"/>
            <a:ext cx="11098530" cy="52165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开普勒第一定律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轨道定律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所有行星绕太阳运动的轨道都是椭圆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太阳处在椭圆的一个焦点上。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开普勒第二定律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面积定律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对任意一个行星来说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它与太阳的连线在相等的时间内扫过相等的面积。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开普勒第三定律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周期定律</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所有行星的轨道半径的半长轴的三次方跟它的公转周期的二次方的比值都相等，即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6896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开普勒三大定律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52" name="IM 752"/>
          <p:cNvPicPr/>
          <p:nvPr/>
        </p:nvPicPr>
        <p:blipFill>
          <a:blip r:embed="rId1"/>
          <a:stretch>
            <a:fillRect/>
          </a:stretch>
        </p:blipFill>
        <p:spPr>
          <a:xfrm>
            <a:off x="3517900" y="6017895"/>
            <a:ext cx="883285" cy="594995"/>
          </a:xfrm>
          <a:prstGeom prst="rect">
            <a:avLst/>
          </a:prstGeom>
        </p:spPr>
      </p:pic>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67259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自然界中任何两个物体都相互吸引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引力的方向在它们的连线上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引力的大小与物体的质量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和</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2</m:t>
                    </m:r>
                  </m:oMath>
                </a14:m>
                <a:r>
                  <a:rPr lang="zh-CN" altLang="en-US" sz="2800">
                    <a:latin typeface="宋体" panose="02010600030101010101" pitchFamily="2" charset="-122"/>
                    <a:ea typeface="宋体" panose="02010600030101010101" pitchFamily="2" charset="-122"/>
                    <a:cs typeface="宋体" panose="02010600030101010101" pitchFamily="2" charset="-122"/>
                  </a:rPr>
                  <a:t>的乘积成正比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与它们之间距离</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的二次方成反比。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672590"/>
                <a:ext cx="10336530" cy="38760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09930" y="753110"/>
            <a:ext cx="421386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万有引力定律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1545590" y="4912360"/>
            <a:ext cx="8719185" cy="95440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67460"/>
                <a:ext cx="10518140" cy="42189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公式适用于质点间的相互作用。当两个物体间的距离远大于物体本身的大小时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物体可视为质点。</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𝑟</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是两质心间的距离。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当物体不能被看成质点时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可以假想把物体分割成无数个质点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求出两个物体上每个质点与另一个物体上所有质点的万有引力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然后求合力。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67460"/>
                <a:ext cx="10518140" cy="4218940"/>
              </a:xfrm>
              <a:prstGeom prst="rect">
                <a:avLst/>
              </a:prstGeom>
              <a:blipFill rotWithShape="1">
                <a:blip r:embed="rId1"/>
                <a:stretch>
                  <a:fillRect/>
                </a:stretch>
              </a:blipFill>
            </p:spPr>
            <p:txBody>
              <a:bodyPr/>
              <a:lstStyle/>
              <a:p>
                <a:r>
                  <a:rPr lang="zh-CN" altLang="en-US">
                    <a:noFill/>
                  </a:rPr>
                  <a:t> </a:t>
                </a:r>
              </a:p>
            </p:txBody>
          </p:sp>
        </mc:Fallback>
      </mc:AlternateContent>
      <p:sp>
        <p:nvSpPr>
          <p:cNvPr id="32" name="文本框 31"/>
          <p:cNvSpPr txBox="1"/>
          <p:nvPr/>
        </p:nvSpPr>
        <p:spPr>
          <a:xfrm>
            <a:off x="784860" y="1404620"/>
            <a:ext cx="4946650" cy="548005"/>
          </a:xfrm>
          <a:prstGeom prst="rect">
            <a:avLst/>
          </a:prstGeom>
          <a:noFill/>
        </p:spPr>
        <p:txBody>
          <a:bodyPr wrap="square" rtlCol="0">
            <a:noAutofit/>
          </a:bodyPr>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66215" y="3068320"/>
            <a:ext cx="9454515"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宇</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宙</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航</a:t>
            </a:r>
            <a:r>
              <a:rPr lang="en-US" altLang="zh-CN" sz="7200" b="1" u="sng"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行</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784860" y="205105"/>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三大宇宙速度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866775" y="885825"/>
            <a:ext cx="10593070" cy="5641975"/>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1283970" y="2146300"/>
            <a:ext cx="10518140" cy="525780"/>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45210" y="484505"/>
            <a:ext cx="385953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卫星的动力学</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47065" y="1410335"/>
            <a:ext cx="10518140" cy="9493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由万有引力提供向心力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rcRect l="1681" t="14501" b="5499"/>
          <a:stretch>
            <a:fillRect/>
          </a:stretch>
        </p:blipFill>
        <p:spPr>
          <a:xfrm>
            <a:off x="784860" y="2359660"/>
            <a:ext cx="10380345" cy="1002665"/>
          </a:xfrm>
          <a:prstGeom prst="rect">
            <a:avLst/>
          </a:prstGeom>
        </p:spPr>
      </p:pic>
      <p:sp>
        <p:nvSpPr>
          <p:cNvPr id="6" name="文本框 5"/>
          <p:cNvSpPr txBox="1"/>
          <p:nvPr/>
        </p:nvSpPr>
        <p:spPr>
          <a:xfrm>
            <a:off x="314325" y="3541395"/>
            <a:ext cx="10518140" cy="7702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卫星的各物理量随轨道半径变化的规律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tretch>
            <a:fillRect/>
          </a:stretch>
        </p:blipFill>
        <p:spPr>
          <a:xfrm>
            <a:off x="833120" y="4490720"/>
            <a:ext cx="11096625" cy="1974850"/>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757</Words>
  <Application>WPS 演示</Application>
  <PresentationFormat>宽屏</PresentationFormat>
  <Paragraphs>68</Paragraphs>
  <Slides>14</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14</vt:i4>
      </vt:variant>
    </vt:vector>
  </HeadingPairs>
  <TitlesOfParts>
    <vt:vector size="33" baseType="lpstr">
      <vt:lpstr>Arial</vt:lpstr>
      <vt:lpstr>宋体</vt:lpstr>
      <vt:lpstr>Wingdings</vt:lpstr>
      <vt:lpstr>微软雅黑</vt:lpstr>
      <vt:lpstr>方正粗黑宋简体</vt:lpstr>
      <vt:lpstr>黑体</vt:lpstr>
      <vt:lpstr>Cambria Math</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78</cp:revision>
  <dcterms:created xsi:type="dcterms:W3CDTF">2020-06-07T04:28:00Z</dcterms:created>
  <dcterms:modified xsi:type="dcterms:W3CDTF">2025-09-24T02:54:39Z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9E30F1DF6FDA4197B64EABDEC298B53C_13</vt:lpwstr>
  </property>
</Properties>
</file>