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36"/>
  </p:handoutMasterIdLst>
  <p:sldIdLst>
    <p:sldId id="332" r:id="rId10"/>
    <p:sldId id="360" r:id="rId12"/>
    <p:sldId id="258" r:id="rId13"/>
    <p:sldId id="259" r:id="rId14"/>
    <p:sldId id="301" r:id="rId15"/>
    <p:sldId id="337" r:id="rId16"/>
    <p:sldId id="338" r:id="rId17"/>
    <p:sldId id="354" r:id="rId18"/>
    <p:sldId id="340" r:id="rId19"/>
    <p:sldId id="341" r:id="rId20"/>
    <p:sldId id="342" r:id="rId21"/>
    <p:sldId id="356" r:id="rId22"/>
    <p:sldId id="357" r:id="rId23"/>
    <p:sldId id="343" r:id="rId24"/>
    <p:sldId id="345" r:id="rId25"/>
    <p:sldId id="307" r:id="rId26"/>
    <p:sldId id="310" r:id="rId27"/>
    <p:sldId id="350" r:id="rId28"/>
    <p:sldId id="312" r:id="rId29"/>
    <p:sldId id="358" r:id="rId30"/>
    <p:sldId id="359" r:id="rId31"/>
    <p:sldId id="351" r:id="rId32"/>
    <p:sldId id="352" r:id="rId33"/>
    <p:sldId id="276" r:id="rId34"/>
    <p:sldId id="306" r:id="rId35"/>
  </p:sldIdLst>
  <p:sldSz cx="12192000" cy="6858000"/>
  <p:notesSz cx="6858000" cy="9144000"/>
  <p:embeddedFontLst>
    <p:embeddedFont>
      <p:font typeface="微软雅黑" panose="020B0503020204020204" pitchFamily="34" charset="-122"/>
      <p:regular r:id="rId40"/>
    </p:embeddedFont>
    <p:embeddedFont>
      <p:font typeface="方正粗黑宋简体" panose="02000000000000000000" charset="-122"/>
      <p:regular r:id="rId41"/>
    </p:embeddedFont>
    <p:embeddedFont>
      <p:font typeface="黑体" panose="02010609060101010101" charset="-122"/>
      <p:regular r:id="rId42"/>
    </p:embeddedFont>
    <p:embeddedFont>
      <p:font typeface="等线" panose="02010600030101010101" charset="-122"/>
      <p:regular r:id="rId43"/>
    </p:embeddedFont>
    <p:embeddedFont>
      <p:font typeface="等线 Light" panose="02010600030101010101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</p:embeddedFontLst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9" Type="http://schemas.openxmlformats.org/officeDocument/2006/relationships/tags" Target="tags/tag8.xml"/><Relationship Id="rId48" Type="http://schemas.openxmlformats.org/officeDocument/2006/relationships/font" Target="fonts/font9.fntdata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物理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67360" y="393065"/>
                <a:ext cx="11257915" cy="604202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矢量性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: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𝑭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𝑚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𝒂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是一个矢量式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力和加速度都是矢量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物体的加速度的方向由物体所受合力的方向决定。已知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𝑭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可推知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反之亦然。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同体性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𝑭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中各量都是属于同一物体的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即研究对象的统一性。因此在描述物体运动时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在纯运动学问题中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可以任意选取参照物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在处理动力学问题时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只能以地面等类似的惯性参考系为参照物。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独立性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产生的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是物体的合加速度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轴方向的合力产生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方向的加速度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轴方向的合力产生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轴方向的加速度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可得牛顿第二定律的分量式为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𝑚𝑎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𝑚𝑎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360" y="393065"/>
                <a:ext cx="11257915" cy="6042025"/>
              </a:xfrm>
              <a:prstGeom prst="rect">
                <a:avLst/>
              </a:prstGeom>
              <a:blipFill rotWithShape="1">
                <a:blip r:embed="rId1"/>
                <a:stretch>
                  <a:fillRect r="-1963" b="-16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80060" y="515620"/>
                <a:ext cx="11183620" cy="582612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(5)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因果性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𝑭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是产生并改变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𝒂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的原因。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(6)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实验性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牛顿是通过大量定量实验研究才总结出该规律的。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(7)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国标性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只有选用质量的单位为千克、加速度的单位为米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/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秒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、力的单位为牛顿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千克的物体产生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/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秒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的加速度的力规定为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牛顿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比例系数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才是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故使用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𝑚𝑎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单位一定要统一在国际单位制中。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(8)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局限性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适用于惯性参考系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即所选参照物必须是静止或匀速直线运动的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通常取地面为参考系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只适用于宏观、低速运动情况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不适用于微观、高速运动情况。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60" y="515620"/>
                <a:ext cx="11183620" cy="5826125"/>
              </a:xfrm>
              <a:prstGeom prst="rect">
                <a:avLst/>
              </a:prstGeom>
              <a:blipFill rotWithShape="1">
                <a:blip r:embed="rId1"/>
                <a:stretch>
                  <a:fillRect r="-4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68680" y="1104265"/>
            <a:ext cx="10454640" cy="48164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物体所受合力的方向决定了其加速度的方向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在物体质量不变的情况下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合力大小决定了加速度的大小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即力是产生加速度的原因和改变物体运动状态的原因。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合力与速度同向或夹角为锐角时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物体做加速运动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合力与速度反向或夹角为钝角时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物体做减速运动。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68680" y="871855"/>
                <a:ext cx="10666730" cy="53086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5.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单位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在国际单位制中力的单位是牛顿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符号为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 N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它是根据牛顿第二定律定义的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使质量为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1kg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的物体产生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1m/s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的加速度的力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叫作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1N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1N=1kg·m/s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𝑘𝑚𝑎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在国际单位制中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牛顿第二定律的数学表达式为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𝑚𝑎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式中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𝒂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的单位分别为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N</a:t>
                </a:r>
                <a:r>
                  <a:rPr lang="zh-CN" altLang="en-US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、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kg</a:t>
                </a:r>
                <a:r>
                  <a:rPr lang="zh-CN" altLang="en-US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、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m/s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重要说明：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是加速度定义式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、</m:t>
                    </m:r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无直接关系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;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是加速度决定式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∞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𝐹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680" y="871855"/>
                <a:ext cx="10666730" cy="5308600"/>
              </a:xfrm>
              <a:prstGeom prst="rect">
                <a:avLst/>
              </a:prstGeom>
              <a:blipFill rotWithShape="1">
                <a:blip r:embed="rId1"/>
                <a:stretch>
                  <a:fillRect b="-7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2" name="IM 402"/>
          <p:cNvPicPr/>
          <p:nvPr/>
        </p:nvPicPr>
        <p:blipFill>
          <a:blip r:embed="rId2"/>
          <a:stretch>
            <a:fillRect/>
          </a:stretch>
        </p:blipFill>
        <p:spPr>
          <a:xfrm>
            <a:off x="3291840" y="4838700"/>
            <a:ext cx="878840" cy="645795"/>
          </a:xfrm>
          <a:prstGeom prst="rect">
            <a:avLst/>
          </a:prstGeom>
        </p:spPr>
      </p:pic>
      <p:pic>
        <p:nvPicPr>
          <p:cNvPr id="404" name="IM 404"/>
          <p:cNvPicPr/>
          <p:nvPr/>
        </p:nvPicPr>
        <p:blipFill>
          <a:blip r:embed="rId3"/>
          <a:stretch>
            <a:fillRect/>
          </a:stretch>
        </p:blipFill>
        <p:spPr>
          <a:xfrm>
            <a:off x="1511935" y="5542915"/>
            <a:ext cx="783590" cy="637540"/>
          </a:xfrm>
          <a:prstGeom prst="rect">
            <a:avLst/>
          </a:prstGeom>
        </p:spPr>
      </p:pic>
      <p:pic>
        <p:nvPicPr>
          <p:cNvPr id="406" name="IM 406"/>
          <p:cNvPicPr/>
          <p:nvPr/>
        </p:nvPicPr>
        <p:blipFill>
          <a:blip r:embed="rId4"/>
          <a:stretch>
            <a:fillRect/>
          </a:stretch>
        </p:blipFill>
        <p:spPr>
          <a:xfrm>
            <a:off x="5982970" y="5432425"/>
            <a:ext cx="778510" cy="7035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67180" y="707390"/>
            <a:ext cx="33343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牛顿第三定律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1530985"/>
                <a:ext cx="10878820" cy="44869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牛顿第三定律的内容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两个物体之间的作用力和反作用力总是大小相等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方向相反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作用在同一条直线上。表达式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＇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负号表示方向相反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相互作用力的定义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力是物体对物体的作用。只要谈到一个力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就一定存在施力物体和受力物体。两个物体之间的作用总是相互的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施力物体同时也一定是受力物体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物体间相互作用的这一对力叫作相互作用力。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1530985"/>
                <a:ext cx="10878820" cy="4486910"/>
              </a:xfrm>
              <a:prstGeom prst="rect">
                <a:avLst/>
              </a:prstGeom>
              <a:blipFill rotWithShape="1">
                <a:blip r:embed="rId1"/>
                <a:stretch>
                  <a:fillRect b="-8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102995"/>
            <a:ext cx="10656570" cy="4652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相互作用力的解读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大小相同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性质相同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变化情况相同。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方向不同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受力物体不同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产生的效果不同。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转换研究对象法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因为作用力与反作用力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两者一定等大反向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分别作用在两个物体上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所以当待求的某个力不容易求时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可先求它的反作用力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再反过来求待求力。如求压力时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可先求支持力。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860" y="31686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作用力与平衡力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21385" y="1137920"/>
          <a:ext cx="10488930" cy="5264150"/>
        </p:xfrm>
        <a:graphic>
          <a:graphicData uri="http://schemas.openxmlformats.org/drawingml/2006/table">
            <a:tbl>
              <a:tblPr/>
              <a:tblGrid>
                <a:gridCol w="1889760"/>
                <a:gridCol w="1697990"/>
                <a:gridCol w="2213610"/>
                <a:gridCol w="3229610"/>
                <a:gridCol w="1457960"/>
              </a:tblGrid>
              <a:tr h="688340"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名词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研究对象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定义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不同点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相同点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2287905"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作用力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反作用力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两个物体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两物体间相互作用的一对力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同性质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;②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同产生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;③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同消失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;④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作用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于不同物体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故两力作用效果不可抵消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不可叠加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不可求合力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等大反向同直线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7905"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一对平衡力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一个物体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同物体所受的相互平衡的一对力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eaLnBrk="0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未必同性质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;②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未必同生同灭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;③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用于同一物体上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故两力作用效果可相互抵消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可叠加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可求合力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合力为零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800735"/>
            <a:ext cx="10616565" cy="5774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物理学的关系式在确定了物理量之间数量关系的同时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也确定了物理量间单位的关系。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被选定的利用物理量之间的关系推导出其他物理量单位的物理量。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基本单位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基本量的单位。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）导出单位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由基本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单位根据物理关系推导出来的其他物理量的单位。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基本单位和导出单位共同组成单位制。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）国际单位制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国际通用的单位制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1380" y="25273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单位制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lang="en-US" altLang="zh-CN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91185" y="453390"/>
            <a:ext cx="10518140" cy="751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7.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以下是国际单位制中的七个基本物理量和对应的基本单位。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/>
              <p:nvPr>
                <p:custDataLst>
                  <p:tags r:id="rId1"/>
                </p:custDataLst>
              </p:nvPr>
            </p:nvGraphicFramePr>
            <p:xfrm>
              <a:off x="821690" y="1437640"/>
              <a:ext cx="10571480" cy="4759960"/>
            </p:xfrm>
            <a:graphic>
              <a:graphicData uri="http://schemas.openxmlformats.org/drawingml/2006/table">
                <a:tbl>
                  <a:tblPr/>
                  <a:tblGrid>
                    <a:gridCol w="2827655"/>
                    <a:gridCol w="2827020"/>
                    <a:gridCol w="2458720"/>
                    <a:gridCol w="2458085"/>
                  </a:tblGrid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物理量名称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物理量符号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单位名称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单位符号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长度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𝑙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米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m</m:t>
                                </m:r>
                              </m:oMath>
                            </m:oMathPara>
                          </a14:m>
                          <a:endParaRPr lang="en-US" altLang="zh-CN" sz="2400">
                            <a:solidFill>
                              <a:srgbClr val="00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质量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𝑚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千克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kg</m:t>
                                </m:r>
                              </m:oMath>
                            </m:oMathPara>
                          </a14:m>
                          <a:endParaRPr lang="en-US" altLang="zh-CN" sz="2400">
                            <a:solidFill>
                              <a:srgbClr val="00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时间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𝑡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秒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s</m:t>
                                </m:r>
                              </m:oMath>
                            </m:oMathPara>
                          </a14:m>
                          <a:endParaRPr lang="en-US" altLang="zh-CN" sz="2400">
                            <a:solidFill>
                              <a:srgbClr val="00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电流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𝐼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安培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A</m:t>
                                </m:r>
                              </m:oMath>
                            </m:oMathPara>
                          </a14:m>
                          <a:endParaRPr lang="en-US" altLang="zh-CN" sz="2400">
                            <a:solidFill>
                              <a:srgbClr val="00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热力学温度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𝑇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开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尔文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K</m:t>
                                </m:r>
                              </m:oMath>
                            </m:oMathPara>
                          </a14:m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物质的量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摩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尔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mol</m:t>
                                </m:r>
                              </m:oMath>
                            </m:oMathPara>
                          </a14:m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发光强度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𝐼</m:t>
                                </m:r>
                              </m:oMath>
                            </m:oMathPara>
                          </a14:m>
                          <a:endParaRPr lang="en-US" altLang="zh-CN" sz="2400" i="1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坎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德拉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solidFill>
                                      <a:srgbClr val="000000"/>
                                    </a:solidFill>
                                    <a:latin typeface="Cambria Math" panose="02040503050406030204" charset="0"/>
                                    <a:ea typeface="宋体" panose="02010600030101010101" pitchFamily="2" charset="-122"/>
                                    <a:cs typeface="Cambria Math" panose="02040503050406030204" charset="0"/>
                                  </a:rPr>
                                  <m:t>cd</m:t>
                                </m:r>
                              </m:oMath>
                            </m:oMathPara>
                          </a14:m>
                          <a:endParaRPr lang="en-US" altLang="zh-CN" sz="2400">
                            <a:solidFill>
                              <a:srgbClr val="00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/>
              <p:nvPr>
                <p:custDataLst>
                  <p:tags r:id="rId2"/>
                </p:custDataLst>
              </p:nvPr>
            </p:nvGraphicFramePr>
            <p:xfrm>
              <a:off x="821690" y="1437640"/>
              <a:ext cx="10571480" cy="4759960"/>
            </p:xfrm>
            <a:graphic>
              <a:graphicData uri="http://schemas.openxmlformats.org/drawingml/2006/table">
                <a:tbl>
                  <a:tblPr/>
                  <a:tblGrid>
                    <a:gridCol w="2827655"/>
                    <a:gridCol w="2827020"/>
                    <a:gridCol w="2458720"/>
                    <a:gridCol w="2458085"/>
                  </a:tblGrid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物理量名称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物理量符号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单位名称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 b="1" spc="120">
                              <a:solidFill>
                                <a:srgbClr val="000000"/>
                              </a:solidFill>
                              <a:latin typeface="黑体" panose="02010609060101010101" charset="-122"/>
                              <a:ea typeface="黑体" panose="02010609060101010101" charset="-122"/>
                            </a:rPr>
                            <a:t>单位符号</a:t>
                          </a:r>
                          <a:endParaRPr lang="zh-CN" sz="2400" b="1" spc="12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solidFill>
                          <a:srgbClr val="D4EFFB"/>
                        </a:solid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长度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米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质量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千克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时间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秒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电流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安培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热力学温度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开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尔文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物质的量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摩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尔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4995"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</a:rPr>
                            <a:t>发光强度</a:t>
                          </a:r>
                          <a:endPara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indent="0" algn="ctr" eaLnBrk="0" fontAlgn="base">
                            <a:lnSpc>
                              <a:spcPct val="120000"/>
                            </a:lnSpc>
                            <a:spcBef>
                              <a:spcPts val="0"/>
                            </a:spcBef>
                            <a:spcAft>
                              <a:spcPct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坎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(</a:t>
                          </a:r>
                          <a:r>
                            <a:rPr lang="zh-CN" altLang="en-US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德拉</a:t>
                          </a:r>
                          <a:r>
                            <a:rPr lang="en-US" altLang="zh-CN" sz="240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2" charset="-122"/>
                            </a:rPr>
                            <a:t>)</a:t>
                          </a:r>
                          <a:endPara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endParaRPr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 anchorCtr="0">
                        <a:lnL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L>
                        <a:lnR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R>
                        <a:lnT w="317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T>
                        <a:lnB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23570" y="1193165"/>
            <a:ext cx="10945495" cy="5185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实重与视重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物体实际所受的重力。物体所受重力不会因物体运动状态的改变而变化。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视重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当物体对弹簧测力计的拉力或对台秤的压力不等于物体的重力时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弹簧测力计或台秤的示数叫作物体的视重。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超重及其特点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现象定义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对水平支持物的压力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或对竖直悬挂物的拉力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大于物体所受重力的现象。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406400"/>
            <a:ext cx="58832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超重和失重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3850" y="2116455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修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1</a:t>
            </a:r>
            <a:endParaRPr lang="en-US" altLang="zh-CN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7720" y="3839210"/>
            <a:ext cx="105676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三、运动和力的关系</a:t>
            </a:r>
            <a:endParaRPr lang="en-US" altLang="zh-CN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16585" y="463550"/>
                <a:ext cx="10918825" cy="57524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运动特点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物体具有竖直向上的加速度。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失重及其特点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现象定义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对水平支持物的压力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或对竖直悬挂物的拉力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小于物体所受重力的现象。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运动特点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物体具有竖直向下的加速度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&lt;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4.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完全失重及特点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现象定义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物体对支持物的压力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或对悬挂物的拉力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等于零的状态。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运动特点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方向竖直向下。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585" y="463550"/>
                <a:ext cx="10918825" cy="5752465"/>
              </a:xfrm>
              <a:prstGeom prst="rect">
                <a:avLst/>
              </a:prstGeom>
              <a:blipFill rotWithShape="1">
                <a:blip r:embed="rId1"/>
                <a:stretch>
                  <a:fillRect b="-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78815" y="753110"/>
                <a:ext cx="10856595" cy="53803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5.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超失重的判断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从受力的角度判断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超重时物体所受向上的拉力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或支持力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大于重力。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失重时物体所受向上的拉力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或支持力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小于重力。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③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完全失重时物体所受向上的拉力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或支持力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等于零。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）从加速度的角度判断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超重时物体具有竖直向上的加速度或具有向上分量的加速度。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失重时物体具有竖直向下的加速度或具有向下分量的加速度。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③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完全失重时物体具有竖直向下的加速度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且加速度大小等于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815" y="753110"/>
                <a:ext cx="10856595" cy="5380355"/>
              </a:xfrm>
              <a:prstGeom prst="rect">
                <a:avLst/>
              </a:prstGeom>
              <a:blipFill rotWithShape="1">
                <a:blip r:embed="rId1"/>
                <a:stretch>
                  <a:fillRect r="-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866265"/>
            <a:ext cx="10518140" cy="4148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已知受力情况确定运动情况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）牛顿第二定律的作用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牛顿第二定律确定了力和运动的关系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使我们能够把物体的受力情况和运动情况联系起来。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已知受力情况求运动情况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已知物体的受力情况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由牛顿第二定律求出物体的加速度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再通过运动学公式就可以确定物体的运动情况。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0490" y="85661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解答两类动力学问题的思路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4970" y="568960"/>
            <a:ext cx="11470005" cy="3237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已知运动情况确定受力情况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已知物体的运动情况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根据运动学公式求出物体的加速度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再根据牛顿第二定律确定物体所受的力。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以加速度为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桥梁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由运动学公式和牛顿第二定律列方程求解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具体逻辑关系如图。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1540" y="3989070"/>
            <a:ext cx="7868920" cy="239395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917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牛顿运动定律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28650" y="1163320"/>
            <a:ext cx="10934700" cy="5172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亚里士多德的观点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必须有力作用在物体上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物体才能运动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没有力的作用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物体就静止。即力是维持物体运动的原因。这种错误的观点统治了人们的思想近两千年。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伽利略理想实验的意义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理想实验以可靠的事实为基础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经过抽象思维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抓住主要因素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略去次要因素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从而更深刻地揭示了自然规律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它是科学研究中的一种重要方法。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0565" y="428625"/>
            <a:ext cx="425196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理想实验的魅力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28345" y="1885315"/>
            <a:ext cx="10734675" cy="3876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牛顿第一定律的表述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所有物体总保持匀速直线运动状态或静止状态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除非作用在它上面的力迫使它改变原来的运动状态。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惯性的定义和解读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物体具有保持原来匀速直线运动状态或静止状态不变的性质。任何物体都具有惯性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所以牛顿第一定律又叫惯性定律。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34745" y="753110"/>
            <a:ext cx="62890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牛顿第一定律</a:t>
            </a: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惯性定律</a:t>
            </a: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和惯性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56895" y="1275080"/>
            <a:ext cx="11078210" cy="4174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）解读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惯性是物体本身固有的属性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跟物体的运动状态无关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跟物体的受力与否无关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跟物体所处的地理位置无关。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质量是物体惯性大小的量度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质量大则惯性大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其运动状态难以改变。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外力作用于物体上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能使物体的运动状态发生改变。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质量是物体惯性大小的唯一量度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质量大的物体惯性大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质量小的物体惯性小。质量是标量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其国际单位是千克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符号是</a:t>
            </a:r>
            <a:r>
              <a:rPr lang="en-US" altLang="zh-CN" sz="28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kg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10845" y="485140"/>
            <a:ext cx="11370310" cy="5991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）惯性与力的关系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惯性不是力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而是物体本身固有的一种属性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因此物体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受到了惯性作用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产生了惯性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受到惯性力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等说法都是错误的。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力是改变物体运动状态的原因。惯性是维持物体运动状态的原因。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惯性的两种表现形式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）物体在不受外力或所受的合外力为零时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惯性表现为使物体保持原来的运动状态不变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静止或匀速直线运动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物体受到外力时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惯性表现为运动状态改变的难易程度。惯性大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物体的运动状态较难改变；惯性小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物体的运动状态容易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改变。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7735" y="1193800"/>
            <a:ext cx="10336530" cy="4486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牛顿第一定律的意义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）揭示了惯性是物体的固有属性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任何物体都有惯性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与物体的运动情况和受力情况无关。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揭示了力与运动的关系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力不是维持物体运动的原因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而是改变物体运动状态的原因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即力是产生加速度的原因。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13715" y="1118870"/>
            <a:ext cx="11165205" cy="5164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牛顿第二定律的内容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物体加速度的大小跟合力成正比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跟物体的质量成反比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加速度的方向跟作用力的方向相同。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公式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式中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为物体所受的合力。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性质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瞬时性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加速度和物体所受的合力是瞬时对应关系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即同时产生、同时变化、同时消失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保持一一对应关系。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34745" y="461645"/>
            <a:ext cx="434911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牛顿第二定律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10" name="IM 410"/>
          <p:cNvPicPr/>
          <p:nvPr/>
        </p:nvPicPr>
        <p:blipFill>
          <a:blip r:embed="rId1"/>
          <a:stretch>
            <a:fillRect/>
          </a:stretch>
        </p:blipFill>
        <p:spPr>
          <a:xfrm>
            <a:off x="1315085" y="3750310"/>
            <a:ext cx="1922145" cy="71056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TABLE_ENDDRAG_ORIGIN_RECT" val="825*402"/>
  <p:tag name="TABLE_ENDDRAG_RECT" val="92*89*825*402"/>
</p:tagLst>
</file>

<file path=ppt/tags/tag6.xml><?xml version="1.0" encoding="utf-8"?>
<p:tagLst xmlns:p="http://schemas.openxmlformats.org/presentationml/2006/main">
  <p:tag name="TABLE_ENDDRAG_ORIGIN_RECT" val="832*374"/>
  <p:tag name="TABLE_ENDDRAG_RECT" val="65*93*832*374"/>
</p:tagLst>
</file>

<file path=ppt/tags/tag7.xml><?xml version="1.0" encoding="utf-8"?>
<p:tagLst xmlns:p="http://schemas.openxmlformats.org/presentationml/2006/main">
  <p:tag name="TABLE_ENDDRAG_ORIGIN_RECT" val="832*374"/>
  <p:tag name="TABLE_ENDDRAG_RECT" val="65*93*832*374"/>
</p:tagLst>
</file>

<file path=ppt/tags/tag8.xml><?xml version="1.0" encoding="utf-8"?>
<p:tagLst xmlns:p="http://schemas.openxmlformats.org/presentationml/2006/main">
  <p:tag name="resource_record_key" val="{&quot;13&quot;:[4563121,4663482,20481688,4364912,436487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3892</Words>
  <Application>WPS 演示</Application>
  <PresentationFormat>宽屏</PresentationFormat>
  <Paragraphs>242</Paragraphs>
  <Slides>25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方正粗黑宋简体</vt:lpstr>
      <vt:lpstr>黑体</vt:lpstr>
      <vt:lpstr>Times New Roman</vt:lpstr>
      <vt:lpstr>Cambria Math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Freshhh®</cp:lastModifiedBy>
  <cp:revision>74</cp:revision>
  <dcterms:created xsi:type="dcterms:W3CDTF">2020-06-07T04:28:00Z</dcterms:created>
  <dcterms:modified xsi:type="dcterms:W3CDTF">2025-09-24T02:50:53Z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02424F93FDA64B01B700EE98E3E407C2_13</vt:lpwstr>
  </property>
</Properties>
</file>