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10.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heme/theme1.xml" ContentType="application/vnd.openxmlformats-officedocument.theme+xml"/>
  <Override PartName="/ppt/theme/theme10.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51" r:id="rId3"/>
    <p:sldMasterId id="2147483653" r:id="rId4"/>
    <p:sldMasterId id="2147483655" r:id="rId5"/>
    <p:sldMasterId id="2147483657" r:id="rId6"/>
    <p:sldMasterId id="2147483659" r:id="rId7"/>
    <p:sldMasterId id="2147483661" r:id="rId8"/>
    <p:sldMasterId id="2147483665" r:id="rId9"/>
  </p:sldMasterIdLst>
  <p:notesMasterIdLst>
    <p:notesMasterId r:id="rId11"/>
  </p:notesMasterIdLst>
  <p:handoutMasterIdLst>
    <p:handoutMasterId r:id="rId36"/>
  </p:handoutMasterIdLst>
  <p:sldIdLst>
    <p:sldId id="332" r:id="rId10"/>
    <p:sldId id="298" r:id="rId12"/>
    <p:sldId id="258" r:id="rId13"/>
    <p:sldId id="259" r:id="rId14"/>
    <p:sldId id="299" r:id="rId15"/>
    <p:sldId id="301" r:id="rId16"/>
    <p:sldId id="340" r:id="rId17"/>
    <p:sldId id="375" r:id="rId18"/>
    <p:sldId id="380" r:id="rId19"/>
    <p:sldId id="374" r:id="rId20"/>
    <p:sldId id="376" r:id="rId21"/>
    <p:sldId id="377" r:id="rId22"/>
    <p:sldId id="362" r:id="rId23"/>
    <p:sldId id="365" r:id="rId24"/>
    <p:sldId id="364" r:id="rId25"/>
    <p:sldId id="381" r:id="rId26"/>
    <p:sldId id="382" r:id="rId27"/>
    <p:sldId id="304" r:id="rId28"/>
    <p:sldId id="307" r:id="rId29"/>
    <p:sldId id="361" r:id="rId30"/>
    <p:sldId id="351" r:id="rId31"/>
    <p:sldId id="366" r:id="rId32"/>
    <p:sldId id="368" r:id="rId33"/>
    <p:sldId id="276" r:id="rId34"/>
    <p:sldId id="306" r:id="rId35"/>
  </p:sldIdLst>
  <p:sldSz cx="12192000" cy="6858000"/>
  <p:notesSz cx="6858000" cy="9144000"/>
  <p:embeddedFontLst>
    <p:embeddedFont>
      <p:font typeface="微软雅黑" panose="020B0503020204020204" pitchFamily="34" charset="-122"/>
      <p:regular r:id="rId40"/>
    </p:embeddedFont>
    <p:embeddedFont>
      <p:font typeface="方正粗黑宋简体" panose="02000000000000000000" charset="-122"/>
      <p:regular r:id="rId41"/>
    </p:embeddedFont>
    <p:embeddedFont>
      <p:font typeface="黑体" panose="02010609060101010101" charset="-122"/>
      <p:regular r:id="rId42"/>
    </p:embeddedFont>
    <p:embeddedFont>
      <p:font typeface="Cambria Math" panose="02040503050406030204" charset="0"/>
      <p:regular r:id="rId43"/>
    </p:embeddedFont>
    <p:embeddedFont>
      <p:font typeface="等线" panose="02010600030101010101" charset="-122"/>
      <p:regular r:id="rId44"/>
    </p:embeddedFont>
    <p:embeddedFont>
      <p:font typeface="等线 Light" panose="02010600030101010101" charset="-122"/>
      <p:regular r:id="rId45"/>
    </p:embeddedFont>
    <p:embeddedFont>
      <p:font typeface="Calibri" panose="020F0502020204030204" charset="0"/>
      <p:regular r:id="rId46"/>
      <p:bold r:id="rId47"/>
      <p:italic r:id="rId48"/>
      <p:boldItalic r:id="rId49"/>
    </p:embeddedFont>
  </p:embeddedFontLst>
  <p:custDataLst>
    <p:tags r:id="rId5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C55A6"/>
    <a:srgbClr val="EA7A0C"/>
    <a:srgbClr val="F4C57A"/>
    <a:srgbClr val="E81818"/>
    <a:srgbClr val="F38417"/>
    <a:srgbClr val="F6952C"/>
    <a:srgbClr val="F0820C"/>
    <a:srgbClr val="867676"/>
    <a:srgbClr val="887875"/>
    <a:srgbClr val="EEEBE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5" autoAdjust="0"/>
    <p:restoredTop sz="94660"/>
  </p:normalViewPr>
  <p:slideViewPr>
    <p:cSldViewPr snapToGrid="0">
      <p:cViewPr>
        <p:scale>
          <a:sx n="50" d="100"/>
          <a:sy n="50" d="100"/>
        </p:scale>
        <p:origin x="364" y="36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Master" Target="slideMasters/slideMaster8.xml"/><Relationship Id="rId8" Type="http://schemas.openxmlformats.org/officeDocument/2006/relationships/slideMaster" Target="slideMasters/slideMaster7.xml"/><Relationship Id="rId7" Type="http://schemas.openxmlformats.org/officeDocument/2006/relationships/slideMaster" Target="slideMasters/slideMaster6.xml"/><Relationship Id="rId6" Type="http://schemas.openxmlformats.org/officeDocument/2006/relationships/slideMaster" Target="slideMasters/slideMaster5.xml"/><Relationship Id="rId50" Type="http://schemas.openxmlformats.org/officeDocument/2006/relationships/tags" Target="tags/tag5.xml"/><Relationship Id="rId5" Type="http://schemas.openxmlformats.org/officeDocument/2006/relationships/slideMaster" Target="slideMasters/slideMaster4.xml"/><Relationship Id="rId49" Type="http://schemas.openxmlformats.org/officeDocument/2006/relationships/font" Target="fonts/font10.fntdata"/><Relationship Id="rId48" Type="http://schemas.openxmlformats.org/officeDocument/2006/relationships/font" Target="fonts/font9.fntdata"/><Relationship Id="rId47" Type="http://schemas.openxmlformats.org/officeDocument/2006/relationships/font" Target="fonts/font8.fntdata"/><Relationship Id="rId46" Type="http://schemas.openxmlformats.org/officeDocument/2006/relationships/font" Target="fonts/font7.fntdata"/><Relationship Id="rId45" Type="http://schemas.openxmlformats.org/officeDocument/2006/relationships/font" Target="fonts/font6.fntdata"/><Relationship Id="rId44" Type="http://schemas.openxmlformats.org/officeDocument/2006/relationships/font" Target="fonts/font5.fntdata"/><Relationship Id="rId43" Type="http://schemas.openxmlformats.org/officeDocument/2006/relationships/font" Target="fonts/font4.fntdata"/><Relationship Id="rId42" Type="http://schemas.openxmlformats.org/officeDocument/2006/relationships/font" Target="fonts/font3.fntdata"/><Relationship Id="rId41" Type="http://schemas.openxmlformats.org/officeDocument/2006/relationships/font" Target="fonts/font2.fntdata"/><Relationship Id="rId40" Type="http://schemas.openxmlformats.org/officeDocument/2006/relationships/font" Target="fonts/font1.fntdata"/><Relationship Id="rId4" Type="http://schemas.openxmlformats.org/officeDocument/2006/relationships/slideMaster" Target="slideMasters/slideMaster3.xml"/><Relationship Id="rId39" Type="http://schemas.openxmlformats.org/officeDocument/2006/relationships/tableStyles" Target="tableStyles.xml"/><Relationship Id="rId38" Type="http://schemas.openxmlformats.org/officeDocument/2006/relationships/viewProps" Target="viewProps.xml"/><Relationship Id="rId37" Type="http://schemas.openxmlformats.org/officeDocument/2006/relationships/presProps" Target="presProps.xml"/><Relationship Id="rId36" Type="http://schemas.openxmlformats.org/officeDocument/2006/relationships/handoutMaster" Target="handoutMasters/handoutMaster1.xml"/><Relationship Id="rId35" Type="http://schemas.openxmlformats.org/officeDocument/2006/relationships/slide" Target="slides/slide25.xml"/><Relationship Id="rId34" Type="http://schemas.openxmlformats.org/officeDocument/2006/relationships/slide" Target="slides/slide24.xml"/><Relationship Id="rId33" Type="http://schemas.openxmlformats.org/officeDocument/2006/relationships/slide" Target="slides/slide23.xml"/><Relationship Id="rId32" Type="http://schemas.openxmlformats.org/officeDocument/2006/relationships/slide" Target="slides/slide22.xml"/><Relationship Id="rId31" Type="http://schemas.openxmlformats.org/officeDocument/2006/relationships/slide" Target="slides/slide21.xml"/><Relationship Id="rId30" Type="http://schemas.openxmlformats.org/officeDocument/2006/relationships/slide" Target="slides/slide20.xml"/><Relationship Id="rId3" Type="http://schemas.openxmlformats.org/officeDocument/2006/relationships/slideMaster" Target="slideMasters/slideMaster2.xml"/><Relationship Id="rId29" Type="http://schemas.openxmlformats.org/officeDocument/2006/relationships/slide" Target="slides/slide19.xml"/><Relationship Id="rId28" Type="http://schemas.openxmlformats.org/officeDocument/2006/relationships/slide" Target="slides/slide18.xml"/><Relationship Id="rId27" Type="http://schemas.openxmlformats.org/officeDocument/2006/relationships/slide" Target="slides/slide17.xml"/><Relationship Id="rId26" Type="http://schemas.openxmlformats.org/officeDocument/2006/relationships/slide" Target="slides/slide16.xml"/><Relationship Id="rId25" Type="http://schemas.openxmlformats.org/officeDocument/2006/relationships/slide" Target="slides/slide15.xml"/><Relationship Id="rId24" Type="http://schemas.openxmlformats.org/officeDocument/2006/relationships/slide" Target="slides/slide14.xml"/><Relationship Id="rId23" Type="http://schemas.openxmlformats.org/officeDocument/2006/relationships/slide" Target="slides/slide13.xml"/><Relationship Id="rId22" Type="http://schemas.openxmlformats.org/officeDocument/2006/relationships/slide" Target="slides/slide12.xml"/><Relationship Id="rId21" Type="http://schemas.openxmlformats.org/officeDocument/2006/relationships/slide" Target="slides/slide11.xml"/><Relationship Id="rId20" Type="http://schemas.openxmlformats.org/officeDocument/2006/relationships/slide" Target="slides/slide10.xml"/><Relationship Id="rId2" Type="http://schemas.openxmlformats.org/officeDocument/2006/relationships/theme" Target="theme/theme1.xml"/><Relationship Id="rId19" Type="http://schemas.openxmlformats.org/officeDocument/2006/relationships/slide" Target="slides/slide9.xml"/><Relationship Id="rId18" Type="http://schemas.openxmlformats.org/officeDocument/2006/relationships/slide" Target="slides/slide8.xml"/><Relationship Id="rId17" Type="http://schemas.openxmlformats.org/officeDocument/2006/relationships/slide" Target="slides/slide7.xml"/><Relationship Id="rId16" Type="http://schemas.openxmlformats.org/officeDocument/2006/relationships/slide" Target="slides/slide6.xml"/><Relationship Id="rId15" Type="http://schemas.openxmlformats.org/officeDocument/2006/relationships/slide" Target="slides/slide5.xml"/><Relationship Id="rId14" Type="http://schemas.openxmlformats.org/officeDocument/2006/relationships/slide" Target="slides/slide4.xml"/><Relationship Id="rId13" Type="http://schemas.openxmlformats.org/officeDocument/2006/relationships/slide" Target="slides/slide3.xml"/><Relationship Id="rId12" Type="http://schemas.openxmlformats.org/officeDocument/2006/relationships/slide" Target="slides/slide2.xml"/><Relationship Id="rId11" Type="http://schemas.openxmlformats.org/officeDocument/2006/relationships/notesMaster" Target="notesMasters/notesMaster1.xml"/><Relationship Id="rId10" Type="http://schemas.openxmlformats.org/officeDocument/2006/relationships/slide" Target="slides/slide1.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0.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9AE7F24-8D84-4BD5-8D55-07F6D0ACC910}"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3F9C0F3-A26D-47D7-A60D-08D015A1B683}"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7.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8.xml"/></Relationships>
</file>

<file path=ppt/slideLayouts/_rels/slideLayout13.xml.rels><?xml version="1.0" encoding="UTF-8" standalone="yes"?>
<Relationships xmlns="http://schemas.openxmlformats.org/package/2006/relationships"><Relationship Id="rId3" Type="http://schemas.openxmlformats.org/officeDocument/2006/relationships/tags" Target="../tags/tag4.xml"/><Relationship Id="rId2" Type="http://schemas.openxmlformats.org/officeDocument/2006/relationships/tags" Target="../tags/tag3.xml"/><Relationship Id="rId1" Type="http://schemas.openxmlformats.org/officeDocument/2006/relationships/slideMaster" Target="../slideMasters/slideMaster8.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7.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5F0E9943-F2FC-4B95-AA6A-F0785E5291FC}"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752962ED-E5E0-4E4F-B733-85D0B9BAD1B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一段文本_1项">
    <p:spTree>
      <p:nvGrpSpPr>
        <p:cNvPr id="1" name=""/>
        <p:cNvGrpSpPr/>
        <p:nvPr/>
      </p:nvGrpSpPr>
      <p:grpSpPr>
        <a:xfrm>
          <a:off x="0" y="0"/>
          <a:ext cx="0" cy="0"/>
          <a:chOff x="0" y="0"/>
          <a:chExt cx="0" cy="0"/>
        </a:xfrm>
      </p:grpSpPr>
      <p:sp>
        <p:nvSpPr>
          <p:cNvPr id="6" name="标题 5"/>
          <p:cNvSpPr>
            <a:spLocks noGrp="1"/>
          </p:cNvSpPr>
          <p:nvPr>
            <p:ph type="ctrTitle" idx="16385" hasCustomPrompt="1"/>
            <p:custDataLst>
              <p:tags r:id="rId2"/>
            </p:custDataLst>
          </p:nvPr>
        </p:nvSpPr>
        <p:spPr>
          <a:xfrm>
            <a:off x="1219200" y="2590800"/>
            <a:ext cx="9753600" cy="609600"/>
          </a:xfrm>
          <a:prstGeom prst="rect">
            <a:avLst/>
          </a:prstGeom>
          <a:noFill/>
        </p:spPr>
        <p:txBody>
          <a:bodyPr lIns="0" tIns="0" rIns="0" bIns="0" anchor="t">
            <a:normAutofit/>
          </a:bodyPr>
          <a:lstStyle>
            <a:lvl1pPr marL="0" indent="0" algn="ctr">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7" name="文本占位符 6"/>
          <p:cNvSpPr>
            <a:spLocks noGrp="1"/>
          </p:cNvSpPr>
          <p:nvPr>
            <p:ph type="body" idx="16386" hasCustomPrompt="1"/>
            <p:custDataLst>
              <p:tags r:id="rId3"/>
            </p:custDataLst>
          </p:nvPr>
        </p:nvSpPr>
        <p:spPr>
          <a:xfrm>
            <a:off x="1219200" y="3352800"/>
            <a:ext cx="9753600" cy="914400"/>
          </a:xfrm>
          <a:prstGeom prst="rect">
            <a:avLst/>
          </a:prstGeo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3FCE56EF-EE20-4EA5-A9B6-6891F494FCBC}"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0F2E1A5E-AD75-4091-95D7-EC1725B7F0C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6" name="直角三角形 5"/>
          <p:cNvSpPr/>
          <p:nvPr userDrawn="1"/>
        </p:nvSpPr>
        <p:spPr>
          <a:xfrm rot="16200000" flipH="1">
            <a:off x="7301865" y="-495935"/>
            <a:ext cx="4411345" cy="5395595"/>
          </a:xfrm>
          <a:prstGeom prst="rtTriangl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直角三角形 6"/>
          <p:cNvSpPr/>
          <p:nvPr userDrawn="1"/>
        </p:nvSpPr>
        <p:spPr>
          <a:xfrm rot="16200000" flipV="1">
            <a:off x="-22225" y="1322705"/>
            <a:ext cx="5579110" cy="5547360"/>
          </a:xfrm>
          <a:prstGeom prst="rtTriangl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descr="摄图网_401078816_矩形边框（非企业商用）"/>
          <p:cNvPicPr>
            <a:picLocks noChangeAspect="1"/>
          </p:cNvPicPr>
          <p:nvPr userDrawn="1"/>
        </p:nvPicPr>
        <p:blipFill>
          <a:blip r:embed="rId2"/>
          <a:srcRect l="285" t="23128" b="20993"/>
          <a:stretch>
            <a:fillRect/>
          </a:stretch>
        </p:blipFill>
        <p:spPr>
          <a:xfrm>
            <a:off x="400685" y="102235"/>
            <a:ext cx="11725910" cy="634873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一段文本_1项">
    <p:spTree>
      <p:nvGrpSpPr>
        <p:cNvPr id="1" name=""/>
        <p:cNvGrpSpPr/>
        <p:nvPr/>
      </p:nvGrpSpPr>
      <p:grpSpPr>
        <a:xfrm>
          <a:off x="0" y="0"/>
          <a:ext cx="0" cy="0"/>
          <a:chOff x="0" y="0"/>
          <a:chExt cx="0" cy="0"/>
        </a:xfrm>
      </p:grpSpPr>
      <p:sp>
        <p:nvSpPr>
          <p:cNvPr id="6" name="标题 5"/>
          <p:cNvSpPr>
            <a:spLocks noGrp="1"/>
          </p:cNvSpPr>
          <p:nvPr>
            <p:ph type="ctrTitle" idx="16385" hasCustomPrompt="1"/>
            <p:custDataLst>
              <p:tags r:id="rId2"/>
            </p:custDataLst>
          </p:nvPr>
        </p:nvSpPr>
        <p:spPr>
          <a:xfrm>
            <a:off x="1219200" y="2590800"/>
            <a:ext cx="9753600" cy="609600"/>
          </a:xfrm>
          <a:prstGeom prst="rect">
            <a:avLst/>
          </a:prstGeom>
          <a:noFill/>
        </p:spPr>
        <p:txBody>
          <a:bodyPr lIns="0" tIns="0" rIns="0" bIns="0" anchor="t">
            <a:normAutofit/>
          </a:bodyPr>
          <a:lstStyle>
            <a:lvl1pPr marL="0" indent="0" algn="ctr">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7" name="文本占位符 6"/>
          <p:cNvSpPr>
            <a:spLocks noGrp="1"/>
          </p:cNvSpPr>
          <p:nvPr>
            <p:ph type="body" idx="16386" hasCustomPrompt="1"/>
            <p:custDataLst>
              <p:tags r:id="rId3"/>
            </p:custDataLst>
          </p:nvPr>
        </p:nvSpPr>
        <p:spPr>
          <a:xfrm>
            <a:off x="1219200" y="3352800"/>
            <a:ext cx="9753600" cy="914400"/>
          </a:xfrm>
          <a:prstGeom prst="rect">
            <a:avLst/>
          </a:prstGeo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twoObj" preserve="1">
  <p:cSld name="2_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47700" y="258445"/>
            <a:ext cx="10515600" cy="1325563"/>
          </a:xfrm>
        </p:spPr>
        <p:txBody>
          <a:bodyPr>
            <a:normAutofit/>
          </a:bodyPr>
          <a:lstStyle>
            <a:lvl1pPr>
              <a:defRPr sz="2400" b="1" i="0">
                <a:effectLst>
                  <a:outerShdw blurRad="38100" dist="38100" dir="2700000" algn="tl">
                    <a:srgbClr val="000000">
                      <a:alpha val="43137"/>
                    </a:srgbClr>
                  </a:outerShdw>
                </a:effectLst>
              </a:defRPr>
            </a:lvl1pPr>
          </a:lstStyle>
          <a:p>
            <a:r>
              <a:rPr lang="zh-CN" altLang="en-US" dirty="0"/>
              <a:t>单击此处编辑母版标题样式</a:t>
            </a:r>
            <a:endParaRPr lang="zh-CN" altLang="en-US" dirty="0"/>
          </a:p>
        </p:txBody>
      </p:sp>
      <p:sp>
        <p:nvSpPr>
          <p:cNvPr id="3" name="内容占位符 2"/>
          <p:cNvSpPr>
            <a:spLocks noGrp="1"/>
          </p:cNvSpPr>
          <p:nvPr>
            <p:ph sz="half" idx="1"/>
          </p:nvPr>
        </p:nvSpPr>
        <p:spPr>
          <a:xfrm>
            <a:off x="647700" y="1825625"/>
            <a:ext cx="5181600" cy="4351338"/>
          </a:xfrm>
        </p:spPr>
        <p:txBody>
          <a:bodyPr>
            <a:normAutofit/>
          </a:bodyPr>
          <a:lstStyle>
            <a:lvl1pPr>
              <a:lnSpc>
                <a:spcPct val="150000"/>
              </a:lnSpc>
              <a:defRPr sz="2000">
                <a:solidFill>
                  <a:schemeClr val="tx1">
                    <a:lumMod val="75000"/>
                    <a:lumOff val="25000"/>
                  </a:schemeClr>
                </a:solidFill>
              </a:defRPr>
            </a:lvl1pPr>
            <a:lvl2pPr>
              <a:lnSpc>
                <a:spcPct val="150000"/>
              </a:lnSpc>
              <a:defRPr sz="1800">
                <a:solidFill>
                  <a:schemeClr val="tx1">
                    <a:lumMod val="75000"/>
                    <a:lumOff val="25000"/>
                  </a:schemeClr>
                </a:solidFill>
              </a:defRPr>
            </a:lvl2pPr>
            <a:lvl3pPr>
              <a:lnSpc>
                <a:spcPct val="150000"/>
              </a:lnSpc>
              <a:defRPr sz="1600">
                <a:solidFill>
                  <a:schemeClr val="tx1">
                    <a:lumMod val="75000"/>
                    <a:lumOff val="25000"/>
                  </a:schemeClr>
                </a:solidFill>
              </a:defRPr>
            </a:lvl3pPr>
            <a:lvl4pPr>
              <a:lnSpc>
                <a:spcPct val="150000"/>
              </a:lnSpc>
              <a:defRPr sz="1600">
                <a:solidFill>
                  <a:schemeClr val="tx1">
                    <a:lumMod val="75000"/>
                    <a:lumOff val="25000"/>
                  </a:schemeClr>
                </a:solidFill>
              </a:defRPr>
            </a:lvl4pPr>
            <a:lvl5pPr>
              <a:lnSpc>
                <a:spcPct val="150000"/>
              </a:lnSpc>
              <a:defRPr sz="16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内容占位符 3"/>
          <p:cNvSpPr>
            <a:spLocks noGrp="1"/>
          </p:cNvSpPr>
          <p:nvPr>
            <p:ph sz="half" idx="2"/>
          </p:nvPr>
        </p:nvSpPr>
        <p:spPr>
          <a:xfrm>
            <a:off x="5981700" y="1825625"/>
            <a:ext cx="5181600" cy="4351338"/>
          </a:xfrm>
        </p:spPr>
        <p:txBody>
          <a:bodyPr>
            <a:normAutofit/>
          </a:bodyPr>
          <a:lstStyle>
            <a:lvl1pPr>
              <a:lnSpc>
                <a:spcPct val="150000"/>
              </a:lnSpc>
              <a:defRPr sz="2000">
                <a:solidFill>
                  <a:schemeClr val="tx1">
                    <a:lumMod val="75000"/>
                    <a:lumOff val="25000"/>
                  </a:schemeClr>
                </a:solidFill>
              </a:defRPr>
            </a:lvl1pPr>
            <a:lvl2pPr>
              <a:lnSpc>
                <a:spcPct val="150000"/>
              </a:lnSpc>
              <a:defRPr sz="1800">
                <a:solidFill>
                  <a:schemeClr val="tx1">
                    <a:lumMod val="75000"/>
                    <a:lumOff val="25000"/>
                  </a:schemeClr>
                </a:solidFill>
              </a:defRPr>
            </a:lvl2pPr>
            <a:lvl3pPr>
              <a:lnSpc>
                <a:spcPct val="150000"/>
              </a:lnSpc>
              <a:defRPr sz="1600">
                <a:solidFill>
                  <a:schemeClr val="tx1">
                    <a:lumMod val="75000"/>
                    <a:lumOff val="25000"/>
                  </a:schemeClr>
                </a:solidFill>
              </a:defRPr>
            </a:lvl3pPr>
            <a:lvl4pPr>
              <a:lnSpc>
                <a:spcPct val="150000"/>
              </a:lnSpc>
              <a:defRPr sz="1600">
                <a:solidFill>
                  <a:schemeClr val="tx1">
                    <a:lumMod val="75000"/>
                    <a:lumOff val="25000"/>
                  </a:schemeClr>
                </a:solidFill>
              </a:defRPr>
            </a:lvl4pPr>
            <a:lvl5pPr>
              <a:lnSpc>
                <a:spcPct val="150000"/>
              </a:lnSpc>
              <a:defRPr sz="16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nvPr>
        </p:nvSpPr>
        <p:spPr>
          <a:xfrm>
            <a:off x="838200" y="6356350"/>
            <a:ext cx="2743200" cy="365125"/>
          </a:xfrm>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p:spPr>
        <p:txBody>
          <a:bodyPr/>
          <a:lstStyle/>
          <a:p>
            <a:fld id="{49AE70B2-8BF9-45C0-BB95-33D1B9D3A854}" type="slidenum">
              <a:rPr lang="zh-CN" altLang="en-US" smtClean="0"/>
            </a:fld>
            <a:endParaRPr lang="zh-CN" altLang="en-US"/>
          </a:p>
        </p:txBody>
      </p:sp>
      <p:sp>
        <p:nvSpPr>
          <p:cNvPr id="8" name="矩形 7"/>
          <p:cNvSpPr/>
          <p:nvPr userDrawn="1"/>
        </p:nvSpPr>
        <p:spPr>
          <a:xfrm>
            <a:off x="-635" y="0"/>
            <a:ext cx="12193270" cy="410972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635" y="4109720"/>
            <a:ext cx="12193905" cy="2747645"/>
          </a:xfrm>
          <a:prstGeom prst="rect">
            <a:avLst/>
          </a:prstGeom>
          <a:solidFill>
            <a:srgbClr val="F29E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446405" y="429260"/>
            <a:ext cx="11138535" cy="6149975"/>
          </a:xfrm>
          <a:prstGeom prst="rect">
            <a:avLst/>
          </a:prstGeom>
          <a:solidFill>
            <a:schemeClr val="bg1"/>
          </a:solidFill>
          <a:ln w="12700" cmpd="sng">
            <a:solidFill>
              <a:schemeClr val="accent1">
                <a:shade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等腰三角形 10"/>
          <p:cNvSpPr/>
          <p:nvPr userDrawn="1"/>
        </p:nvSpPr>
        <p:spPr>
          <a:xfrm>
            <a:off x="11090275" y="2797175"/>
            <a:ext cx="874395" cy="738505"/>
          </a:xfrm>
          <a:prstGeom prst="triangl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等腰三角形 11"/>
          <p:cNvSpPr/>
          <p:nvPr userDrawn="1"/>
        </p:nvSpPr>
        <p:spPr>
          <a:xfrm rot="9420000">
            <a:off x="67310" y="340995"/>
            <a:ext cx="874395" cy="738505"/>
          </a:xfrm>
          <a:prstGeom prst="triangl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userDrawn="1"/>
        </p:nvSpPr>
        <p:spPr>
          <a:xfrm>
            <a:off x="2286635" y="991235"/>
            <a:ext cx="7832725" cy="834390"/>
          </a:xfrm>
          <a:prstGeom prst="rect">
            <a:avLst/>
          </a:prstGeom>
        </p:spPr>
        <p:txBody>
          <a:bodyPr wrap="square">
            <a:spAutoFit/>
          </a:bodyPr>
          <a:lstStyle/>
          <a:p>
            <a:pPr algn="dist">
              <a:lnSpc>
                <a:spcPct val="151000"/>
              </a:lnSpc>
              <a:spcBef>
                <a:spcPct val="20000"/>
              </a:spcBef>
              <a:buClr>
                <a:schemeClr val="hlink"/>
              </a:buClr>
              <a:buSzPct val="80000"/>
              <a:buFont typeface="Arial" panose="020B0604020202020204" pitchFamily="34" charset="0"/>
              <a:buNone/>
              <a:defRPr/>
            </a:pPr>
            <a:r>
              <a:rPr lang="en-US" altLang="zh-CN" sz="3200" b="1" dirty="0">
                <a:solidFill>
                  <a:schemeClr val="tx1"/>
                </a:solidFill>
                <a:cs typeface="+mn-ea"/>
                <a:sym typeface="+mn-lt"/>
              </a:rPr>
              <a:t>2025 </a:t>
            </a:r>
            <a:r>
              <a:rPr lang="zh-CN" altLang="en-US" sz="3200" b="1" dirty="0">
                <a:solidFill>
                  <a:schemeClr val="tx1"/>
                </a:solidFill>
                <a:cs typeface="+mn-ea"/>
                <a:sym typeface="+mn-lt"/>
              </a:rPr>
              <a:t>中考宝典·考点专项突破·英语课件</a:t>
            </a:r>
            <a:endParaRPr lang="zh-CN" altLang="en-US" sz="3200" b="1" dirty="0">
              <a:solidFill>
                <a:schemeClr val="tx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3FCE56EF-EE20-4EA5-A9B6-6891F494FCBC}"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0F2E1A5E-AD75-4091-95D7-EC1725B7F0C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62AFAF11-4288-4D3D-BEE5-C0FCBA2F6DBE}"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3B6BB31E-2FEA-4E21-A63F-651931C7FBF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62AFAF11-4288-4D3D-BEE5-C0FCBA2F6DBE}"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3B6BB31E-2FEA-4E21-A63F-651931C7FBF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62AFAF11-4288-4D3D-BEE5-C0FCBA2F6DBE}"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3B6BB31E-2FEA-4E21-A63F-651931C7FBF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62AFAF11-4288-4D3D-BEE5-C0FCBA2F6DBE}"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3B6BB31E-2FEA-4E21-A63F-651931C7FBF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3FCE56EF-EE20-4EA5-A9B6-6891F494FCBC}"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0F2E1A5E-AD75-4091-95D7-EC1725B7F0C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rgbClr val="FFFFFF"/>
        </a:solidFill>
        <a:effectLst/>
      </p:bgPr>
    </p:bg>
    <p:spTree>
      <p:nvGrpSpPr>
        <p:cNvPr id="1" name=""/>
        <p:cNvGrpSpPr/>
        <p:nvPr/>
      </p:nvGrpSpPr>
      <p:grpSpPr>
        <a:xfrm>
          <a:off x="0" y="0"/>
          <a:ext cx="0" cy="0"/>
          <a:chOff x="0" y="0"/>
          <a:chExt cx="0" cy="0"/>
        </a:xfrm>
      </p:grpSpPr>
      <p:sp>
        <p:nvSpPr>
          <p:cNvPr id="6" name="直角三角形 5"/>
          <p:cNvSpPr/>
          <p:nvPr userDrawn="1"/>
        </p:nvSpPr>
        <p:spPr>
          <a:xfrm rot="16200000" flipH="1">
            <a:off x="7301865" y="-495935"/>
            <a:ext cx="4411345" cy="5395595"/>
          </a:xfrm>
          <a:prstGeom prst="rtTriangl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直角三角形 6"/>
          <p:cNvSpPr/>
          <p:nvPr userDrawn="1"/>
        </p:nvSpPr>
        <p:spPr>
          <a:xfrm rot="16200000" flipV="1">
            <a:off x="-22225" y="1322705"/>
            <a:ext cx="5579110" cy="5547360"/>
          </a:xfrm>
          <a:prstGeom prst="rtTriangl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descr="摄图网_401078816_矩形边框（非企业商用）"/>
          <p:cNvPicPr>
            <a:picLocks noChangeAspect="1"/>
          </p:cNvPicPr>
          <p:nvPr userDrawn="1"/>
        </p:nvPicPr>
        <p:blipFill>
          <a:blip r:embed="rId2"/>
          <a:srcRect l="285" t="23128" b="20993"/>
          <a:stretch>
            <a:fillRect/>
          </a:stretch>
        </p:blipFill>
        <p:spPr>
          <a:xfrm>
            <a:off x="400685" y="102235"/>
            <a:ext cx="11725910" cy="634873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Masters/_rels/slideMaster1.xml.rels><?xml version="1.0" encoding="UTF-8" standalone="yes"?>
<Relationships xmlns="http://schemas.openxmlformats.org/package/2006/relationships"><Relationship Id="rId4" Type="http://schemas.openxmlformats.org/officeDocument/2006/relationships/theme" Target="../theme/theme1.xml"/><Relationship Id="rId3"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3.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4.xml"/></Relationships>
</file>

<file path=ppt/slideMasters/_rels/slideMaster4.xml.rels><?xml version="1.0" encoding="UTF-8" standalone="yes"?>
<Relationships xmlns="http://schemas.openxmlformats.org/package/2006/relationships"><Relationship Id="rId2" Type="http://schemas.openxmlformats.org/officeDocument/2006/relationships/theme" Target="../theme/theme4.xml"/><Relationship Id="rId1" Type="http://schemas.openxmlformats.org/officeDocument/2006/relationships/slideLayout" Target="../slideLayouts/slideLayout5.xml"/></Relationships>
</file>

<file path=ppt/slideMasters/_rels/slideMaster5.xml.rels><?xml version="1.0" encoding="UTF-8" standalone="yes"?>
<Relationships xmlns="http://schemas.openxmlformats.org/package/2006/relationships"><Relationship Id="rId2" Type="http://schemas.openxmlformats.org/officeDocument/2006/relationships/theme" Target="../theme/theme5.xml"/><Relationship Id="rId1" Type="http://schemas.openxmlformats.org/officeDocument/2006/relationships/slideLayout" Target="../slideLayouts/slideLayout6.xml"/></Relationships>
</file>

<file path=ppt/slideMasters/_rels/slideMaster6.xml.rels><?xml version="1.0" encoding="UTF-8" standalone="yes"?>
<Relationships xmlns="http://schemas.openxmlformats.org/package/2006/relationships"><Relationship Id="rId2" Type="http://schemas.openxmlformats.org/officeDocument/2006/relationships/theme" Target="../theme/theme6.xml"/><Relationship Id="rId1" Type="http://schemas.openxmlformats.org/officeDocument/2006/relationships/slideLayout" Target="../slideLayouts/slideLayout7.xml"/></Relationships>
</file>

<file path=ppt/slideMasters/_rels/slideMaster7.xml.rels><?xml version="1.0" encoding="UTF-8" standalone="yes"?>
<Relationships xmlns="http://schemas.openxmlformats.org/package/2006/relationships"><Relationship Id="rId4" Type="http://schemas.openxmlformats.org/officeDocument/2006/relationships/theme" Target="../theme/theme7.xml"/><Relationship Id="rId3" Type="http://schemas.openxmlformats.org/officeDocument/2006/relationships/slideLayout" Target="../slideLayouts/slideLayout10.xml"/><Relationship Id="rId2" Type="http://schemas.openxmlformats.org/officeDocument/2006/relationships/slideLayout" Target="../slideLayouts/slideLayout9.xml"/><Relationship Id="rId1" Type="http://schemas.openxmlformats.org/officeDocument/2006/relationships/slideLayout" Target="../slideLayouts/slideLayout8.xml"/></Relationships>
</file>

<file path=ppt/slideMasters/_rels/slideMaster8.xml.rels><?xml version="1.0" encoding="UTF-8" standalone="yes"?>
<Relationships xmlns="http://schemas.openxmlformats.org/package/2006/relationships"><Relationship Id="rId4" Type="http://schemas.openxmlformats.org/officeDocument/2006/relationships/theme" Target="../theme/theme8.xml"/><Relationship Id="rId3" Type="http://schemas.openxmlformats.org/officeDocument/2006/relationships/slideLayout" Target="../slideLayouts/slideLayout13.xml"/><Relationship Id="rId2" Type="http://schemas.openxmlformats.org/officeDocument/2006/relationships/slideLayout" Target="../slideLayouts/slideLayout12.xml"/><Relationship Id="rId1"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矩形 6"/>
          <p:cNvSpPr/>
          <p:nvPr userDrawn="1"/>
        </p:nvSpPr>
        <p:spPr>
          <a:xfrm>
            <a:off x="0" y="0"/>
            <a:ext cx="12192000" cy="6858000"/>
          </a:xfrm>
          <a:prstGeom prst="rect">
            <a:avLst/>
          </a:prstGeom>
          <a:blipFill>
            <a:blip r:embed="rId3" cstate="hq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Lst>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2" r:id="rId1"/>
  </p:sldLayoutIdLst>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5" name="任意多边形: 形状 14"/>
          <p:cNvSpPr/>
          <p:nvPr userDrawn="1"/>
        </p:nvSpPr>
        <p:spPr>
          <a:xfrm flipH="1">
            <a:off x="11118514" y="4785168"/>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rPr>
              <a:t>教学反思</a:t>
            </a:r>
            <a:endPar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endParaRPr>
          </a:p>
        </p:txBody>
      </p:sp>
      <p:sp>
        <p:nvSpPr>
          <p:cNvPr id="14" name="任意多边形: 形状 13"/>
          <p:cNvSpPr/>
          <p:nvPr userDrawn="1"/>
        </p:nvSpPr>
        <p:spPr>
          <a:xfrm flipH="1">
            <a:off x="11118516" y="3343646"/>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rPr>
              <a:t>教学过程</a:t>
            </a:r>
            <a:endPar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endParaRPr>
          </a:p>
        </p:txBody>
      </p:sp>
      <p:sp>
        <p:nvSpPr>
          <p:cNvPr id="13" name="任意多边形: 形状 12"/>
          <p:cNvSpPr/>
          <p:nvPr userDrawn="1"/>
        </p:nvSpPr>
        <p:spPr>
          <a:xfrm flipH="1">
            <a:off x="11118516" y="1902123"/>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algn="ctr"/>
            <a:r>
              <a:rPr lang="zh-CN" altLang="en-US" sz="2400" kern="1200" dirty="0">
                <a:solidFill>
                  <a:schemeClr val="bg1">
                    <a:lumMod val="65000"/>
                  </a:schemeClr>
                </a:solidFill>
                <a:latin typeface="微软雅黑" panose="020B0503020204020204" pitchFamily="34" charset="-122"/>
                <a:ea typeface="微软雅黑" panose="020B0503020204020204" pitchFamily="34" charset="-122"/>
                <a:cs typeface="+mn-cs"/>
              </a:rPr>
              <a:t>教学策略</a:t>
            </a:r>
            <a:endParaRPr lang="zh-CN" altLang="en-US" sz="2400" kern="1200" dirty="0">
              <a:solidFill>
                <a:schemeClr val="bg1">
                  <a:lumMod val="65000"/>
                </a:schemeClr>
              </a:solidFill>
              <a:latin typeface="微软雅黑" panose="020B0503020204020204" pitchFamily="34" charset="-122"/>
              <a:ea typeface="微软雅黑" panose="020B0503020204020204" pitchFamily="34" charset="-122"/>
              <a:cs typeface="+mn-cs"/>
            </a:endParaRPr>
          </a:p>
        </p:txBody>
      </p:sp>
      <p:sp>
        <p:nvSpPr>
          <p:cNvPr id="12" name="任意多边形: 形状 11"/>
          <p:cNvSpPr/>
          <p:nvPr userDrawn="1"/>
        </p:nvSpPr>
        <p:spPr>
          <a:xfrm flipH="1">
            <a:off x="11118515" y="460600"/>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algn="ctr"/>
            <a:r>
              <a:rPr lang="zh-CN" altLang="en-US" sz="2400" dirty="0">
                <a:solidFill>
                  <a:srgbClr val="F4C57A"/>
                </a:solidFill>
                <a:latin typeface="微软雅黑" panose="020B0503020204020204" pitchFamily="34" charset="-122"/>
                <a:ea typeface="微软雅黑" panose="020B0503020204020204" pitchFamily="34" charset="-122"/>
              </a:rPr>
              <a:t>教学分析</a:t>
            </a:r>
            <a:endParaRPr lang="zh-CN" altLang="en-US" sz="2400" dirty="0">
              <a:solidFill>
                <a:srgbClr val="F4C57A"/>
              </a:solidFill>
              <a:latin typeface="微软雅黑" panose="020B0503020204020204" pitchFamily="34" charset="-122"/>
              <a:ea typeface="微软雅黑" panose="020B0503020204020204" pitchFamily="34" charset="-122"/>
            </a:endParaRPr>
          </a:p>
        </p:txBody>
      </p:sp>
      <p:sp>
        <p:nvSpPr>
          <p:cNvPr id="9" name="矩形 8"/>
          <p:cNvSpPr/>
          <p:nvPr userDrawn="1"/>
        </p:nvSpPr>
        <p:spPr>
          <a:xfrm>
            <a:off x="0" y="0"/>
            <a:ext cx="11118516" cy="6858000"/>
          </a:xfrm>
          <a:prstGeom prst="rect">
            <a:avLst/>
          </a:pr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7" name="矩形 16"/>
          <p:cNvSpPr/>
          <p:nvPr userDrawn="1"/>
        </p:nvSpPr>
        <p:spPr>
          <a:xfrm flipH="1">
            <a:off x="10621209" y="460601"/>
            <a:ext cx="609600" cy="1708081"/>
          </a:xfrm>
          <a:prstGeom prst="rect">
            <a:avLst/>
          </a:prstGeom>
          <a:solidFill>
            <a:schemeClr val="bg1"/>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Tree>
  </p:cSld>
  <p:clrMap bg1="lt1" tx1="dk1" bg2="lt2" tx2="dk2" accent1="accent1" accent2="accent2" accent3="accent3" accent4="accent4" accent5="accent5" accent6="accent6" hlink="hlink" folHlink="folHlink"/>
  <p:sldLayoutIdLst>
    <p:sldLayoutId id="2147483654" r:id="rId1"/>
  </p:sldLayoutIdLst>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5" name="任意多边形: 形状 14"/>
          <p:cNvSpPr/>
          <p:nvPr userDrawn="1"/>
        </p:nvSpPr>
        <p:spPr>
          <a:xfrm flipH="1">
            <a:off x="11118514" y="4785168"/>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rPr>
              <a:t>教学反思</a:t>
            </a:r>
            <a:endPar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endParaRPr>
          </a:p>
        </p:txBody>
      </p:sp>
      <p:sp>
        <p:nvSpPr>
          <p:cNvPr id="14" name="任意多边形: 形状 13"/>
          <p:cNvSpPr/>
          <p:nvPr userDrawn="1"/>
        </p:nvSpPr>
        <p:spPr>
          <a:xfrm flipH="1">
            <a:off x="11118516" y="3343646"/>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rPr>
              <a:t>教学过程</a:t>
            </a:r>
            <a:endPar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endParaRPr>
          </a:p>
        </p:txBody>
      </p:sp>
      <p:sp>
        <p:nvSpPr>
          <p:cNvPr id="12" name="任意多边形: 形状 11"/>
          <p:cNvSpPr/>
          <p:nvPr userDrawn="1"/>
        </p:nvSpPr>
        <p:spPr>
          <a:xfrm flipH="1">
            <a:off x="11118515" y="460600"/>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algn="ctr"/>
            <a:r>
              <a:rPr lang="zh-CN" altLang="en-US" sz="2400" dirty="0">
                <a:solidFill>
                  <a:schemeClr val="bg1">
                    <a:lumMod val="65000"/>
                  </a:schemeClr>
                </a:solidFill>
                <a:latin typeface="微软雅黑" panose="020B0503020204020204" pitchFamily="34" charset="-122"/>
                <a:ea typeface="微软雅黑" panose="020B0503020204020204" pitchFamily="34" charset="-122"/>
              </a:rPr>
              <a:t>教学分析</a:t>
            </a:r>
            <a:endParaRPr lang="zh-CN" altLang="en-US" sz="24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9" name="矩形 8"/>
          <p:cNvSpPr/>
          <p:nvPr userDrawn="1"/>
        </p:nvSpPr>
        <p:spPr>
          <a:xfrm>
            <a:off x="0" y="0"/>
            <a:ext cx="11118516" cy="6858000"/>
          </a:xfrm>
          <a:prstGeom prst="rect">
            <a:avLst/>
          </a:pr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7" name="矩形 16"/>
          <p:cNvSpPr/>
          <p:nvPr userDrawn="1"/>
        </p:nvSpPr>
        <p:spPr>
          <a:xfrm flipH="1">
            <a:off x="10792323" y="1902123"/>
            <a:ext cx="609600" cy="1708081"/>
          </a:xfrm>
          <a:prstGeom prst="rect">
            <a:avLst/>
          </a:prstGeom>
          <a:solidFill>
            <a:schemeClr val="bg1"/>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3" name="任意多边形: 形状 12"/>
          <p:cNvSpPr/>
          <p:nvPr userDrawn="1"/>
        </p:nvSpPr>
        <p:spPr>
          <a:xfrm flipH="1">
            <a:off x="11118516" y="1902123"/>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algn="ctr"/>
            <a:r>
              <a:rPr lang="zh-CN" altLang="en-US" sz="2400" kern="1200" dirty="0">
                <a:solidFill>
                  <a:srgbClr val="F4C57A"/>
                </a:solidFill>
                <a:latin typeface="微软雅黑" panose="020B0503020204020204" pitchFamily="34" charset="-122"/>
                <a:ea typeface="微软雅黑" panose="020B0503020204020204" pitchFamily="34" charset="-122"/>
                <a:cs typeface="+mn-cs"/>
              </a:rPr>
              <a:t>教学策略</a:t>
            </a:r>
            <a:endParaRPr lang="zh-CN" altLang="en-US" sz="2400" kern="1200" dirty="0">
              <a:solidFill>
                <a:srgbClr val="F4C57A"/>
              </a:solidFill>
              <a:latin typeface="微软雅黑" panose="020B0503020204020204" pitchFamily="34" charset="-122"/>
              <a:ea typeface="微软雅黑" panose="020B0503020204020204" pitchFamily="34" charset="-122"/>
              <a:cs typeface="+mn-cs"/>
            </a:endParaRPr>
          </a:p>
        </p:txBody>
      </p:sp>
    </p:spTree>
  </p:cSld>
  <p:clrMap bg1="lt1" tx1="dk1" bg2="lt2" tx2="dk2" accent1="accent1" accent2="accent2" accent3="accent3" accent4="accent4" accent5="accent5" accent6="accent6" hlink="hlink" folHlink="folHlink"/>
  <p:sldLayoutIdLst>
    <p:sldLayoutId id="2147483656" r:id="rId1"/>
  </p:sldLayoutIdLst>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5" name="任意多边形: 形状 14"/>
          <p:cNvSpPr/>
          <p:nvPr userDrawn="1"/>
        </p:nvSpPr>
        <p:spPr>
          <a:xfrm flipH="1">
            <a:off x="11118514" y="4785168"/>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rPr>
              <a:t>教学反思</a:t>
            </a:r>
            <a:endPar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endParaRPr>
          </a:p>
        </p:txBody>
      </p:sp>
      <p:sp>
        <p:nvSpPr>
          <p:cNvPr id="12" name="任意多边形: 形状 11"/>
          <p:cNvSpPr/>
          <p:nvPr userDrawn="1"/>
        </p:nvSpPr>
        <p:spPr>
          <a:xfrm flipH="1">
            <a:off x="11118515" y="460600"/>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algn="ctr"/>
            <a:r>
              <a:rPr lang="zh-CN" altLang="en-US" sz="2400" dirty="0">
                <a:solidFill>
                  <a:schemeClr val="bg1">
                    <a:lumMod val="65000"/>
                  </a:schemeClr>
                </a:solidFill>
                <a:latin typeface="微软雅黑" panose="020B0503020204020204" pitchFamily="34" charset="-122"/>
                <a:ea typeface="微软雅黑" panose="020B0503020204020204" pitchFamily="34" charset="-122"/>
              </a:rPr>
              <a:t>教学分析</a:t>
            </a:r>
            <a:endParaRPr lang="zh-CN" altLang="en-US" sz="24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13" name="任意多边形: 形状 12"/>
          <p:cNvSpPr/>
          <p:nvPr userDrawn="1"/>
        </p:nvSpPr>
        <p:spPr>
          <a:xfrm flipH="1">
            <a:off x="11118516" y="1902123"/>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algn="ctr"/>
            <a:r>
              <a:rPr lang="zh-CN" altLang="en-US" sz="2400" kern="1200" dirty="0">
                <a:solidFill>
                  <a:schemeClr val="bg1">
                    <a:lumMod val="65000"/>
                  </a:schemeClr>
                </a:solidFill>
                <a:latin typeface="微软雅黑" panose="020B0503020204020204" pitchFamily="34" charset="-122"/>
                <a:ea typeface="微软雅黑" panose="020B0503020204020204" pitchFamily="34" charset="-122"/>
                <a:cs typeface="+mn-cs"/>
              </a:rPr>
              <a:t>教学策略</a:t>
            </a:r>
            <a:endParaRPr lang="zh-CN" altLang="en-US" sz="2400" kern="1200" dirty="0">
              <a:solidFill>
                <a:schemeClr val="bg1">
                  <a:lumMod val="65000"/>
                </a:schemeClr>
              </a:solidFill>
              <a:latin typeface="微软雅黑" panose="020B0503020204020204" pitchFamily="34" charset="-122"/>
              <a:ea typeface="微软雅黑" panose="020B0503020204020204" pitchFamily="34" charset="-122"/>
              <a:cs typeface="+mn-cs"/>
            </a:endParaRPr>
          </a:p>
        </p:txBody>
      </p:sp>
      <p:sp>
        <p:nvSpPr>
          <p:cNvPr id="14" name="任意多边形: 形状 13"/>
          <p:cNvSpPr/>
          <p:nvPr userDrawn="1"/>
        </p:nvSpPr>
        <p:spPr>
          <a:xfrm flipH="1">
            <a:off x="11118516" y="3343646"/>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rgbClr val="F4C57A"/>
                </a:solidFill>
                <a:effectLst/>
                <a:uLnTx/>
                <a:uFillTx/>
                <a:latin typeface="微软雅黑" panose="020B0503020204020204" pitchFamily="34" charset="-122"/>
                <a:ea typeface="微软雅黑" panose="020B0503020204020204" pitchFamily="34" charset="-122"/>
                <a:cs typeface="+mn-cs"/>
              </a:rPr>
              <a:t>教学过程</a:t>
            </a:r>
            <a:endParaRPr kumimoji="0" lang="zh-CN" altLang="en-US" sz="2400" b="0" i="0" u="none" strike="noStrike" kern="1200" cap="none" spc="0" normalizeH="0" baseline="0" noProof="0" dirty="0">
              <a:ln>
                <a:noFill/>
              </a:ln>
              <a:solidFill>
                <a:srgbClr val="F4C57A"/>
              </a:solidFill>
              <a:effectLst/>
              <a:uLnTx/>
              <a:uFillTx/>
              <a:latin typeface="微软雅黑" panose="020B0503020204020204" pitchFamily="34" charset="-122"/>
              <a:ea typeface="微软雅黑" panose="020B0503020204020204" pitchFamily="34" charset="-122"/>
              <a:cs typeface="+mn-cs"/>
            </a:endParaRPr>
          </a:p>
        </p:txBody>
      </p:sp>
      <p:sp>
        <p:nvSpPr>
          <p:cNvPr id="9" name="矩形 8"/>
          <p:cNvSpPr/>
          <p:nvPr userDrawn="1"/>
        </p:nvSpPr>
        <p:spPr>
          <a:xfrm>
            <a:off x="0" y="0"/>
            <a:ext cx="11118516" cy="6858000"/>
          </a:xfrm>
          <a:prstGeom prst="rect">
            <a:avLst/>
          </a:pr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7" name="矩形 16"/>
          <p:cNvSpPr/>
          <p:nvPr userDrawn="1"/>
        </p:nvSpPr>
        <p:spPr>
          <a:xfrm flipH="1">
            <a:off x="10718017" y="3343646"/>
            <a:ext cx="609600" cy="1708081"/>
          </a:xfrm>
          <a:prstGeom prst="rect">
            <a:avLst/>
          </a:prstGeom>
          <a:solidFill>
            <a:schemeClr val="bg1"/>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Tree>
  </p:cSld>
  <p:clrMap bg1="lt1" tx1="dk1" bg2="lt2" tx2="dk2" accent1="accent1" accent2="accent2" accent3="accent3" accent4="accent4" accent5="accent5" accent6="accent6" hlink="hlink" folHlink="folHlink"/>
  <p:sldLayoutIdLst>
    <p:sldLayoutId id="2147483658" r:id="rId1"/>
  </p:sldLayoutIdLst>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2" name="任意多边形: 形状 11"/>
          <p:cNvSpPr/>
          <p:nvPr userDrawn="1"/>
        </p:nvSpPr>
        <p:spPr>
          <a:xfrm flipH="1">
            <a:off x="11118515" y="460600"/>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algn="ctr"/>
            <a:r>
              <a:rPr lang="zh-CN" altLang="en-US" sz="2400" dirty="0">
                <a:solidFill>
                  <a:schemeClr val="bg1">
                    <a:lumMod val="65000"/>
                  </a:schemeClr>
                </a:solidFill>
                <a:latin typeface="微软雅黑" panose="020B0503020204020204" pitchFamily="34" charset="-122"/>
                <a:ea typeface="微软雅黑" panose="020B0503020204020204" pitchFamily="34" charset="-122"/>
              </a:rPr>
              <a:t>教学分析</a:t>
            </a:r>
            <a:endParaRPr lang="zh-CN" altLang="en-US" sz="24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13" name="任意多边形: 形状 12"/>
          <p:cNvSpPr/>
          <p:nvPr userDrawn="1"/>
        </p:nvSpPr>
        <p:spPr>
          <a:xfrm flipH="1">
            <a:off x="11118516" y="1902123"/>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algn="ctr"/>
            <a:r>
              <a:rPr lang="zh-CN" altLang="en-US" sz="2400" kern="1200" dirty="0">
                <a:solidFill>
                  <a:schemeClr val="bg1">
                    <a:lumMod val="65000"/>
                  </a:schemeClr>
                </a:solidFill>
                <a:latin typeface="微软雅黑" panose="020B0503020204020204" pitchFamily="34" charset="-122"/>
                <a:ea typeface="微软雅黑" panose="020B0503020204020204" pitchFamily="34" charset="-122"/>
                <a:cs typeface="+mn-cs"/>
              </a:rPr>
              <a:t>教学策略</a:t>
            </a:r>
            <a:endParaRPr lang="zh-CN" altLang="en-US" sz="2400" kern="1200" dirty="0">
              <a:solidFill>
                <a:schemeClr val="bg1">
                  <a:lumMod val="65000"/>
                </a:schemeClr>
              </a:solidFill>
              <a:latin typeface="微软雅黑" panose="020B0503020204020204" pitchFamily="34" charset="-122"/>
              <a:ea typeface="微软雅黑" panose="020B0503020204020204" pitchFamily="34" charset="-122"/>
              <a:cs typeface="+mn-cs"/>
            </a:endParaRPr>
          </a:p>
        </p:txBody>
      </p:sp>
      <p:sp>
        <p:nvSpPr>
          <p:cNvPr id="14" name="任意多边形: 形状 13"/>
          <p:cNvSpPr/>
          <p:nvPr userDrawn="1"/>
        </p:nvSpPr>
        <p:spPr>
          <a:xfrm flipH="1">
            <a:off x="11118516" y="3343646"/>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rPr>
              <a:t>教学过程</a:t>
            </a:r>
            <a:endPar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endParaRPr>
          </a:p>
        </p:txBody>
      </p:sp>
      <p:sp>
        <p:nvSpPr>
          <p:cNvPr id="15" name="任意多边形: 形状 14"/>
          <p:cNvSpPr/>
          <p:nvPr userDrawn="1"/>
        </p:nvSpPr>
        <p:spPr>
          <a:xfrm flipH="1">
            <a:off x="11118514" y="4785168"/>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rgbClr val="F4C57A"/>
                </a:solidFill>
                <a:effectLst/>
                <a:uLnTx/>
                <a:uFillTx/>
                <a:latin typeface="微软雅黑" panose="020B0503020204020204" pitchFamily="34" charset="-122"/>
                <a:ea typeface="微软雅黑" panose="020B0503020204020204" pitchFamily="34" charset="-122"/>
                <a:cs typeface="+mn-cs"/>
              </a:rPr>
              <a:t>教学反思</a:t>
            </a:r>
            <a:endParaRPr kumimoji="0" lang="zh-CN" altLang="en-US" sz="2400" b="0" i="0" u="none" strike="noStrike" kern="1200" cap="none" spc="0" normalizeH="0" baseline="0" noProof="0" dirty="0">
              <a:ln>
                <a:noFill/>
              </a:ln>
              <a:solidFill>
                <a:srgbClr val="F4C57A"/>
              </a:solidFill>
              <a:effectLst/>
              <a:uLnTx/>
              <a:uFillTx/>
              <a:latin typeface="微软雅黑" panose="020B0503020204020204" pitchFamily="34" charset="-122"/>
              <a:ea typeface="微软雅黑" panose="020B0503020204020204" pitchFamily="34" charset="-122"/>
              <a:cs typeface="+mn-cs"/>
            </a:endParaRPr>
          </a:p>
        </p:txBody>
      </p:sp>
      <p:sp>
        <p:nvSpPr>
          <p:cNvPr id="9" name="矩形 8"/>
          <p:cNvSpPr/>
          <p:nvPr userDrawn="1"/>
        </p:nvSpPr>
        <p:spPr>
          <a:xfrm>
            <a:off x="0" y="0"/>
            <a:ext cx="11118516" cy="6858000"/>
          </a:xfrm>
          <a:prstGeom prst="rect">
            <a:avLst/>
          </a:pr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7" name="矩形 16"/>
          <p:cNvSpPr/>
          <p:nvPr userDrawn="1"/>
        </p:nvSpPr>
        <p:spPr>
          <a:xfrm flipH="1">
            <a:off x="10749914" y="4785169"/>
            <a:ext cx="609600" cy="1708081"/>
          </a:xfrm>
          <a:prstGeom prst="rect">
            <a:avLst/>
          </a:prstGeom>
          <a:solidFill>
            <a:schemeClr val="bg1"/>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Tree>
  </p:cSld>
  <p:clrMap bg1="lt1" tx1="dk1" bg2="lt2" tx2="dk2" accent1="accent1" accent2="accent2" accent3="accent3" accent4="accent4" accent5="accent5" accent6="accent6" hlink="hlink" folHlink="folHlink"/>
  <p:sldLayoutIdLst>
    <p:sldLayoutId id="2147483660" r:id="rId1"/>
  </p:sldLayoutIdLst>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Lst>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6" r:id="rId1"/>
    <p:sldLayoutId id="2147483667" r:id="rId2"/>
    <p:sldLayoutId id="2147483668" r:id="rId3"/>
  </p:sldLayoutIdLst>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4" Type="http://schemas.openxmlformats.org/officeDocument/2006/relationships/notesSlide" Target="../notesSlides/notesSlide11.xml"/><Relationship Id="rId3" Type="http://schemas.openxmlformats.org/officeDocument/2006/relationships/slideLayout" Target="../slideLayouts/slideLayout11.xml"/><Relationship Id="rId2" Type="http://schemas.openxmlformats.org/officeDocument/2006/relationships/image" Target="../media/image15.png"/><Relationship Id="rId1" Type="http://schemas.openxmlformats.org/officeDocument/2006/relationships/image" Target="../media/image14.png"/></Relationships>
</file>

<file path=ppt/slides/_rels/slide12.xml.rels><?xml version="1.0" encoding="UTF-8" standalone="yes"?>
<Relationships xmlns="http://schemas.openxmlformats.org/package/2006/relationships"><Relationship Id="rId4" Type="http://schemas.openxmlformats.org/officeDocument/2006/relationships/notesSlide" Target="../notesSlides/notesSlide12.xml"/><Relationship Id="rId3" Type="http://schemas.openxmlformats.org/officeDocument/2006/relationships/slideLayout" Target="../slideLayouts/slideLayout11.xml"/><Relationship Id="rId2" Type="http://schemas.openxmlformats.org/officeDocument/2006/relationships/image" Target="../media/image17.png"/><Relationship Id="rId1" Type="http://schemas.openxmlformats.org/officeDocument/2006/relationships/image" Target="../media/image16.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1.xml"/><Relationship Id="rId1" Type="http://schemas.openxmlformats.org/officeDocument/2006/relationships/image" Target="../media/image18.png"/></Relationships>
</file>

<file path=ppt/slides/_rels/slide14.xml.rels><?xml version="1.0" encoding="UTF-8" standalone="yes"?>
<Relationships xmlns="http://schemas.openxmlformats.org/package/2006/relationships"><Relationship Id="rId4" Type="http://schemas.openxmlformats.org/officeDocument/2006/relationships/notesSlide" Target="../notesSlides/notesSlide14.xml"/><Relationship Id="rId3" Type="http://schemas.openxmlformats.org/officeDocument/2006/relationships/slideLayout" Target="../slideLayouts/slideLayout11.xml"/><Relationship Id="rId2" Type="http://schemas.openxmlformats.org/officeDocument/2006/relationships/image" Target="../media/image20.png"/><Relationship Id="rId1" Type="http://schemas.openxmlformats.org/officeDocument/2006/relationships/image" Target="../media/image19.png"/></Relationships>
</file>

<file path=ppt/slides/_rels/slide15.xml.rels><?xml version="1.0" encoding="UTF-8" standalone="yes"?>
<Relationships xmlns="http://schemas.openxmlformats.org/package/2006/relationships"><Relationship Id="rId4" Type="http://schemas.openxmlformats.org/officeDocument/2006/relationships/notesSlide" Target="../notesSlides/notesSlide15.xml"/><Relationship Id="rId3" Type="http://schemas.openxmlformats.org/officeDocument/2006/relationships/slideLayout" Target="../slideLayouts/slideLayout11.xml"/><Relationship Id="rId2" Type="http://schemas.openxmlformats.org/officeDocument/2006/relationships/image" Target="../media/image22.png"/><Relationship Id="rId1" Type="http://schemas.openxmlformats.org/officeDocument/2006/relationships/image" Target="../media/image21.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1.xml"/><Relationship Id="rId1" Type="http://schemas.openxmlformats.org/officeDocument/2006/relationships/image" Target="../media/image23.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11.xml"/><Relationship Id="rId1" Type="http://schemas.openxmlformats.org/officeDocument/2006/relationships/image" Target="../media/image24.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1.xml"/></Relationships>
</file>

<file path=ppt/slides/_rels/slide19.xml.rels><?xml version="1.0" encoding="UTF-8" standalone="yes"?>
<Relationships xmlns="http://schemas.openxmlformats.org/package/2006/relationships"><Relationship Id="rId4" Type="http://schemas.openxmlformats.org/officeDocument/2006/relationships/notesSlide" Target="../notesSlides/notesSlide19.xml"/><Relationship Id="rId3" Type="http://schemas.openxmlformats.org/officeDocument/2006/relationships/slideLayout" Target="../slideLayouts/slideLayout3.xml"/><Relationship Id="rId2" Type="http://schemas.openxmlformats.org/officeDocument/2006/relationships/image" Target="../media/image26.png"/><Relationship Id="rId1" Type="http://schemas.openxmlformats.org/officeDocument/2006/relationships/image" Target="../media/image25.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1.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1.xml"/><Relationship Id="rId1" Type="http://schemas.openxmlformats.org/officeDocument/2006/relationships/image" Target="../media/image27.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6" Type="http://schemas.openxmlformats.org/officeDocument/2006/relationships/notesSlide" Target="../notesSlides/notesSlide22.xml"/><Relationship Id="rId5" Type="http://schemas.openxmlformats.org/officeDocument/2006/relationships/slideLayout" Target="../slideLayouts/slideLayout11.xml"/><Relationship Id="rId4" Type="http://schemas.openxmlformats.org/officeDocument/2006/relationships/image" Target="../media/image31.png"/><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image" Target="../media/image28.png"/></Relationships>
</file>

<file path=ppt/slides/_rels/slide23.xml.rels><?xml version="1.0" encoding="UTF-8" standalone="yes"?>
<Relationships xmlns="http://schemas.openxmlformats.org/package/2006/relationships"><Relationship Id="rId4" Type="http://schemas.openxmlformats.org/officeDocument/2006/relationships/notesSlide" Target="../notesSlides/notesSlide23.xml"/><Relationship Id="rId3" Type="http://schemas.openxmlformats.org/officeDocument/2006/relationships/slideLayout" Target="../slideLayouts/slideLayout11.xml"/><Relationship Id="rId2" Type="http://schemas.openxmlformats.org/officeDocument/2006/relationships/image" Target="../media/image33.png"/><Relationship Id="rId1" Type="http://schemas.openxmlformats.org/officeDocument/2006/relationships/image" Target="../media/image32.pn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3.xml"/><Relationship Id="rId1" Type="http://schemas.openxmlformats.org/officeDocument/2006/relationships/image" Target="../media/image34.pn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11.xml"/><Relationship Id="rId1" Type="http://schemas.openxmlformats.org/officeDocument/2006/relationships/image" Target="../media/image35.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5" Type="http://schemas.openxmlformats.org/officeDocument/2006/relationships/notesSlide" Target="../notesSlides/notesSlide5.xml"/><Relationship Id="rId4" Type="http://schemas.openxmlformats.org/officeDocument/2006/relationships/slideLayout" Target="../slideLayouts/slideLayout11.xml"/><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1.xml"/><Relationship Id="rId1" Type="http://schemas.openxmlformats.org/officeDocument/2006/relationships/image" Target="../media/image6.png"/></Relationships>
</file>

<file path=ppt/slides/_rels/slide7.xml.rels><?xml version="1.0" encoding="UTF-8" standalone="yes"?>
<Relationships xmlns="http://schemas.openxmlformats.org/package/2006/relationships"><Relationship Id="rId5" Type="http://schemas.openxmlformats.org/officeDocument/2006/relationships/notesSlide" Target="../notesSlides/notesSlide7.xml"/><Relationship Id="rId4" Type="http://schemas.openxmlformats.org/officeDocument/2006/relationships/slideLayout" Target="../slideLayouts/slideLayout3.xml"/><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image" Target="../media/image7.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1.xml"/><Relationship Id="rId1" Type="http://schemas.openxmlformats.org/officeDocument/2006/relationships/image" Target="../media/image10.png"/></Relationships>
</file>

<file path=ppt/slides/_rels/slide9.xml.rels><?xml version="1.0" encoding="UTF-8" standalone="yes"?>
<Relationships xmlns="http://schemas.openxmlformats.org/package/2006/relationships"><Relationship Id="rId5" Type="http://schemas.openxmlformats.org/officeDocument/2006/relationships/notesSlide" Target="../notesSlides/notesSlide9.xml"/><Relationship Id="rId4" Type="http://schemas.openxmlformats.org/officeDocument/2006/relationships/slideLayout" Target="../slideLayouts/slideLayout11.xml"/><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rot="10256978">
            <a:off x="8760250" y="3576329"/>
            <a:ext cx="4208793" cy="4122855"/>
            <a:chOff x="-444096" y="-90212"/>
            <a:chExt cx="4208793" cy="4122855"/>
          </a:xfrm>
        </p:grpSpPr>
        <p:sp>
          <p:nvSpPr>
            <p:cNvPr id="3" name="椭圆 2"/>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 name="椭圆 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椭圆 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椭圆 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椭圆 9"/>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椭圆 10"/>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 name="椭圆 23"/>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47" name="组合 46"/>
          <p:cNvGrpSpPr/>
          <p:nvPr/>
        </p:nvGrpSpPr>
        <p:grpSpPr>
          <a:xfrm>
            <a:off x="0" y="0"/>
            <a:ext cx="410444" cy="5910196"/>
            <a:chOff x="0" y="0"/>
            <a:chExt cx="410444" cy="5910196"/>
          </a:xfrm>
        </p:grpSpPr>
        <p:grpSp>
          <p:nvGrpSpPr>
            <p:cNvPr id="22" name="组合 21"/>
            <p:cNvGrpSpPr/>
            <p:nvPr/>
          </p:nvGrpSpPr>
          <p:grpSpPr>
            <a:xfrm>
              <a:off x="0" y="180000"/>
              <a:ext cx="180000" cy="5730196"/>
              <a:chOff x="0" y="180000"/>
              <a:chExt cx="180000" cy="5730196"/>
            </a:xfrm>
            <a:solidFill>
              <a:srgbClr val="887875"/>
            </a:solidFill>
          </p:grpSpPr>
          <p:sp>
            <p:nvSpPr>
              <p:cNvPr id="9" name="矩形 8"/>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 name="等腰三角形 20"/>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28" name="矩形 27"/>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等腰三角形 28"/>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42" name="矩形 41"/>
          <p:cNvSpPr/>
          <p:nvPr/>
        </p:nvSpPr>
        <p:spPr>
          <a:xfrm rot="5400000">
            <a:off x="6275070" y="-2272665"/>
            <a:ext cx="95250" cy="710057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4C57A"/>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46" name="组合 45"/>
          <p:cNvGrpSpPr/>
          <p:nvPr/>
        </p:nvGrpSpPr>
        <p:grpSpPr>
          <a:xfrm>
            <a:off x="0" y="0"/>
            <a:ext cx="9015656" cy="402315"/>
            <a:chOff x="0" y="0"/>
            <a:chExt cx="9015656" cy="402315"/>
          </a:xfrm>
        </p:grpSpPr>
        <p:grpSp>
          <p:nvGrpSpPr>
            <p:cNvPr id="23" name="组合 22"/>
            <p:cNvGrpSpPr/>
            <p:nvPr/>
          </p:nvGrpSpPr>
          <p:grpSpPr>
            <a:xfrm>
              <a:off x="0" y="0"/>
              <a:ext cx="9015656" cy="180000"/>
              <a:chOff x="0" y="0"/>
              <a:chExt cx="9015656" cy="180000"/>
            </a:xfrm>
            <a:solidFill>
              <a:srgbClr val="887875"/>
            </a:solidFill>
          </p:grpSpPr>
          <p:sp>
            <p:nvSpPr>
              <p:cNvPr id="8" name="矩形 7"/>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4C57A"/>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 name="等腰三角形 19"/>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4C57A"/>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30" name="组合 29"/>
            <p:cNvGrpSpPr/>
            <p:nvPr/>
          </p:nvGrpSpPr>
          <p:grpSpPr>
            <a:xfrm>
              <a:off x="1" y="222315"/>
              <a:ext cx="7229328" cy="180000"/>
              <a:chOff x="0" y="170600"/>
              <a:chExt cx="7162213" cy="189400"/>
            </a:xfrm>
          </p:grpSpPr>
          <p:sp>
            <p:nvSpPr>
              <p:cNvPr id="26" name="等腰三角形 25"/>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4C57A"/>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矩形 24"/>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4C57A"/>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grpSp>
        <p:nvGrpSpPr>
          <p:cNvPr id="73" name="组合 72" descr="7b0a2020202022776f7264617274223a2022220a7d0a"/>
          <p:cNvGrpSpPr/>
          <p:nvPr/>
        </p:nvGrpSpPr>
        <p:grpSpPr>
          <a:xfrm>
            <a:off x="1912480" y="1475714"/>
            <a:ext cx="8534121" cy="3853667"/>
            <a:chOff x="1364475" y="-496596"/>
            <a:chExt cx="8534121" cy="3853667"/>
          </a:xfrm>
        </p:grpSpPr>
        <p:sp>
          <p:nvSpPr>
            <p:cNvPr id="56" name="椭圆 55"/>
            <p:cNvSpPr/>
            <p:nvPr/>
          </p:nvSpPr>
          <p:spPr>
            <a:xfrm rot="5400000">
              <a:off x="1343050" y="1946288"/>
              <a:ext cx="1432208" cy="1389358"/>
            </a:xfrm>
            <a:prstGeom prst="ellipse">
              <a:avLst/>
            </a:prstGeom>
            <a:pattFill prst="dkDnDiag">
              <a:fgClr>
                <a:srgbClr val="FBEACE"/>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72" name="组合 71"/>
            <p:cNvGrpSpPr/>
            <p:nvPr/>
          </p:nvGrpSpPr>
          <p:grpSpPr>
            <a:xfrm>
              <a:off x="1651851" y="-496596"/>
              <a:ext cx="8246745" cy="2679367"/>
              <a:chOff x="1651851" y="-496596"/>
              <a:chExt cx="8246745" cy="2679367"/>
            </a:xfrm>
          </p:grpSpPr>
          <p:sp>
            <p:nvSpPr>
              <p:cNvPr id="4" name="文本框 3"/>
              <p:cNvSpPr txBox="1"/>
              <p:nvPr/>
            </p:nvSpPr>
            <p:spPr>
              <a:xfrm>
                <a:off x="1651851" y="-496596"/>
                <a:ext cx="8246745" cy="2214880"/>
              </a:xfrm>
              <a:prstGeom prst="rect">
                <a:avLst/>
              </a:prstGeom>
              <a:noFill/>
            </p:spPr>
            <p:txBody>
              <a:bodyPr wrap="square" rtlCol="0">
                <a:spAutoFit/>
              </a:bodyPr>
              <a:lstStyle/>
              <a:p>
                <a:pPr algn="ctr"/>
                <a:r>
                  <a:rPr lang="zh-CN" altLang="en-US" sz="13800" dirty="0">
                    <a:ln w="22225">
                      <a:solidFill>
                        <a:srgbClr val="E81818"/>
                      </a:solidFill>
                      <a:prstDash val="solid"/>
                    </a:ln>
                    <a:gradFill>
                      <a:gsLst>
                        <a:gs pos="51300">
                          <a:srgbClr val="FE5F4A"/>
                        </a:gs>
                        <a:gs pos="0">
                          <a:srgbClr val="DF0303"/>
                        </a:gs>
                        <a:gs pos="100000">
                          <a:srgbClr val="FEA06E"/>
                        </a:gs>
                      </a:gsLst>
                      <a:lin ang="5400000" scaled="1"/>
                    </a:gradFill>
                    <a:effectLst/>
                    <a:latin typeface="方正粗黑宋简体" panose="02000000000000000000" charset="-122"/>
                    <a:ea typeface="方正粗黑宋简体" panose="02000000000000000000" charset="-122"/>
                    <a:sym typeface="微软雅黑" panose="020B0503020204020204" pitchFamily="34" charset="-122"/>
                  </a:rPr>
                  <a:t>学考金典</a:t>
                </a:r>
                <a:endParaRPr lang="zh-CN" altLang="en-US" sz="13800" dirty="0">
                  <a:ln w="22225">
                    <a:solidFill>
                      <a:srgbClr val="E81818"/>
                    </a:solidFill>
                    <a:prstDash val="solid"/>
                  </a:ln>
                  <a:gradFill>
                    <a:gsLst>
                      <a:gs pos="51300">
                        <a:srgbClr val="FE5F4A"/>
                      </a:gs>
                      <a:gs pos="0">
                        <a:srgbClr val="DF0303"/>
                      </a:gs>
                      <a:gs pos="100000">
                        <a:srgbClr val="FEA06E"/>
                      </a:gs>
                    </a:gsLst>
                    <a:lin ang="5400000" scaled="1"/>
                  </a:gradFill>
                  <a:effectLst/>
                  <a:latin typeface="方正粗黑宋简体" panose="02000000000000000000" charset="-122"/>
                  <a:ea typeface="方正粗黑宋简体" panose="02000000000000000000" charset="-122"/>
                  <a:sym typeface="微软雅黑" panose="020B0503020204020204" pitchFamily="34" charset="-122"/>
                </a:endParaRPr>
              </a:p>
            </p:txBody>
          </p:sp>
          <p:sp>
            <p:nvSpPr>
              <p:cNvPr id="57" name="椭圆 56"/>
              <p:cNvSpPr/>
              <p:nvPr/>
            </p:nvSpPr>
            <p:spPr>
              <a:xfrm rot="5400000">
                <a:off x="2054258" y="1599688"/>
                <a:ext cx="600682" cy="565484"/>
              </a:xfrm>
              <a:prstGeom prst="ellipse">
                <a:avLst/>
              </a:prstGeom>
              <a:solidFill>
                <a:srgbClr val="99C9C8">
                  <a:alpha val="1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8" name="椭圆 57"/>
              <p:cNvSpPr/>
              <p:nvPr/>
            </p:nvSpPr>
            <p:spPr>
              <a:xfrm rot="5400000" flipH="1">
                <a:off x="2993333" y="1501839"/>
                <a:ext cx="321478" cy="311858"/>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grpSp>
      <p:sp>
        <p:nvSpPr>
          <p:cNvPr id="12" name="文本框 11"/>
          <p:cNvSpPr txBox="1"/>
          <p:nvPr/>
        </p:nvSpPr>
        <p:spPr>
          <a:xfrm>
            <a:off x="2924175" y="704215"/>
            <a:ext cx="6796405" cy="460375"/>
          </a:xfrm>
          <a:prstGeom prst="rect">
            <a:avLst/>
          </a:prstGeom>
          <a:noFill/>
        </p:spPr>
        <p:txBody>
          <a:bodyPr wrap="square" rtlCol="0">
            <a:spAutoFit/>
          </a:bodyPr>
          <a:p>
            <a:pPr algn="dist"/>
            <a:r>
              <a:rPr lang="zh-CN" altLang="en-US" sz="2400">
                <a:latin typeface="黑体" panose="02010609060101010101" charset="-122"/>
                <a:ea typeface="黑体" panose="02010609060101010101" charset="-122"/>
              </a:rPr>
              <a:t>广西壮族自治区中小学教辅材料推荐目录品种</a:t>
            </a:r>
            <a:endParaRPr lang="zh-CN" altLang="en-US" sz="2400">
              <a:latin typeface="黑体" panose="02010609060101010101" charset="-122"/>
              <a:ea typeface="黑体" panose="02010609060101010101" charset="-122"/>
            </a:endParaRPr>
          </a:p>
        </p:txBody>
      </p:sp>
      <p:sp>
        <p:nvSpPr>
          <p:cNvPr id="13" name="文本框 12"/>
          <p:cNvSpPr txBox="1"/>
          <p:nvPr/>
        </p:nvSpPr>
        <p:spPr>
          <a:xfrm>
            <a:off x="3361690" y="3613785"/>
            <a:ext cx="5923280" cy="583565"/>
          </a:xfrm>
          <a:prstGeom prst="rect">
            <a:avLst/>
          </a:prstGeom>
          <a:noFill/>
        </p:spPr>
        <p:txBody>
          <a:bodyPr wrap="square" rtlCol="0">
            <a:spAutoFit/>
          </a:bodyPr>
          <a:p>
            <a:pPr algn="dist"/>
            <a:r>
              <a:rPr lang="zh-CN" altLang="en-US" sz="3200">
                <a:solidFill>
                  <a:schemeClr val="tx1">
                    <a:lumMod val="75000"/>
                    <a:lumOff val="25000"/>
                  </a:schemeClr>
                </a:solidFill>
                <a:latin typeface="黑体" panose="02010609060101010101" charset="-122"/>
                <a:ea typeface="黑体" panose="02010609060101010101" charset="-122"/>
              </a:rPr>
              <a:t>广西普通高中学业水平考试</a:t>
            </a:r>
            <a:endParaRPr lang="zh-CN" altLang="en-US" sz="3200">
              <a:solidFill>
                <a:schemeClr val="tx1">
                  <a:lumMod val="75000"/>
                  <a:lumOff val="25000"/>
                </a:schemeClr>
              </a:solidFill>
              <a:latin typeface="黑体" panose="02010609060101010101" charset="-122"/>
              <a:ea typeface="黑体" panose="02010609060101010101" charset="-122"/>
            </a:endParaRPr>
          </a:p>
        </p:txBody>
      </p:sp>
      <p:sp>
        <p:nvSpPr>
          <p:cNvPr id="14" name="文本框 13"/>
          <p:cNvSpPr txBox="1"/>
          <p:nvPr/>
        </p:nvSpPr>
        <p:spPr>
          <a:xfrm>
            <a:off x="4697730" y="4413250"/>
            <a:ext cx="3248660" cy="829945"/>
          </a:xfrm>
          <a:prstGeom prst="rect">
            <a:avLst/>
          </a:prstGeom>
          <a:noFill/>
        </p:spPr>
        <p:txBody>
          <a:bodyPr wrap="square" rtlCol="0">
            <a:spAutoFit/>
          </a:bodyPr>
          <a:p>
            <a:pPr algn="dist"/>
            <a:r>
              <a:rPr lang="zh-CN" altLang="en-US" sz="4800" b="1">
                <a:solidFill>
                  <a:schemeClr val="tx1">
                    <a:lumMod val="75000"/>
                    <a:lumOff val="25000"/>
                  </a:schemeClr>
                </a:solidFill>
                <a:latin typeface="宋体" panose="02010600030101010101" pitchFamily="2" charset="-122"/>
                <a:ea typeface="宋体" panose="02010600030101010101" pitchFamily="2" charset="-122"/>
              </a:rPr>
              <a:t>训练指导</a:t>
            </a:r>
            <a:endParaRPr lang="zh-CN" altLang="en-US" sz="4800" b="1">
              <a:solidFill>
                <a:schemeClr val="tx1">
                  <a:lumMod val="75000"/>
                  <a:lumOff val="25000"/>
                </a:schemeClr>
              </a:solidFill>
              <a:latin typeface="宋体" panose="02010600030101010101" pitchFamily="2" charset="-122"/>
              <a:ea typeface="宋体" panose="02010600030101010101" pitchFamily="2" charset="-122"/>
            </a:endParaRPr>
          </a:p>
        </p:txBody>
      </p:sp>
      <p:sp>
        <p:nvSpPr>
          <p:cNvPr id="33" name="流程图: 终止 32"/>
          <p:cNvSpPr/>
          <p:nvPr/>
        </p:nvSpPr>
        <p:spPr>
          <a:xfrm>
            <a:off x="5336540" y="5536565"/>
            <a:ext cx="1973580" cy="775335"/>
          </a:xfrm>
          <a:prstGeom prst="flowChartTerminator">
            <a:avLst/>
          </a:prstGeom>
          <a:solidFill>
            <a:srgbClr val="F4C57A"/>
          </a:soli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3600" b="1">
                <a:solidFill>
                  <a:schemeClr val="tx1">
                    <a:lumMod val="75000"/>
                    <a:lumOff val="25000"/>
                  </a:schemeClr>
                </a:solidFill>
                <a:latin typeface="黑体" panose="02010609060101010101" charset="-122"/>
                <a:ea typeface="黑体" panose="02010609060101010101" charset="-122"/>
              </a:rPr>
              <a:t>物理</a:t>
            </a:r>
            <a:endParaRPr lang="zh-CN" altLang="en-US" sz="3600" b="1">
              <a:solidFill>
                <a:schemeClr val="tx1">
                  <a:lumMod val="75000"/>
                  <a:lumOff val="25000"/>
                </a:schemeClr>
              </a:solidFill>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73"/>
                                        </p:tgtEl>
                                        <p:attrNameLst>
                                          <p:attrName>style.visibility</p:attrName>
                                        </p:attrNameLst>
                                      </p:cBhvr>
                                      <p:to>
                                        <p:strVal val="visible"/>
                                      </p:to>
                                    </p:set>
                                    <p:animEffect transition="in" filter="wipe(left)">
                                      <p:cBhvr>
                                        <p:cTn id="7"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4069643" y="-298125"/>
            <a:ext cx="3876675" cy="7724140"/>
          </a:xfrm>
          <a:prstGeom prst="rect">
            <a:avLst/>
          </a:prstGeom>
          <a:noFill/>
        </p:spPr>
        <p:txBody>
          <a:bodyPr wrap="none" rtlCol="0">
            <a:spAutoFit/>
          </a:bodyPr>
          <a:lstStyle/>
          <a:p>
            <a:r>
              <a:rPr lang="en-US" altLang="zh-CN" sz="49600" dirty="0">
                <a:solidFill>
                  <a:schemeClr val="tx1">
                    <a:lumMod val="95000"/>
                    <a:lumOff val="5000"/>
                    <a:alpha val="7000"/>
                  </a:schemeClr>
                </a:solidFill>
                <a:latin typeface="微软雅黑" panose="020B0503020204020204" pitchFamily="34" charset="-122"/>
                <a:ea typeface="微软雅黑" panose="020B0503020204020204" pitchFamily="34" charset="-122"/>
                <a:sym typeface="微软雅黑" panose="020B0503020204020204" pitchFamily="34" charset="-122"/>
              </a:rPr>
              <a:t>2</a:t>
            </a:r>
            <a:endParaRPr lang="en-US" altLang="zh-CN" sz="49600" dirty="0">
              <a:solidFill>
                <a:schemeClr val="tx1">
                  <a:lumMod val="95000"/>
                  <a:lumOff val="5000"/>
                  <a:alpha val="7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4" name="组合 13"/>
          <p:cNvGrpSpPr/>
          <p:nvPr/>
        </p:nvGrpSpPr>
        <p:grpSpPr>
          <a:xfrm flipV="1">
            <a:off x="10019028" y="735878"/>
            <a:ext cx="901700" cy="901700"/>
            <a:chOff x="7683500" y="3387873"/>
            <a:chExt cx="1079500" cy="1079500"/>
          </a:xfrm>
        </p:grpSpPr>
        <p:cxnSp>
          <p:nvCxnSpPr>
            <p:cNvPr id="12" name="直接连接符 11"/>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16" name="组合 15"/>
          <p:cNvGrpSpPr/>
          <p:nvPr/>
        </p:nvGrpSpPr>
        <p:grpSpPr>
          <a:xfrm>
            <a:off x="-583832" y="-470319"/>
            <a:ext cx="4208793" cy="4122855"/>
            <a:chOff x="-444096" y="-90212"/>
            <a:chExt cx="4208793" cy="4122855"/>
          </a:xfrm>
        </p:grpSpPr>
        <p:sp>
          <p:nvSpPr>
            <p:cNvPr id="2" name="椭圆 1"/>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椭圆 2"/>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椭圆 3"/>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 name="椭圆 4"/>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椭圆 5"/>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椭圆 6"/>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 name="椭圆 14"/>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7" name="组合 16"/>
          <p:cNvGrpSpPr/>
          <p:nvPr/>
        </p:nvGrpSpPr>
        <p:grpSpPr>
          <a:xfrm rot="10256978">
            <a:off x="8732310" y="3516639"/>
            <a:ext cx="4208793" cy="4122855"/>
            <a:chOff x="-444096" y="-90212"/>
            <a:chExt cx="4208793" cy="4122855"/>
          </a:xfrm>
        </p:grpSpPr>
        <p:sp>
          <p:nvSpPr>
            <p:cNvPr id="18" name="椭圆 17"/>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 name="椭圆 18"/>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 name="椭圆 19"/>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 name="椭圆 20"/>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 name="椭圆 21"/>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3" name="椭圆 22"/>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 name="椭圆 23"/>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5" name="组合 24"/>
          <p:cNvGrpSpPr/>
          <p:nvPr/>
        </p:nvGrpSpPr>
        <p:grpSpPr>
          <a:xfrm rot="10800000" flipV="1">
            <a:off x="820583" y="5243888"/>
            <a:ext cx="901700" cy="901700"/>
            <a:chOff x="7683500" y="3387873"/>
            <a:chExt cx="1079500" cy="1079500"/>
          </a:xfrm>
        </p:grpSpPr>
        <p:cxnSp>
          <p:nvCxnSpPr>
            <p:cNvPr id="26" name="直接连接符 25"/>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681355" y="3068320"/>
            <a:ext cx="10875645" cy="1198880"/>
          </a:xfrm>
          <a:prstGeom prst="rect">
            <a:avLst/>
          </a:prstGeom>
        </p:spPr>
        <p:txBody>
          <a:bodyPr wrap="square">
            <a:spAutoFit/>
          </a:bodyPr>
          <a:lstStyle/>
          <a:p>
            <a:pPr algn="ctr"/>
            <a:r>
              <a:rPr lang="zh-CN" altLang="en-US" sz="7200" b="1" u="sng" dirty="0">
                <a:solidFill>
                  <a:schemeClr val="tx1">
                    <a:lumMod val="85000"/>
                    <a:lumOff val="15000"/>
                  </a:schemeClr>
                </a:solidFill>
                <a:latin typeface="黑体" panose="02010609060101010101" charset="-122"/>
                <a:ea typeface="黑体" panose="02010609060101010101" charset="-122"/>
                <a:sym typeface="微软雅黑" panose="020B0503020204020204" pitchFamily="34" charset="-122"/>
              </a:rPr>
              <a:t>电功和电热的认知</a:t>
            </a:r>
            <a:endParaRPr lang="zh-CN" altLang="en-US" sz="7200" b="1" u="sng" dirty="0">
              <a:solidFill>
                <a:schemeClr val="tx1">
                  <a:lumMod val="85000"/>
                  <a:lumOff val="15000"/>
                </a:schemeClr>
              </a:solidFill>
              <a:latin typeface="黑体" panose="02010609060101010101" charset="-122"/>
              <a:ea typeface="黑体" panose="02010609060101010101"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mc:AlternateContent xmlns:mc="http://schemas.openxmlformats.org/markup-compatibility/2006">
        <mc:Choice xmlns:a14="http://schemas.microsoft.com/office/drawing/2010/main" Requires="a14">
          <p:sp>
            <p:nvSpPr>
              <p:cNvPr id="31" name="文本框 30"/>
              <p:cNvSpPr txBox="1"/>
              <p:nvPr/>
            </p:nvSpPr>
            <p:spPr>
              <a:xfrm>
                <a:off x="391795" y="1403350"/>
                <a:ext cx="11334750" cy="3876040"/>
              </a:xfrm>
              <a:prstGeom prst="rect">
                <a:avLst/>
              </a:prstGeom>
              <a:noFill/>
            </p:spPr>
            <p:txBody>
              <a:bodyPr wrap="square" rtlCol="0">
                <a:noAutofit/>
              </a:bodyPr>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1.</a:t>
                </a:r>
                <a:r>
                  <a:rPr lang="zh-CN" altLang="en-US" sz="2800">
                    <a:latin typeface="宋体" panose="02010600030101010101" pitchFamily="2" charset="-122"/>
                    <a:ea typeface="宋体" panose="02010600030101010101" pitchFamily="2" charset="-122"/>
                    <a:cs typeface="宋体" panose="02010600030101010101" pitchFamily="2" charset="-122"/>
                  </a:rPr>
                  <a:t>电功和电功率</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(1)</a:t>
                </a:r>
                <a:r>
                  <a:rPr lang="zh-CN" altLang="en-US" sz="2800">
                    <a:latin typeface="宋体" panose="02010600030101010101" pitchFamily="2" charset="-122"/>
                    <a:ea typeface="宋体" panose="02010600030101010101" pitchFamily="2" charset="-122"/>
                    <a:cs typeface="宋体" panose="02010600030101010101" pitchFamily="2" charset="-122"/>
                  </a:rPr>
                  <a:t>电功的定义</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导体中的恒定电场对自由电荷的电场力所做的功。</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sym typeface="+mn-ea"/>
                  </a:rPr>
                  <a:t>    </a:t>
                </a:r>
                <a:r>
                  <a:rPr lang="en-US" altLang="zh-CN" sz="2800">
                    <a:latin typeface="宋体" panose="02010600030101010101" pitchFamily="2" charset="-122"/>
                    <a:ea typeface="宋体" panose="02010600030101010101" pitchFamily="2" charset="-122"/>
                    <a:cs typeface="宋体" panose="02010600030101010101" pitchFamily="2" charset="-122"/>
                  </a:rPr>
                  <a:t>(2)</a:t>
                </a:r>
                <a:r>
                  <a:rPr lang="zh-CN" altLang="en-US" sz="2800">
                    <a:latin typeface="宋体" panose="02010600030101010101" pitchFamily="2" charset="-122"/>
                    <a:ea typeface="宋体" panose="02010600030101010101" pitchFamily="2" charset="-122"/>
                    <a:cs typeface="宋体" panose="02010600030101010101" pitchFamily="2" charset="-122"/>
                  </a:rPr>
                  <a:t>电功的公式</a:t>
                </a:r>
                <a:r>
                  <a:rPr lang="en-US" altLang="zh-CN" sz="2800">
                    <a:latin typeface="宋体" panose="02010600030101010101" pitchFamily="2" charset="-122"/>
                    <a:ea typeface="宋体" panose="02010600030101010101" pitchFamily="2" charset="-122"/>
                    <a:cs typeface="宋体" panose="02010600030101010101" pitchFamily="2" charset="-122"/>
                  </a:rPr>
                  <a:t>:</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𝑊</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𝑞𝑈</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𝐼𝑈</m:t>
                    </m:r>
                    <m:r>
                      <a:rPr lang="en-US" altLang="zh-CN" sz="2800" i="1">
                        <a:solidFill>
                          <a:schemeClr val="tx1"/>
                        </a:solidFill>
                        <a:uFillTx/>
                        <a:latin typeface="Cambria Math" panose="02040503050406030204" charset="0"/>
                        <a:ea typeface="宋体" panose="02010600030101010101" pitchFamily="2" charset="-122"/>
                        <a:cs typeface="Cambria Math" panose="02040503050406030204" charset="0"/>
                      </a:rPr>
                      <m:t>𝑡</m:t>
                    </m:r>
                  </m:oMath>
                </a14:m>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适用于任何电路</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(3)</a:t>
                </a:r>
                <a:r>
                  <a:rPr lang="zh-CN" altLang="en-US" sz="2800">
                    <a:latin typeface="宋体" panose="02010600030101010101" pitchFamily="2" charset="-122"/>
                    <a:ea typeface="宋体" panose="02010600030101010101" pitchFamily="2" charset="-122"/>
                    <a:cs typeface="宋体" panose="02010600030101010101" pitchFamily="2" charset="-122"/>
                  </a:rPr>
                  <a:t>电功的实质</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电流做功的实质是电能转化成其他形式能的过程。</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(4)</a:t>
                </a:r>
                <a:r>
                  <a:rPr lang="zh-CN" altLang="en-US" sz="2800">
                    <a:latin typeface="宋体" panose="02010600030101010101" pitchFamily="2" charset="-122"/>
                    <a:ea typeface="宋体" panose="02010600030101010101" pitchFamily="2" charset="-122"/>
                    <a:cs typeface="宋体" panose="02010600030101010101" pitchFamily="2" charset="-122"/>
                  </a:rPr>
                  <a:t>电功率的定义</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单位时间内电流所做的功</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表示电流做功的快慢。</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sym typeface="+mn-ea"/>
                  </a:rPr>
                  <a:t>    (5)</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电功率的公式</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         </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适用于任何电路</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25000"/>
                  </a:lnSpc>
                  <a:spcBef>
                    <a:spcPts val="0"/>
                  </a:spcBef>
                  <a:spcAft>
                    <a:spcPts val="0"/>
                  </a:spcAft>
                </a:pP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mc:Choice>
        <mc:Fallback>
          <p:sp>
            <p:nvSpPr>
              <p:cNvPr id="31" name="文本框 30"/>
              <p:cNvSpPr txBox="1">
                <a:spLocks noRot="1" noChangeAspect="1" noMove="1" noResize="1" noEditPoints="1" noAdjustHandles="1" noChangeArrowheads="1" noChangeShapeType="1" noTextEdit="1"/>
              </p:cNvSpPr>
              <p:nvPr/>
            </p:nvSpPr>
            <p:spPr>
              <a:xfrm>
                <a:off x="391795" y="1403350"/>
                <a:ext cx="11334750" cy="3876040"/>
              </a:xfrm>
              <a:prstGeom prst="rect">
                <a:avLst/>
              </a:prstGeom>
              <a:blipFill rotWithShape="1">
                <a:blip r:embed="rId1"/>
                <a:stretch>
                  <a:fillRect b="-14024"/>
                </a:stretch>
              </a:blipFill>
            </p:spPr>
            <p:txBody>
              <a:bodyPr/>
              <a:lstStyle/>
              <a:p>
                <a:r>
                  <a:rPr lang="zh-CN" altLang="en-US">
                    <a:noFill/>
                  </a:rPr>
                  <a:t> </a:t>
                </a:r>
              </a:p>
            </p:txBody>
          </p:sp>
        </mc:Fallback>
      </mc:AlternateContent>
      <p:sp>
        <p:nvSpPr>
          <p:cNvPr id="32" name="文本框 31"/>
          <p:cNvSpPr txBox="1"/>
          <p:nvPr/>
        </p:nvSpPr>
        <p:spPr>
          <a:xfrm>
            <a:off x="523875" y="565150"/>
            <a:ext cx="5666740" cy="548005"/>
          </a:xfrm>
          <a:prstGeom prst="rect">
            <a:avLst/>
          </a:prstGeom>
          <a:noFill/>
        </p:spPr>
        <p:txBody>
          <a:bodyPr wrap="square" rtlCol="0">
            <a:noAutofit/>
          </a:bodyPr>
          <a:p>
            <a:r>
              <a:rPr lang="en-US" altLang="zh-CN" sz="3200" b="1" dirty="0">
                <a:solidFill>
                  <a:srgbClr val="E81818"/>
                </a:solidFill>
                <a:latin typeface="黑体" panose="02010609060101010101" charset="-122"/>
                <a:ea typeface="黑体" panose="02010609060101010101" charset="-122"/>
                <a:cs typeface="黑体" panose="02010609060101010101" charset="-122"/>
              </a:rPr>
              <a:t>   </a:t>
            </a:r>
            <a:r>
              <a:rPr lang="zh-CN" altLang="en-US" sz="3200" b="1" dirty="0">
                <a:solidFill>
                  <a:srgbClr val="E81818"/>
                </a:solidFill>
                <a:latin typeface="黑体" panose="02010609060101010101" charset="-122"/>
                <a:ea typeface="黑体" panose="02010609060101010101" charset="-122"/>
                <a:cs typeface="黑体" panose="02010609060101010101" charset="-122"/>
              </a:rPr>
              <a:t>电功和电热的解读</a:t>
            </a:r>
            <a:endParaRPr lang="zh-CN" altLang="en-US" sz="3200" b="1" dirty="0">
              <a:solidFill>
                <a:srgbClr val="E81818"/>
              </a:solidFill>
              <a:latin typeface="黑体" panose="02010609060101010101" charset="-122"/>
              <a:ea typeface="黑体" panose="02010609060101010101" charset="-122"/>
              <a:cs typeface="黑体" panose="02010609060101010101" charset="-122"/>
            </a:endParaRPr>
          </a:p>
          <a:p>
            <a:endParaRPr lang="zh-CN" altLang="en-US" sz="3200" b="1" dirty="0">
              <a:solidFill>
                <a:srgbClr val="E81818"/>
              </a:solidFill>
              <a:latin typeface="黑体" panose="02010609060101010101" charset="-122"/>
              <a:ea typeface="黑体" panose="02010609060101010101" charset="-122"/>
              <a:cs typeface="黑体" panose="02010609060101010101" charset="-122"/>
            </a:endParaRPr>
          </a:p>
        </p:txBody>
      </p:sp>
      <p:pic>
        <p:nvPicPr>
          <p:cNvPr id="1360" name="IM 1360"/>
          <p:cNvPicPr/>
          <p:nvPr/>
        </p:nvPicPr>
        <p:blipFill>
          <a:blip r:embed="rId2"/>
          <a:srcRect l="5578" t="-9036" r="5249"/>
          <a:stretch>
            <a:fillRect/>
          </a:stretch>
        </p:blipFill>
        <p:spPr>
          <a:xfrm>
            <a:off x="4080510" y="4693920"/>
            <a:ext cx="1410970" cy="689610"/>
          </a:xfrm>
          <a:prstGeom prst="rect">
            <a:avLst/>
          </a:prstGeom>
        </p:spPr>
      </p:pic>
    </p:spTree>
  </p:cSld>
  <p:clrMapOvr>
    <a:masterClrMapping/>
  </p:clrMapOvr>
  <p:transition spd="med">
    <p:pull/>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mc:AlternateContent xmlns:mc="http://schemas.openxmlformats.org/markup-compatibility/2006">
        <mc:Choice xmlns:a14="http://schemas.microsoft.com/office/drawing/2010/main" Requires="a14">
          <p:sp>
            <p:nvSpPr>
              <p:cNvPr id="31" name="文本框 30"/>
              <p:cNvSpPr txBox="1"/>
              <p:nvPr/>
            </p:nvSpPr>
            <p:spPr>
              <a:xfrm>
                <a:off x="784860" y="514985"/>
                <a:ext cx="10751185" cy="6258560"/>
              </a:xfrm>
              <a:prstGeom prst="rect">
                <a:avLst/>
              </a:prstGeom>
              <a:noFill/>
            </p:spPr>
            <p:txBody>
              <a:bodyPr wrap="square" rtlCol="0">
                <a:noAutofit/>
              </a:bodyPr>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2.</a:t>
                </a:r>
                <a:r>
                  <a:rPr lang="zh-CN" altLang="en-US" sz="2800">
                    <a:latin typeface="宋体" panose="02010600030101010101" pitchFamily="2" charset="-122"/>
                    <a:ea typeface="宋体" panose="02010600030101010101" pitchFamily="2" charset="-122"/>
                    <a:cs typeface="宋体" panose="02010600030101010101" pitchFamily="2" charset="-122"/>
                  </a:rPr>
                  <a:t>热量和热功率</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(1)</a:t>
                </a:r>
                <a:r>
                  <a:rPr lang="zh-CN" altLang="en-US" sz="2800">
                    <a:latin typeface="宋体" panose="02010600030101010101" pitchFamily="2" charset="-122"/>
                    <a:ea typeface="宋体" panose="02010600030101010101" pitchFamily="2" charset="-122"/>
                    <a:cs typeface="宋体" panose="02010600030101010101" pitchFamily="2" charset="-122"/>
                  </a:rPr>
                  <a:t>焦耳热</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电流通过导体产生的热量跟电流的二次方成正比</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跟导体的电阻及通电时间成正比</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表达式为</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𝑄</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𝐼</m:t>
                    </m:r>
                    <m:r>
                      <a:rPr lang="en-US" altLang="zh-CN" sz="2800" i="1">
                        <a:latin typeface="Cambria Math" panose="02040503050406030204" charset="0"/>
                        <a:ea typeface="微软雅黑" panose="020B0503020204020204" pitchFamily="34" charset="-122"/>
                        <a:cs typeface="Cambria Math" panose="02040503050406030204" charset="0"/>
                      </a:rPr>
                      <m:t>²</m:t>
                    </m:r>
                    <m:r>
                      <a:rPr lang="en-US" altLang="zh-CN" sz="2800" i="1">
                        <a:latin typeface="Cambria Math" panose="02040503050406030204" charset="0"/>
                        <a:ea typeface="宋体" panose="02010600030101010101" pitchFamily="2" charset="-122"/>
                        <a:cs typeface="Cambria Math" panose="02040503050406030204" charset="0"/>
                      </a:rPr>
                      <m:t>𝑅𝑡</m:t>
                    </m:r>
                    <m:r>
                      <a:rPr lang="en-US" altLang="zh-CN" sz="2800" i="1">
                        <a:latin typeface="Cambria Math" panose="02040503050406030204" charset="0"/>
                        <a:ea typeface="宋体" panose="02010600030101010101" pitchFamily="2" charset="-122"/>
                        <a:cs typeface="Cambria Math" panose="02040503050406030204" charset="0"/>
                      </a:rPr>
                      <m:t> </m:t>
                    </m:r>
                  </m:oMath>
                </a14:m>
                <a:r>
                  <a:rPr lang="zh-CN" altLang="en-US" sz="2800">
                    <a:latin typeface="宋体" panose="02010600030101010101" pitchFamily="2" charset="-122"/>
                    <a:ea typeface="宋体" panose="02010600030101010101" pitchFamily="2" charset="-122"/>
                    <a:cs typeface="宋体" panose="02010600030101010101" pitchFamily="2" charset="-122"/>
                  </a:rPr>
                  <a:t>。</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(2)</a:t>
                </a:r>
                <a:r>
                  <a:rPr lang="zh-CN" altLang="en-US" sz="2800">
                    <a:latin typeface="宋体" panose="02010600030101010101" pitchFamily="2" charset="-122"/>
                    <a:ea typeface="宋体" panose="02010600030101010101" pitchFamily="2" charset="-122"/>
                    <a:cs typeface="宋体" panose="02010600030101010101" pitchFamily="2" charset="-122"/>
                  </a:rPr>
                  <a:t>热功率</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单位时间内的发热量</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表达式为</a:t>
                </a:r>
                <a:r>
                  <a:rPr lang="en-US" altLang="zh-CN" sz="2800">
                    <a:latin typeface="宋体" panose="02010600030101010101" pitchFamily="2" charset="-122"/>
                    <a:ea typeface="宋体" panose="02010600030101010101" pitchFamily="2" charset="-122"/>
                    <a:cs typeface="宋体" panose="02010600030101010101" pitchFamily="2" charset="-122"/>
                  </a:rPr>
                  <a:t>: </a:t>
                </a:r>
                <a:endParaRPr lang="en-US" altLang="zh-CN"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3.</a:t>
                </a:r>
                <a:r>
                  <a:rPr lang="zh-CN" altLang="en-US" sz="2800">
                    <a:latin typeface="宋体" panose="02010600030101010101" pitchFamily="2" charset="-122"/>
                    <a:ea typeface="宋体" panose="02010600030101010101" pitchFamily="2" charset="-122"/>
                    <a:cs typeface="宋体" panose="02010600030101010101" pitchFamily="2" charset="-122"/>
                  </a:rPr>
                  <a:t>额定功率和实际功率</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(1)</a:t>
                </a:r>
                <a:r>
                  <a:rPr lang="zh-CN" altLang="en-US" sz="2800">
                    <a:latin typeface="宋体" panose="02010600030101010101" pitchFamily="2" charset="-122"/>
                    <a:ea typeface="宋体" panose="02010600030101010101" pitchFamily="2" charset="-122"/>
                    <a:cs typeface="宋体" panose="02010600030101010101" pitchFamily="2" charset="-122"/>
                  </a:rPr>
                  <a:t>用电器在额定电压下正常工作</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用电器的实际功率等于额定功率</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rPr>
                  <a:t>即</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𝑃</m:t>
                    </m:r>
                    <m:r>
                      <a:rPr lang="en-US" altLang="zh-CN" sz="2800" i="1" baseline="-25000">
                        <a:solidFill>
                          <a:schemeClr val="tx1"/>
                        </a:solidFill>
                        <a:uFillTx/>
                        <a:latin typeface="Cambria Math" panose="02040503050406030204" charset="0"/>
                        <a:ea typeface="宋体" panose="02010600030101010101" pitchFamily="2" charset="-122"/>
                        <a:cs typeface="Cambria Math" panose="02040503050406030204" charset="0"/>
                      </a:rPr>
                      <m:t>实</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𝑃</m:t>
                    </m:r>
                    <m:r>
                      <a:rPr lang="en-US" altLang="zh-CN" sz="2800" i="1" baseline="-25000">
                        <a:solidFill>
                          <a:schemeClr val="tx1"/>
                        </a:solidFill>
                        <a:uFillTx/>
                        <a:latin typeface="Cambria Math" panose="02040503050406030204" charset="0"/>
                        <a:ea typeface="宋体" panose="02010600030101010101" pitchFamily="2" charset="-122"/>
                        <a:cs typeface="Cambria Math" panose="02040503050406030204" charset="0"/>
                      </a:rPr>
                      <m:t>额</m:t>
                    </m:r>
                  </m:oMath>
                </a14:m>
                <a:r>
                  <a:rPr lang="zh-CN" altLang="en-US"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r>
                  <a:rPr lang="en-US" altLang="zh-CN" sz="2800">
                    <a:latin typeface="宋体" panose="02010600030101010101" pitchFamily="2" charset="-122"/>
                    <a:ea typeface="宋体" panose="02010600030101010101" pitchFamily="2" charset="-122"/>
                    <a:cs typeface="宋体" panose="02010600030101010101" pitchFamily="2" charset="-122"/>
                  </a:rPr>
                  <a:t>2)</a:t>
                </a:r>
                <a:r>
                  <a:rPr lang="zh-CN" altLang="en-US" sz="2800">
                    <a:latin typeface="宋体" panose="02010600030101010101" pitchFamily="2" charset="-122"/>
                    <a:ea typeface="宋体" panose="02010600030101010101" pitchFamily="2" charset="-122"/>
                    <a:cs typeface="宋体" panose="02010600030101010101" pitchFamily="2" charset="-122"/>
                  </a:rPr>
                  <a:t>用电器的工作电压不一定等于额定电压</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用电器的实际功率不一定等于额定功率</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若</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𝑈</m:t>
                    </m:r>
                    <m:r>
                      <a:rPr lang="en-US" altLang="zh-CN" sz="2800" i="1" baseline="-25000">
                        <a:solidFill>
                          <a:schemeClr val="tx1"/>
                        </a:solidFill>
                        <a:uFillTx/>
                        <a:latin typeface="Cambria Math" panose="02040503050406030204" charset="0"/>
                        <a:ea typeface="宋体" panose="02010600030101010101" pitchFamily="2" charset="-122"/>
                        <a:cs typeface="Cambria Math" panose="02040503050406030204" charset="0"/>
                      </a:rPr>
                      <m:t>实</m:t>
                    </m:r>
                    <m:r>
                      <a:rPr lang="en-US" altLang="zh-CN" sz="2800" i="1">
                        <a:latin typeface="Cambria Math" panose="02040503050406030204" charset="0"/>
                        <a:ea typeface="宋体" panose="02010600030101010101" pitchFamily="2" charset="-122"/>
                        <a:cs typeface="Cambria Math" panose="02040503050406030204" charset="0"/>
                      </a:rPr>
                      <m:t>&gt;</m:t>
                    </m:r>
                    <m:r>
                      <a:rPr lang="en-US" altLang="zh-CN" sz="2800" i="1">
                        <a:latin typeface="Cambria Math" panose="02040503050406030204" charset="0"/>
                        <a:ea typeface="宋体" panose="02010600030101010101" pitchFamily="2" charset="-122"/>
                        <a:cs typeface="Cambria Math" panose="02040503050406030204" charset="0"/>
                      </a:rPr>
                      <m:t>𝑈</m:t>
                    </m:r>
                    <m:r>
                      <a:rPr lang="en-US" altLang="zh-CN" sz="2800" i="1" baseline="-25000">
                        <a:solidFill>
                          <a:schemeClr val="tx1"/>
                        </a:solidFill>
                        <a:uFillTx/>
                        <a:latin typeface="Cambria Math" panose="02040503050406030204" charset="0"/>
                        <a:ea typeface="宋体" panose="02010600030101010101" pitchFamily="2" charset="-122"/>
                        <a:cs typeface="Cambria Math" panose="02040503050406030204" charset="0"/>
                      </a:rPr>
                      <m:t>额</m:t>
                    </m:r>
                    <m:r>
                      <a:rPr lang="en-US" altLang="zh-CN" sz="2800">
                        <a:latin typeface="宋体" panose="02010600030101010101" pitchFamily="2" charset="-122"/>
                        <a:ea typeface="宋体" panose="02010600030101010101" pitchFamily="2" charset="-122"/>
                        <a:cs typeface="宋体" panose="02010600030101010101" pitchFamily="2" charset="-122"/>
                        <a:sym typeface="+mn-ea"/>
                      </a:rPr>
                      <m:t>,</m:t>
                    </m:r>
                    <m:r>
                      <a:rPr lang="en-US" altLang="zh-CN" sz="2800" i="1">
                        <a:latin typeface="Cambria Math" panose="02040503050406030204" charset="0"/>
                        <a:ea typeface="宋体" panose="02010600030101010101" pitchFamily="2" charset="-122"/>
                        <a:cs typeface="Cambria Math" panose="02040503050406030204" charset="0"/>
                      </a:rPr>
                      <m:t>则</m:t>
                    </m:r>
                    <m:r>
                      <a:rPr lang="en-US" altLang="zh-CN" sz="2800" i="1">
                        <a:latin typeface="Cambria Math" panose="02040503050406030204" charset="0"/>
                        <a:ea typeface="宋体" panose="02010600030101010101" pitchFamily="2" charset="-122"/>
                        <a:cs typeface="Cambria Math" panose="02040503050406030204" charset="0"/>
                      </a:rPr>
                      <m:t>𝑃</m:t>
                    </m:r>
                    <m:r>
                      <a:rPr lang="en-US" altLang="zh-CN" sz="2800" i="1" baseline="-25000">
                        <a:solidFill>
                          <a:schemeClr val="tx1"/>
                        </a:solidFill>
                        <a:uFillTx/>
                        <a:latin typeface="Cambria Math" panose="02040503050406030204" charset="0"/>
                        <a:ea typeface="宋体" panose="02010600030101010101" pitchFamily="2" charset="-122"/>
                        <a:cs typeface="Cambria Math" panose="02040503050406030204" charset="0"/>
                      </a:rPr>
                      <m:t>实</m:t>
                    </m:r>
                    <m:r>
                      <a:rPr lang="en-US" altLang="zh-CN" sz="2800" i="1">
                        <a:latin typeface="Cambria Math" panose="02040503050406030204" charset="0"/>
                        <a:ea typeface="宋体" panose="02010600030101010101" pitchFamily="2" charset="-122"/>
                        <a:cs typeface="Cambria Math" panose="02040503050406030204" charset="0"/>
                      </a:rPr>
                      <m:t>&gt;</m:t>
                    </m:r>
                    <m:r>
                      <a:rPr lang="en-US" altLang="zh-CN" sz="2800" i="1">
                        <a:latin typeface="Cambria Math" panose="02040503050406030204" charset="0"/>
                        <a:ea typeface="宋体" panose="02010600030101010101" pitchFamily="2" charset="-122"/>
                        <a:cs typeface="Cambria Math" panose="02040503050406030204" charset="0"/>
                      </a:rPr>
                      <m:t>𝑃</m:t>
                    </m:r>
                    <m:r>
                      <a:rPr lang="en-US" altLang="zh-CN" sz="2800" i="1" baseline="-25000">
                        <a:solidFill>
                          <a:schemeClr val="tx1"/>
                        </a:solidFill>
                        <a:uFillTx/>
                        <a:latin typeface="Cambria Math" panose="02040503050406030204" charset="0"/>
                        <a:ea typeface="宋体" panose="02010600030101010101" pitchFamily="2" charset="-122"/>
                        <a:cs typeface="Cambria Math" panose="02040503050406030204" charset="0"/>
                      </a:rPr>
                      <m:t>额</m:t>
                    </m:r>
                  </m:oMath>
                </a14:m>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用电器可能被烧坏。</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mc:Choice>
        <mc:Fallback>
          <p:sp>
            <p:nvSpPr>
              <p:cNvPr id="31" name="文本框 30"/>
              <p:cNvSpPr txBox="1">
                <a:spLocks noRot="1" noChangeAspect="1" noMove="1" noResize="1" noEditPoints="1" noAdjustHandles="1" noChangeArrowheads="1" noChangeShapeType="1" noTextEdit="1"/>
              </p:cNvSpPr>
              <p:nvPr/>
            </p:nvSpPr>
            <p:spPr>
              <a:xfrm>
                <a:off x="784860" y="514985"/>
                <a:ext cx="10751185" cy="6258560"/>
              </a:xfrm>
              <a:prstGeom prst="rect">
                <a:avLst/>
              </a:prstGeom>
              <a:blipFill rotWithShape="1">
                <a:blip r:embed="rId1"/>
                <a:stretch>
                  <a:fillRect/>
                </a:stretch>
              </a:blipFill>
            </p:spPr>
            <p:txBody>
              <a:bodyPr/>
              <a:lstStyle/>
              <a:p>
                <a:r>
                  <a:rPr lang="zh-CN" altLang="en-US">
                    <a:noFill/>
                  </a:rPr>
                  <a:t> </a:t>
                </a:r>
              </a:p>
            </p:txBody>
          </p:sp>
        </mc:Fallback>
      </mc:AlternateContent>
      <p:pic>
        <p:nvPicPr>
          <p:cNvPr id="1362" name="IM 1362"/>
          <p:cNvPicPr/>
          <p:nvPr/>
        </p:nvPicPr>
        <p:blipFill>
          <a:blip r:embed="rId2"/>
          <a:stretch>
            <a:fillRect/>
          </a:stretch>
        </p:blipFill>
        <p:spPr>
          <a:xfrm>
            <a:off x="8439150" y="2542540"/>
            <a:ext cx="903605" cy="642620"/>
          </a:xfrm>
          <a:prstGeom prst="rect">
            <a:avLst/>
          </a:prstGeom>
        </p:spPr>
      </p:pic>
    </p:spTree>
  </p:cSld>
  <p:clrMapOvr>
    <a:masterClrMapping/>
  </p:clrMapOvr>
  <p:transition spd="med">
    <p:pull/>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mc:AlternateContent xmlns:mc="http://schemas.openxmlformats.org/markup-compatibility/2006">
        <mc:Choice xmlns:a14="http://schemas.microsoft.com/office/drawing/2010/main" Requires="a14">
          <p:sp>
            <p:nvSpPr>
              <p:cNvPr id="31" name="文本框 30"/>
              <p:cNvSpPr txBox="1"/>
              <p:nvPr/>
            </p:nvSpPr>
            <p:spPr>
              <a:xfrm>
                <a:off x="388620" y="753110"/>
                <a:ext cx="11414760" cy="5875020"/>
              </a:xfrm>
              <a:prstGeom prst="rect">
                <a:avLst/>
              </a:prstGeom>
              <a:noFill/>
            </p:spPr>
            <p:txBody>
              <a:bodyPr wrap="square" rtlCol="0">
                <a:noAutofit/>
              </a:bodyPr>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1.</a:t>
                </a:r>
                <a:r>
                  <a:rPr lang="zh-CN" altLang="en-US" sz="2800">
                    <a:latin typeface="宋体" panose="02010600030101010101" pitchFamily="2" charset="-122"/>
                    <a:ea typeface="宋体" panose="02010600030101010101" pitchFamily="2" charset="-122"/>
                    <a:cs typeface="宋体" panose="02010600030101010101" pitchFamily="2" charset="-122"/>
                  </a:rPr>
                  <a:t>电功和电热比较</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(1)</a:t>
                </a:r>
                <a:r>
                  <a:rPr lang="zh-CN" altLang="en-US" sz="2800">
                    <a:latin typeface="宋体" panose="02010600030101010101" pitchFamily="2" charset="-122"/>
                    <a:ea typeface="宋体" panose="02010600030101010101" pitchFamily="2" charset="-122"/>
                    <a:cs typeface="宋体" panose="02010600030101010101" pitchFamily="2" charset="-122"/>
                  </a:rPr>
                  <a:t>电功是指输入某段电路的全部电能或这段电路上消耗的全部电能</a:t>
                </a:r>
                <a:r>
                  <a:rPr lang="en-US" altLang="zh-CN" sz="2800">
                    <a:latin typeface="宋体" panose="02010600030101010101" pitchFamily="2" charset="-122"/>
                    <a:ea typeface="宋体" panose="02010600030101010101" pitchFamily="2" charset="-122"/>
                    <a:cs typeface="宋体" panose="02010600030101010101" pitchFamily="2" charset="-122"/>
                  </a:rPr>
                  <a:t>:</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𝑊</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𝐼𝑈𝑡</m:t>
                    </m:r>
                    <m:r>
                      <a:rPr lang="en-US" altLang="zh-CN" sz="2800" i="1">
                        <a:latin typeface="Cambria Math" panose="02040503050406030204" charset="0"/>
                        <a:ea typeface="宋体" panose="02010600030101010101" pitchFamily="2" charset="-122"/>
                        <a:cs typeface="Cambria Math" panose="02040503050406030204" charset="0"/>
                      </a:rPr>
                      <m:t> </m:t>
                    </m:r>
                  </m:oMath>
                </a14:m>
                <a:r>
                  <a:rPr lang="zh-CN" altLang="en-US" sz="2800">
                    <a:latin typeface="宋体" panose="02010600030101010101" pitchFamily="2" charset="-122"/>
                    <a:ea typeface="宋体" panose="02010600030101010101" pitchFamily="2" charset="-122"/>
                    <a:cs typeface="宋体" panose="02010600030101010101" pitchFamily="2" charset="-122"/>
                  </a:rPr>
                  <a:t>。</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(2)</a:t>
                </a:r>
                <a:r>
                  <a:rPr lang="zh-CN" altLang="en-US" sz="2800">
                    <a:latin typeface="宋体" panose="02010600030101010101" pitchFamily="2" charset="-122"/>
                    <a:ea typeface="宋体" panose="02010600030101010101" pitchFamily="2" charset="-122"/>
                    <a:cs typeface="宋体" panose="02010600030101010101" pitchFamily="2" charset="-122"/>
                  </a:rPr>
                  <a:t>电热是指在这段电路上因发热而消耗的电能</a:t>
                </a:r>
                <a:r>
                  <a:rPr lang="en-US" altLang="zh-CN" sz="2800">
                    <a:latin typeface="宋体" panose="02010600030101010101" pitchFamily="2" charset="-122"/>
                    <a:ea typeface="宋体" panose="02010600030101010101" pitchFamily="2" charset="-122"/>
                    <a:cs typeface="宋体" panose="02010600030101010101" pitchFamily="2" charset="-122"/>
                  </a:rPr>
                  <a:t>:</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𝑄</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𝐼</m:t>
                    </m:r>
                    <m:r>
                      <a:rPr lang="en-US" altLang="zh-CN" sz="2800" i="1">
                        <a:latin typeface="Cambria Math" panose="02040503050406030204" charset="0"/>
                        <a:ea typeface="微软雅黑" panose="020B0503020204020204" pitchFamily="34" charset="-122"/>
                        <a:cs typeface="Cambria Math" panose="02040503050406030204" charset="0"/>
                      </a:rPr>
                      <m:t>²</m:t>
                    </m:r>
                    <m:r>
                      <a:rPr lang="en-US" altLang="zh-CN" sz="2800" i="1">
                        <a:latin typeface="Cambria Math" panose="02040503050406030204" charset="0"/>
                        <a:ea typeface="宋体" panose="02010600030101010101" pitchFamily="2" charset="-122"/>
                        <a:cs typeface="Cambria Math" panose="02040503050406030204" charset="0"/>
                      </a:rPr>
                      <m:t>𝑅𝑡</m:t>
                    </m:r>
                    <m:r>
                      <a:rPr lang="en-US" altLang="zh-CN" sz="2800" i="1">
                        <a:latin typeface="Cambria Math" panose="02040503050406030204" charset="0"/>
                        <a:ea typeface="宋体" panose="02010600030101010101" pitchFamily="2" charset="-122"/>
                        <a:cs typeface="Cambria Math" panose="02040503050406030204" charset="0"/>
                      </a:rPr>
                      <m:t> </m:t>
                    </m:r>
                  </m:oMath>
                </a14:m>
                <a:r>
                  <a:rPr lang="zh-CN" altLang="en-US" sz="2800">
                    <a:latin typeface="宋体" panose="02010600030101010101" pitchFamily="2" charset="-122"/>
                    <a:ea typeface="宋体" panose="02010600030101010101" pitchFamily="2" charset="-122"/>
                    <a:cs typeface="宋体" panose="02010600030101010101" pitchFamily="2" charset="-122"/>
                  </a:rPr>
                  <a:t>。</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(3)</a:t>
                </a:r>
                <a:r>
                  <a:rPr lang="zh-CN" altLang="en-US" sz="2800">
                    <a:latin typeface="宋体" panose="02010600030101010101" pitchFamily="2" charset="-122"/>
                    <a:ea typeface="宋体" panose="02010600030101010101" pitchFamily="2" charset="-122"/>
                    <a:cs typeface="宋体" panose="02010600030101010101" pitchFamily="2" charset="-122"/>
                  </a:rPr>
                  <a:t>在非纯电阻电路中</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要注意区别电功和电热</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注意应用能量守恒定律。</a:t>
                </a:r>
                <a:r>
                  <a:rPr lang="en-US" altLang="en-US" sz="2800">
                    <a:latin typeface="宋体" panose="02010600030101010101" pitchFamily="2" charset="-122"/>
                    <a:ea typeface="宋体" panose="02010600030101010101" pitchFamily="2" charset="-122"/>
                    <a:cs typeface="宋体" panose="02010600030101010101" pitchFamily="2" charset="-122"/>
                  </a:rPr>
                  <a:t>①</a:t>
                </a:r>
                <a:r>
                  <a:rPr lang="zh-CN" altLang="en-US" sz="2800">
                    <a:latin typeface="宋体" panose="02010600030101010101" pitchFamily="2" charset="-122"/>
                    <a:ea typeface="宋体" panose="02010600030101010101" pitchFamily="2" charset="-122"/>
                    <a:cs typeface="宋体" panose="02010600030101010101" pitchFamily="2" charset="-122"/>
                  </a:rPr>
                  <a:t>电热</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𝑄</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𝐼</m:t>
                    </m:r>
                    <m:r>
                      <a:rPr lang="en-US" altLang="zh-CN" sz="2800" i="1">
                        <a:latin typeface="Cambria Math" panose="02040503050406030204" charset="0"/>
                        <a:ea typeface="微软雅黑" panose="020B0503020204020204" pitchFamily="34" charset="-122"/>
                        <a:cs typeface="Cambria Math" panose="02040503050406030204" charset="0"/>
                      </a:rPr>
                      <m:t>²</m:t>
                    </m:r>
                    <m:r>
                      <a:rPr lang="en-US" altLang="zh-CN" sz="2800" i="1">
                        <a:latin typeface="Cambria Math" panose="02040503050406030204" charset="0"/>
                        <a:ea typeface="宋体" panose="02010600030101010101" pitchFamily="2" charset="-122"/>
                        <a:cs typeface="Cambria Math" panose="02040503050406030204" charset="0"/>
                      </a:rPr>
                      <m:t>𝑅𝑡</m:t>
                    </m:r>
                  </m:oMath>
                </a14:m>
                <a:r>
                  <a:rPr lang="zh-CN" altLang="en-US" sz="2800">
                    <a:latin typeface="宋体" panose="02010600030101010101" pitchFamily="2" charset="-122"/>
                    <a:ea typeface="宋体" panose="02010600030101010101" pitchFamily="2" charset="-122"/>
                    <a:cs typeface="宋体" panose="02010600030101010101" pitchFamily="2" charset="-122"/>
                  </a:rPr>
                  <a:t>。</a:t>
                </a:r>
                <a:r>
                  <a:rPr lang="en-US" altLang="en-US" sz="2800">
                    <a:latin typeface="宋体" panose="02010600030101010101" pitchFamily="2" charset="-122"/>
                    <a:ea typeface="宋体" panose="02010600030101010101" pitchFamily="2" charset="-122"/>
                    <a:cs typeface="宋体" panose="02010600030101010101" pitchFamily="2" charset="-122"/>
                  </a:rPr>
                  <a:t>②</a:t>
                </a:r>
                <a:r>
                  <a:rPr lang="zh-CN" altLang="en-US" sz="2800">
                    <a:latin typeface="宋体" panose="02010600030101010101" pitchFamily="2" charset="-122"/>
                    <a:ea typeface="宋体" panose="02010600030101010101" pitchFamily="2" charset="-122"/>
                    <a:cs typeface="宋体" panose="02010600030101010101" pitchFamily="2" charset="-122"/>
                  </a:rPr>
                  <a:t>电动机消耗的电能</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𝑊</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𝐼𝑈𝑡</m:t>
                    </m:r>
                  </m:oMath>
                </a14:m>
                <a:r>
                  <a:rPr lang="zh-CN" altLang="en-US" sz="2800">
                    <a:latin typeface="宋体" panose="02010600030101010101" pitchFamily="2" charset="-122"/>
                    <a:ea typeface="宋体" panose="02010600030101010101" pitchFamily="2" charset="-122"/>
                    <a:cs typeface="宋体" panose="02010600030101010101" pitchFamily="2" charset="-122"/>
                  </a:rPr>
                  <a:t>。</a:t>
                </a:r>
                <a:r>
                  <a:rPr lang="en-US" altLang="en-US" sz="2800">
                    <a:latin typeface="宋体" panose="02010600030101010101" pitchFamily="2" charset="-122"/>
                    <a:ea typeface="宋体" panose="02010600030101010101" pitchFamily="2" charset="-122"/>
                    <a:cs typeface="宋体" panose="02010600030101010101" pitchFamily="2" charset="-122"/>
                  </a:rPr>
                  <a:t>③</a:t>
                </a:r>
                <a:r>
                  <a:rPr lang="zh-CN" altLang="en-US" sz="2800">
                    <a:latin typeface="宋体" panose="02010600030101010101" pitchFamily="2" charset="-122"/>
                    <a:ea typeface="宋体" panose="02010600030101010101" pitchFamily="2" charset="-122"/>
                    <a:cs typeface="宋体" panose="02010600030101010101" pitchFamily="2" charset="-122"/>
                  </a:rPr>
                  <a:t>由能量守恒定律得</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𝑊</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𝑄</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𝐸</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𝐸</m:t>
                    </m:r>
                  </m:oMath>
                </a14:m>
                <a:r>
                  <a:rPr lang="zh-CN" altLang="en-US" sz="2800">
                    <a:latin typeface="宋体" panose="02010600030101010101" pitchFamily="2" charset="-122"/>
                    <a:ea typeface="宋体" panose="02010600030101010101" pitchFamily="2" charset="-122"/>
                    <a:cs typeface="宋体" panose="02010600030101010101" pitchFamily="2" charset="-122"/>
                  </a:rPr>
                  <a:t>为其他形式的能</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这里是机械能。</a:t>
                </a:r>
                <a:r>
                  <a:rPr lang="en-US" altLang="en-US" sz="2800">
                    <a:latin typeface="宋体" panose="02010600030101010101" pitchFamily="2" charset="-122"/>
                    <a:ea typeface="宋体" panose="02010600030101010101" pitchFamily="2" charset="-122"/>
                    <a:cs typeface="宋体" panose="02010600030101010101" pitchFamily="2" charset="-122"/>
                  </a:rPr>
                  <a:t>④</a:t>
                </a:r>
                <a:r>
                  <a:rPr lang="zh-CN" altLang="en-US" sz="2800">
                    <a:latin typeface="宋体" panose="02010600030101010101" pitchFamily="2" charset="-122"/>
                    <a:ea typeface="宋体" panose="02010600030101010101" pitchFamily="2" charset="-122"/>
                    <a:cs typeface="宋体" panose="02010600030101010101" pitchFamily="2" charset="-122"/>
                  </a:rPr>
                  <a:t>对电动机来说</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输入的总功率</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𝑃</m:t>
                    </m:r>
                    <m:r>
                      <a:rPr lang="en-US" altLang="zh-CN" sz="2800" i="1" baseline="-25000">
                        <a:solidFill>
                          <a:schemeClr val="tx1"/>
                        </a:solidFill>
                        <a:uFillTx/>
                        <a:latin typeface="Cambria Math" panose="02040503050406030204" charset="0"/>
                        <a:ea typeface="宋体" panose="02010600030101010101" pitchFamily="2" charset="-122"/>
                        <a:cs typeface="Cambria Math" panose="02040503050406030204" charset="0"/>
                      </a:rPr>
                      <m:t>入</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𝑈𝐼</m:t>
                    </m:r>
                  </m:oMath>
                </a14:m>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发热的功率</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𝑃</m:t>
                    </m:r>
                    <m:r>
                      <a:rPr lang="en-US" altLang="zh-CN" sz="2800" i="1" baseline="-25000">
                        <a:solidFill>
                          <a:schemeClr val="tx1"/>
                        </a:solidFill>
                        <a:uFillTx/>
                        <a:latin typeface="Cambria Math" panose="02040503050406030204" charset="0"/>
                        <a:ea typeface="宋体" panose="02010600030101010101" pitchFamily="2" charset="-122"/>
                        <a:cs typeface="Cambria Math" panose="02040503050406030204" charset="0"/>
                      </a:rPr>
                      <m:t>热</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𝐼</m:t>
                    </m:r>
                    <m:r>
                      <a:rPr lang="en-US" altLang="zh-CN" sz="2800" i="1">
                        <a:latin typeface="Cambria Math" panose="02040503050406030204" charset="0"/>
                        <a:ea typeface="微软雅黑" panose="020B0503020204020204" pitchFamily="34" charset="-122"/>
                        <a:cs typeface="Cambria Math" panose="02040503050406030204" charset="0"/>
                      </a:rPr>
                      <m:t>²</m:t>
                    </m:r>
                    <m:r>
                      <a:rPr lang="en-US" altLang="zh-CN" sz="2800" i="1">
                        <a:latin typeface="Cambria Math" panose="02040503050406030204" charset="0"/>
                        <a:ea typeface="宋体" panose="02010600030101010101" pitchFamily="2" charset="-122"/>
                        <a:cs typeface="Cambria Math" panose="02040503050406030204" charset="0"/>
                      </a:rPr>
                      <m:t>𝑅</m:t>
                    </m:r>
                  </m:oMath>
                </a14:m>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输出的功率</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即机械功率</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𝑃</m:t>
                    </m:r>
                    <m:r>
                      <a:rPr lang="en-US" altLang="zh-CN" sz="2800" i="1" baseline="-25000">
                        <a:solidFill>
                          <a:schemeClr val="tx1"/>
                        </a:solidFill>
                        <a:uFillTx/>
                        <a:latin typeface="Cambria Math" panose="02040503050406030204" charset="0"/>
                        <a:ea typeface="宋体" panose="02010600030101010101" pitchFamily="2" charset="-122"/>
                        <a:cs typeface="Cambria Math" panose="02040503050406030204" charset="0"/>
                      </a:rPr>
                      <m:t>机</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𝑃</m:t>
                    </m:r>
                    <m:r>
                      <a:rPr lang="en-US" altLang="zh-CN" sz="2800" i="1" baseline="-25000">
                        <a:solidFill>
                          <a:schemeClr val="tx1"/>
                        </a:solidFill>
                        <a:uFillTx/>
                        <a:latin typeface="Cambria Math" panose="02040503050406030204" charset="0"/>
                        <a:ea typeface="宋体" panose="02010600030101010101" pitchFamily="2" charset="-122"/>
                        <a:cs typeface="Cambria Math" panose="02040503050406030204" charset="0"/>
                      </a:rPr>
                      <m:t>入</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𝑃</m:t>
                    </m:r>
                    <m:r>
                      <a:rPr lang="en-US" altLang="zh-CN" sz="2800" i="1" baseline="-25000">
                        <a:solidFill>
                          <a:schemeClr val="tx1"/>
                        </a:solidFill>
                        <a:uFillTx/>
                        <a:latin typeface="Cambria Math" panose="02040503050406030204" charset="0"/>
                        <a:ea typeface="宋体" panose="02010600030101010101" pitchFamily="2" charset="-122"/>
                        <a:cs typeface="Cambria Math" panose="02040503050406030204" charset="0"/>
                      </a:rPr>
                      <m:t>热</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𝐼𝑈</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𝐼</m:t>
                    </m:r>
                    <m:r>
                      <a:rPr lang="en-US" altLang="zh-CN" sz="2800" i="1">
                        <a:latin typeface="Cambria Math" panose="02040503050406030204" charset="0"/>
                        <a:ea typeface="微软雅黑" panose="020B0503020204020204" pitchFamily="34" charset="-122"/>
                        <a:cs typeface="Cambria Math" panose="02040503050406030204" charset="0"/>
                      </a:rPr>
                      <m:t>²</m:t>
                    </m:r>
                    <m:r>
                      <a:rPr lang="en-US" altLang="zh-CN" sz="2800" i="1">
                        <a:latin typeface="Cambria Math" panose="02040503050406030204" charset="0"/>
                        <a:ea typeface="宋体" panose="02010600030101010101" pitchFamily="2" charset="-122"/>
                        <a:cs typeface="Cambria Math" panose="02040503050406030204" charset="0"/>
                      </a:rPr>
                      <m:t>𝑅</m:t>
                    </m:r>
                    <m:r>
                      <a:rPr lang="en-US" altLang="zh-CN" sz="2800" i="1">
                        <a:latin typeface="Cambria Math" panose="02040503050406030204" charset="0"/>
                        <a:ea typeface="宋体" panose="02010600030101010101" pitchFamily="2" charset="-122"/>
                        <a:cs typeface="Cambria Math" panose="02040503050406030204" charset="0"/>
                      </a:rPr>
                      <m:t>。</m:t>
                    </m:r>
                  </m:oMath>
                </a14:m>
                <a:endParaRPr lang="zh-CN" altLang="en-US" sz="2800" i="1">
                  <a:latin typeface="宋体" panose="02010600030101010101" pitchFamily="2" charset="-122"/>
                  <a:ea typeface="宋体" panose="02010600030101010101" pitchFamily="2" charset="-122"/>
                  <a:cs typeface="宋体" panose="02010600030101010101" pitchFamily="2" charset="-122"/>
                </a:endParaRPr>
              </a:p>
            </p:txBody>
          </p:sp>
        </mc:Choice>
        <mc:Fallback>
          <p:sp>
            <p:nvSpPr>
              <p:cNvPr id="31" name="文本框 30"/>
              <p:cNvSpPr txBox="1">
                <a:spLocks noRot="1" noChangeAspect="1" noMove="1" noResize="1" noEditPoints="1" noAdjustHandles="1" noChangeArrowheads="1" noChangeShapeType="1" noTextEdit="1"/>
              </p:cNvSpPr>
              <p:nvPr/>
            </p:nvSpPr>
            <p:spPr>
              <a:xfrm>
                <a:off x="388620" y="753110"/>
                <a:ext cx="11414760" cy="5875020"/>
              </a:xfrm>
              <a:prstGeom prst="rect">
                <a:avLst/>
              </a:prstGeom>
              <a:blipFill rotWithShape="1">
                <a:blip r:embed="rId1"/>
                <a:stretch>
                  <a:fillRect b="-1027"/>
                </a:stretch>
              </a:blipFill>
            </p:spPr>
            <p:txBody>
              <a:bodyPr/>
              <a:lstStyle/>
              <a:p>
                <a:r>
                  <a:rPr lang="zh-CN" altLang="en-US">
                    <a:noFill/>
                  </a:rPr>
                  <a:t> </a:t>
                </a:r>
              </a:p>
            </p:txBody>
          </p:sp>
        </mc:Fallback>
      </mc:AlternateContent>
      <p:sp>
        <p:nvSpPr>
          <p:cNvPr id="32" name="文本框 31"/>
          <p:cNvSpPr txBox="1"/>
          <p:nvPr/>
        </p:nvSpPr>
        <p:spPr>
          <a:xfrm>
            <a:off x="1082675" y="205105"/>
            <a:ext cx="5666740" cy="548005"/>
          </a:xfrm>
          <a:prstGeom prst="rect">
            <a:avLst/>
          </a:prstGeom>
          <a:noFill/>
        </p:spPr>
        <p:txBody>
          <a:bodyPr wrap="square" rtlCol="0">
            <a:noAutofit/>
          </a:bodyPr>
          <a:p>
            <a:r>
              <a:rPr lang="zh-CN" altLang="en-US" sz="3200" b="1" dirty="0">
                <a:solidFill>
                  <a:srgbClr val="E81818"/>
                </a:solidFill>
                <a:latin typeface="黑体" panose="02010609060101010101" charset="-122"/>
                <a:ea typeface="黑体" panose="02010609060101010101" charset="-122"/>
                <a:cs typeface="黑体" panose="02010609060101010101" charset="-122"/>
              </a:rPr>
              <a:t>纯电阻和非纯电阻</a:t>
            </a:r>
            <a:endParaRPr lang="zh-CN" altLang="en-US" sz="3200" b="1" dirty="0">
              <a:solidFill>
                <a:srgbClr val="E81818"/>
              </a:solidFill>
              <a:latin typeface="黑体" panose="02010609060101010101" charset="-122"/>
              <a:ea typeface="黑体" panose="02010609060101010101" charset="-122"/>
              <a:cs typeface="黑体" panose="02010609060101010101" charset="-122"/>
            </a:endParaRPr>
          </a:p>
          <a:p>
            <a:endParaRPr lang="zh-CN" altLang="en-US" sz="3200" b="1" dirty="0">
              <a:solidFill>
                <a:srgbClr val="E81818"/>
              </a:solidFill>
              <a:latin typeface="黑体" panose="02010609060101010101" charset="-122"/>
              <a:ea typeface="黑体" panose="02010609060101010101" charset="-122"/>
              <a:cs typeface="黑体" panose="02010609060101010101" charset="-122"/>
            </a:endParaRPr>
          </a:p>
        </p:txBody>
      </p:sp>
    </p:spTree>
  </p:cSld>
  <p:clrMapOvr>
    <a:masterClrMapping/>
  </p:clrMapOvr>
  <p:transition spd="med">
    <p:pull/>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784860" y="1676400"/>
            <a:ext cx="10647680" cy="5253355"/>
          </a:xfrm>
          <a:prstGeom prst="rect">
            <a:avLst/>
          </a:prstGeom>
          <a:noFill/>
        </p:spPr>
        <p:txBody>
          <a:bodyPr wrap="square" rtlCol="0">
            <a:noAutofit/>
          </a:bodyPr>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1.</a:t>
            </a:r>
            <a:r>
              <a:rPr lang="zh-CN" altLang="en-US" sz="2800">
                <a:latin typeface="宋体" panose="02010600030101010101" pitchFamily="2" charset="-122"/>
                <a:ea typeface="宋体" panose="02010600030101010101" pitchFamily="2" charset="-122"/>
                <a:cs typeface="宋体" panose="02010600030101010101" pitchFamily="2" charset="-122"/>
              </a:rPr>
              <a:t>串联和并联的定义</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en-US" sz="2800">
                <a:latin typeface="宋体" panose="02010600030101010101" pitchFamily="2" charset="-122"/>
                <a:ea typeface="宋体" panose="02010600030101010101" pitchFamily="2" charset="-122"/>
                <a:cs typeface="宋体" panose="02010600030101010101" pitchFamily="2" charset="-122"/>
              </a:rPr>
              <a:t>    (1)</a:t>
            </a:r>
            <a:r>
              <a:rPr lang="zh-CN" altLang="en-US" sz="2800">
                <a:latin typeface="宋体" panose="02010600030101010101" pitchFamily="2" charset="-122"/>
                <a:ea typeface="宋体" panose="02010600030101010101" pitchFamily="2" charset="-122"/>
                <a:cs typeface="宋体" panose="02010600030101010101" pitchFamily="2" charset="-122"/>
              </a:rPr>
              <a:t>如图所示</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把几个导体接入电路</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这样的连接方式叫作串联。</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en-US" sz="2800">
                <a:latin typeface="宋体" panose="02010600030101010101" pitchFamily="2" charset="-122"/>
                <a:ea typeface="宋体" panose="02010600030101010101" pitchFamily="2" charset="-122"/>
                <a:cs typeface="宋体" panose="02010600030101010101" pitchFamily="2" charset="-122"/>
              </a:rPr>
              <a:t>    </a:t>
            </a:r>
            <a:endParaRPr lang="en-US"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en-US" sz="2800">
                <a:latin typeface="宋体" panose="02010600030101010101" pitchFamily="2" charset="-122"/>
                <a:ea typeface="宋体" panose="02010600030101010101" pitchFamily="2" charset="-122"/>
                <a:cs typeface="宋体" panose="02010600030101010101" pitchFamily="2" charset="-122"/>
              </a:rPr>
              <a:t>     (2)</a:t>
            </a:r>
            <a:r>
              <a:rPr lang="zh-CN" altLang="en-US" sz="2800">
                <a:latin typeface="宋体" panose="02010600030101010101" pitchFamily="2" charset="-122"/>
                <a:ea typeface="宋体" panose="02010600030101010101" pitchFamily="2" charset="-122"/>
                <a:cs typeface="宋体" panose="02010600030101010101" pitchFamily="2" charset="-122"/>
              </a:rPr>
              <a:t>如图所示</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把几个导体的一端连在一起</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另一端也连在一起</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然后把这两端接入电路</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这样的连接方式叫作并联。</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
        <p:nvSpPr>
          <p:cNvPr id="32" name="文本框 31"/>
          <p:cNvSpPr txBox="1"/>
          <p:nvPr/>
        </p:nvSpPr>
        <p:spPr>
          <a:xfrm>
            <a:off x="784860" y="525780"/>
            <a:ext cx="5666740" cy="548005"/>
          </a:xfrm>
          <a:prstGeom prst="rect">
            <a:avLst/>
          </a:prstGeom>
          <a:noFill/>
        </p:spPr>
        <p:txBody>
          <a:bodyPr wrap="square" rtlCol="0">
            <a:noAutofit/>
          </a:bodyPr>
          <a:p>
            <a:r>
              <a:rPr lang="en-US" altLang="zh-CN" sz="3200" b="1" dirty="0">
                <a:solidFill>
                  <a:srgbClr val="E81818"/>
                </a:solidFill>
                <a:latin typeface="黑体" panose="02010609060101010101" charset="-122"/>
                <a:ea typeface="黑体" panose="02010609060101010101" charset="-122"/>
                <a:cs typeface="黑体" panose="02010609060101010101" charset="-122"/>
              </a:rPr>
              <a:t>    </a:t>
            </a:r>
            <a:r>
              <a:rPr lang="zh-CN" altLang="en-US" sz="3200" b="1" dirty="0">
                <a:solidFill>
                  <a:srgbClr val="E81818"/>
                </a:solidFill>
                <a:latin typeface="黑体" panose="02010609060101010101" charset="-122"/>
                <a:ea typeface="黑体" panose="02010609060101010101" charset="-122"/>
                <a:cs typeface="黑体" panose="02010609060101010101" charset="-122"/>
              </a:rPr>
              <a:t>电阻的串联和并联</a:t>
            </a:r>
            <a:r>
              <a:rPr lang="en-US" altLang="zh-CN" sz="3200" b="1" dirty="0">
                <a:solidFill>
                  <a:srgbClr val="E81818"/>
                </a:solidFill>
                <a:latin typeface="黑体" panose="02010609060101010101" charset="-122"/>
                <a:ea typeface="黑体" panose="02010609060101010101" charset="-122"/>
                <a:cs typeface="黑体" panose="02010609060101010101" charset="-122"/>
              </a:rPr>
              <a:t>	</a:t>
            </a:r>
            <a:endParaRPr lang="zh-CN" altLang="en-US" sz="3200" b="1" dirty="0">
              <a:solidFill>
                <a:srgbClr val="E81818"/>
              </a:solidFill>
              <a:latin typeface="黑体" panose="02010609060101010101" charset="-122"/>
              <a:ea typeface="黑体" panose="02010609060101010101" charset="-122"/>
              <a:cs typeface="黑体" panose="02010609060101010101" charset="-122"/>
            </a:endParaRPr>
          </a:p>
          <a:p>
            <a:endParaRPr lang="zh-CN" altLang="en-US" sz="3200" b="1" dirty="0">
              <a:solidFill>
                <a:srgbClr val="E81818"/>
              </a:solidFill>
              <a:latin typeface="黑体" panose="02010609060101010101" charset="-122"/>
              <a:ea typeface="黑体" panose="02010609060101010101" charset="-122"/>
              <a:cs typeface="黑体" panose="02010609060101010101" charset="-122"/>
            </a:endParaRPr>
          </a:p>
        </p:txBody>
      </p:sp>
      <p:pic>
        <p:nvPicPr>
          <p:cNvPr id="7" name="图片 6"/>
          <p:cNvPicPr>
            <a:picLocks noChangeAspect="1"/>
          </p:cNvPicPr>
          <p:nvPr/>
        </p:nvPicPr>
        <p:blipFill>
          <a:blip r:embed="rId1"/>
          <a:stretch>
            <a:fillRect/>
          </a:stretch>
        </p:blipFill>
        <p:spPr>
          <a:xfrm>
            <a:off x="4467225" y="3338195"/>
            <a:ext cx="3124200" cy="180975"/>
          </a:xfrm>
          <a:prstGeom prst="rect">
            <a:avLst/>
          </a:prstGeom>
        </p:spPr>
      </p:pic>
      <p:pic>
        <p:nvPicPr>
          <p:cNvPr id="8" name="图片 7"/>
          <p:cNvPicPr>
            <a:picLocks noChangeAspect="1"/>
          </p:cNvPicPr>
          <p:nvPr/>
        </p:nvPicPr>
        <p:blipFill>
          <a:blip r:embed="rId2"/>
          <a:stretch>
            <a:fillRect/>
          </a:stretch>
        </p:blipFill>
        <p:spPr>
          <a:xfrm>
            <a:off x="5109845" y="5142865"/>
            <a:ext cx="1971675" cy="1171575"/>
          </a:xfrm>
          <a:prstGeom prst="rect">
            <a:avLst/>
          </a:prstGeom>
        </p:spPr>
      </p:pic>
    </p:spTree>
  </p:cSld>
  <p:clrMapOvr>
    <a:masterClrMapping/>
  </p:clrMapOvr>
  <p:transition spd="med">
    <p:pull/>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784860" y="556895"/>
            <a:ext cx="10336530" cy="792480"/>
          </a:xfrm>
          <a:prstGeom prst="rect">
            <a:avLst/>
          </a:prstGeom>
          <a:noFill/>
        </p:spPr>
        <p:txBody>
          <a:bodyPr wrap="square" rtlCol="0">
            <a:noAutofit/>
          </a:bodyPr>
          <a:p>
            <a:pPr algn="just">
              <a:lnSpc>
                <a:spcPct val="125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2.</a:t>
            </a:r>
            <a:r>
              <a:rPr lang="zh-CN" altLang="en-US" sz="2800">
                <a:latin typeface="宋体" panose="02010600030101010101" pitchFamily="2" charset="-122"/>
                <a:ea typeface="宋体" panose="02010600030101010101" pitchFamily="2" charset="-122"/>
                <a:cs typeface="宋体" panose="02010600030101010101" pitchFamily="2" charset="-122"/>
              </a:rPr>
              <a:t>串联和并联的规律</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pic>
        <p:nvPicPr>
          <p:cNvPr id="4" name="图片 3"/>
          <p:cNvPicPr>
            <a:picLocks noChangeAspect="1"/>
          </p:cNvPicPr>
          <p:nvPr/>
        </p:nvPicPr>
        <p:blipFill>
          <a:blip r:embed="rId1"/>
          <a:stretch>
            <a:fillRect/>
          </a:stretch>
        </p:blipFill>
        <p:spPr>
          <a:xfrm>
            <a:off x="640715" y="1565275"/>
            <a:ext cx="10910570" cy="2660015"/>
          </a:xfrm>
          <a:prstGeom prst="rect">
            <a:avLst/>
          </a:prstGeom>
        </p:spPr>
      </p:pic>
      <p:pic>
        <p:nvPicPr>
          <p:cNvPr id="5" name="图片 4"/>
          <p:cNvPicPr>
            <a:picLocks noChangeAspect="1"/>
          </p:cNvPicPr>
          <p:nvPr/>
        </p:nvPicPr>
        <p:blipFill>
          <a:blip r:embed="rId2"/>
          <a:srcRect t="3357"/>
          <a:stretch>
            <a:fillRect/>
          </a:stretch>
        </p:blipFill>
        <p:spPr>
          <a:xfrm>
            <a:off x="695960" y="4225290"/>
            <a:ext cx="10853420" cy="1955800"/>
          </a:xfrm>
          <a:prstGeom prst="rect">
            <a:avLst/>
          </a:prstGeom>
        </p:spPr>
      </p:pic>
    </p:spTree>
  </p:cSld>
  <p:clrMapOvr>
    <a:masterClrMapping/>
  </p:clrMapOvr>
  <p:transition spd="med">
    <p:pull/>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2" name="文本框 31"/>
          <p:cNvSpPr txBox="1"/>
          <p:nvPr/>
        </p:nvSpPr>
        <p:spPr>
          <a:xfrm>
            <a:off x="784860" y="681355"/>
            <a:ext cx="5666740" cy="548005"/>
          </a:xfrm>
          <a:prstGeom prst="rect">
            <a:avLst/>
          </a:prstGeom>
          <a:noFill/>
        </p:spPr>
        <p:txBody>
          <a:bodyPr wrap="square" rtlCol="0">
            <a:noAutofit/>
          </a:bodyPr>
          <a:p>
            <a:r>
              <a:rPr lang="en-US" altLang="zh-CN" sz="3200" b="1" dirty="0">
                <a:solidFill>
                  <a:srgbClr val="E81818"/>
                </a:solidFill>
                <a:latin typeface="黑体" panose="02010609060101010101" charset="-122"/>
                <a:ea typeface="黑体" panose="02010609060101010101" charset="-122"/>
                <a:cs typeface="黑体" panose="02010609060101010101" charset="-122"/>
              </a:rPr>
              <a:t>    </a:t>
            </a:r>
            <a:r>
              <a:rPr lang="zh-CN" altLang="en-US" sz="3200" b="1" dirty="0">
                <a:solidFill>
                  <a:srgbClr val="E81818"/>
                </a:solidFill>
                <a:latin typeface="黑体" panose="02010609060101010101" charset="-122"/>
                <a:ea typeface="黑体" panose="02010609060101010101" charset="-122"/>
                <a:cs typeface="黑体" panose="02010609060101010101" charset="-122"/>
              </a:rPr>
              <a:t>电表改装原理</a:t>
            </a:r>
            <a:endParaRPr lang="zh-CN" altLang="en-US" sz="3200" b="1" dirty="0">
              <a:solidFill>
                <a:srgbClr val="E81818"/>
              </a:solidFill>
              <a:latin typeface="黑体" panose="02010609060101010101" charset="-122"/>
              <a:ea typeface="黑体" panose="02010609060101010101" charset="-122"/>
              <a:cs typeface="黑体" panose="02010609060101010101" charset="-122"/>
            </a:endParaRPr>
          </a:p>
          <a:p>
            <a:endParaRPr lang="zh-CN" altLang="en-US" sz="3200" b="1" dirty="0">
              <a:solidFill>
                <a:srgbClr val="E81818"/>
              </a:solidFill>
              <a:latin typeface="黑体" panose="02010609060101010101" charset="-122"/>
              <a:ea typeface="黑体" panose="02010609060101010101" charset="-122"/>
              <a:cs typeface="黑体" panose="02010609060101010101" charset="-122"/>
            </a:endParaRPr>
          </a:p>
        </p:txBody>
      </p:sp>
      <p:pic>
        <p:nvPicPr>
          <p:cNvPr id="2" name="图片 1"/>
          <p:cNvPicPr>
            <a:picLocks noChangeAspect="1"/>
          </p:cNvPicPr>
          <p:nvPr/>
        </p:nvPicPr>
        <p:blipFill>
          <a:blip r:embed="rId1"/>
          <a:stretch>
            <a:fillRect/>
          </a:stretch>
        </p:blipFill>
        <p:spPr>
          <a:xfrm>
            <a:off x="594360" y="1951355"/>
            <a:ext cx="11003915" cy="3597275"/>
          </a:xfrm>
          <a:prstGeom prst="rect">
            <a:avLst/>
          </a:prstGeom>
        </p:spPr>
      </p:pic>
    </p:spTree>
  </p:cSld>
  <p:clrMapOvr>
    <a:masterClrMapping/>
  </p:clrMapOvr>
  <p:transition spd="med">
    <p:pull/>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pic>
        <p:nvPicPr>
          <p:cNvPr id="3" name="图片 2"/>
          <p:cNvPicPr>
            <a:picLocks noChangeAspect="1"/>
          </p:cNvPicPr>
          <p:nvPr/>
        </p:nvPicPr>
        <p:blipFill>
          <a:blip r:embed="rId1"/>
          <a:srcRect t="1751"/>
          <a:stretch>
            <a:fillRect/>
          </a:stretch>
        </p:blipFill>
        <p:spPr>
          <a:xfrm>
            <a:off x="588010" y="1557020"/>
            <a:ext cx="11128375" cy="4115435"/>
          </a:xfrm>
          <a:prstGeom prst="rect">
            <a:avLst/>
          </a:prstGeom>
        </p:spPr>
      </p:pic>
      <p:sp>
        <p:nvSpPr>
          <p:cNvPr id="4" name="文本框 3"/>
          <p:cNvSpPr txBox="1"/>
          <p:nvPr/>
        </p:nvSpPr>
        <p:spPr>
          <a:xfrm>
            <a:off x="10523220" y="1127125"/>
            <a:ext cx="1057275" cy="368300"/>
          </a:xfrm>
          <a:prstGeom prst="rect">
            <a:avLst/>
          </a:prstGeom>
          <a:noFill/>
        </p:spPr>
        <p:txBody>
          <a:bodyPr wrap="square" rtlCol="0">
            <a:spAutoFit/>
          </a:bodyPr>
          <a:p>
            <a:r>
              <a:rPr lang="zh-CN" altLang="en-US"/>
              <a:t>（</a:t>
            </a:r>
            <a:r>
              <a:rPr lang="zh-CN" altLang="en-US"/>
              <a:t>续表）</a:t>
            </a:r>
            <a:endParaRPr lang="zh-CN" altLang="en-US"/>
          </a:p>
        </p:txBody>
      </p:sp>
    </p:spTree>
  </p:cSld>
  <p:clrMapOvr>
    <a:masterClrMapping/>
  </p:clrMapOvr>
  <p:transition spd="med">
    <p:pull/>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4069643" y="-298125"/>
            <a:ext cx="3876675" cy="7724140"/>
          </a:xfrm>
          <a:prstGeom prst="rect">
            <a:avLst/>
          </a:prstGeom>
          <a:noFill/>
        </p:spPr>
        <p:txBody>
          <a:bodyPr wrap="none" rtlCol="0">
            <a:spAutoFit/>
          </a:bodyPr>
          <a:lstStyle/>
          <a:p>
            <a:r>
              <a:rPr lang="en-US" altLang="zh-CN" sz="49600" dirty="0">
                <a:solidFill>
                  <a:schemeClr val="tx1">
                    <a:lumMod val="95000"/>
                    <a:lumOff val="5000"/>
                    <a:alpha val="7000"/>
                  </a:schemeClr>
                </a:solidFill>
                <a:latin typeface="微软雅黑" panose="020B0503020204020204" pitchFamily="34" charset="-122"/>
                <a:ea typeface="微软雅黑" panose="020B0503020204020204" pitchFamily="34" charset="-122"/>
                <a:sym typeface="微软雅黑" panose="020B0503020204020204" pitchFamily="34" charset="-122"/>
              </a:rPr>
              <a:t>3</a:t>
            </a:r>
            <a:endParaRPr lang="en-US" altLang="zh-CN" sz="49600" dirty="0">
              <a:solidFill>
                <a:schemeClr val="tx1">
                  <a:lumMod val="95000"/>
                  <a:lumOff val="5000"/>
                  <a:alpha val="7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4" name="组合 13"/>
          <p:cNvGrpSpPr/>
          <p:nvPr/>
        </p:nvGrpSpPr>
        <p:grpSpPr>
          <a:xfrm flipV="1">
            <a:off x="10019028" y="735878"/>
            <a:ext cx="901700" cy="901700"/>
            <a:chOff x="7683500" y="3387873"/>
            <a:chExt cx="1079500" cy="1079500"/>
          </a:xfrm>
        </p:grpSpPr>
        <p:cxnSp>
          <p:nvCxnSpPr>
            <p:cNvPr id="12" name="直接连接符 11"/>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16" name="组合 15"/>
          <p:cNvGrpSpPr/>
          <p:nvPr/>
        </p:nvGrpSpPr>
        <p:grpSpPr>
          <a:xfrm>
            <a:off x="-583832" y="-470319"/>
            <a:ext cx="4208793" cy="4122855"/>
            <a:chOff x="-444096" y="-90212"/>
            <a:chExt cx="4208793" cy="4122855"/>
          </a:xfrm>
        </p:grpSpPr>
        <p:sp>
          <p:nvSpPr>
            <p:cNvPr id="2" name="椭圆 1"/>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椭圆 2"/>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椭圆 3"/>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 name="椭圆 4"/>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椭圆 5"/>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椭圆 6"/>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 name="椭圆 14"/>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7" name="组合 16"/>
          <p:cNvGrpSpPr/>
          <p:nvPr/>
        </p:nvGrpSpPr>
        <p:grpSpPr>
          <a:xfrm rot="10256978">
            <a:off x="8732310" y="3516639"/>
            <a:ext cx="4208793" cy="4122855"/>
            <a:chOff x="-444096" y="-90212"/>
            <a:chExt cx="4208793" cy="4122855"/>
          </a:xfrm>
        </p:grpSpPr>
        <p:sp>
          <p:nvSpPr>
            <p:cNvPr id="18" name="椭圆 17"/>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 name="椭圆 18"/>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 name="椭圆 19"/>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 name="椭圆 20"/>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 name="椭圆 21"/>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3" name="椭圆 22"/>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 name="椭圆 23"/>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5" name="组合 24"/>
          <p:cNvGrpSpPr/>
          <p:nvPr/>
        </p:nvGrpSpPr>
        <p:grpSpPr>
          <a:xfrm rot="10800000" flipV="1">
            <a:off x="820583" y="5243888"/>
            <a:ext cx="901700" cy="901700"/>
            <a:chOff x="7683500" y="3387873"/>
            <a:chExt cx="1079500" cy="1079500"/>
          </a:xfrm>
        </p:grpSpPr>
        <p:cxnSp>
          <p:nvCxnSpPr>
            <p:cNvPr id="26" name="直接连接符 25"/>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967740" y="3068320"/>
            <a:ext cx="10467340" cy="1198880"/>
          </a:xfrm>
          <a:prstGeom prst="rect">
            <a:avLst/>
          </a:prstGeom>
        </p:spPr>
        <p:txBody>
          <a:bodyPr wrap="square">
            <a:spAutoFit/>
          </a:bodyPr>
          <a:lstStyle/>
          <a:p>
            <a:pPr algn="ctr"/>
            <a:r>
              <a:rPr lang="zh-CN" altLang="en-US" sz="7200" b="1" u="sng" dirty="0">
                <a:solidFill>
                  <a:schemeClr val="tx1"/>
                </a:solidFill>
                <a:latin typeface="黑体" panose="02010609060101010101" charset="-122"/>
                <a:ea typeface="黑体" panose="02010609060101010101" charset="-122"/>
                <a:cs typeface="黑体" panose="02010609060101010101" charset="-122"/>
                <a:sym typeface="+mn-ea"/>
              </a:rPr>
              <a:t>闭合电路的欧姆定律</a:t>
            </a:r>
            <a:endParaRPr lang="zh-CN" altLang="en-US" sz="7200" b="1" u="sng" dirty="0">
              <a:solidFill>
                <a:schemeClr val="tx1"/>
              </a:solidFill>
              <a:latin typeface="黑体" panose="02010609060101010101" charset="-122"/>
              <a:ea typeface="黑体" panose="02010609060101010101" charset="-122"/>
              <a:cs typeface="黑体" panose="02010609060101010101"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mc:AlternateContent xmlns:mc="http://schemas.openxmlformats.org/markup-compatibility/2006">
        <mc:Choice xmlns:a14="http://schemas.microsoft.com/office/drawing/2010/main" Requires="a14">
          <p:sp>
            <p:nvSpPr>
              <p:cNvPr id="31" name="文本框 30"/>
              <p:cNvSpPr txBox="1"/>
              <p:nvPr/>
            </p:nvSpPr>
            <p:spPr>
              <a:xfrm>
                <a:off x="866775" y="1170940"/>
                <a:ext cx="10557510" cy="4309745"/>
              </a:xfrm>
              <a:prstGeom prst="rect">
                <a:avLst/>
              </a:prstGeom>
              <a:noFill/>
            </p:spPr>
            <p:txBody>
              <a:bodyPr wrap="square" rtlCol="0">
                <a:noAutofit/>
              </a:bodyPr>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1.</a:t>
                </a:r>
                <a:r>
                  <a:rPr lang="zh-CN" altLang="en-US" sz="2800">
                    <a:latin typeface="宋体" panose="02010600030101010101" pitchFamily="2" charset="-122"/>
                    <a:ea typeface="宋体" panose="02010600030101010101" pitchFamily="2" charset="-122"/>
                    <a:cs typeface="宋体" panose="02010600030101010101" pitchFamily="2" charset="-122"/>
                  </a:rPr>
                  <a:t>电动势解读</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(1)</a:t>
                </a:r>
                <a:r>
                  <a:rPr lang="zh-CN" altLang="en-US" sz="2800">
                    <a:latin typeface="宋体" panose="02010600030101010101" pitchFamily="2" charset="-122"/>
                    <a:ea typeface="宋体" panose="02010600030101010101" pitchFamily="2" charset="-122"/>
                    <a:cs typeface="宋体" panose="02010600030101010101" pitchFamily="2" charset="-122"/>
                  </a:rPr>
                  <a:t>意义</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在不同的电源中</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非静电力做功的本领不同</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电动势是物理学中用来表明电源的这种特性的物理量。电动势越大</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电路中每通过</a:t>
                </a:r>
                <a:r>
                  <a:rPr lang="en-US" altLang="zh-CN" sz="2800">
                    <a:latin typeface="Times New Roman" panose="02020603050405020304" charset="0"/>
                    <a:ea typeface="宋体" panose="02010600030101010101" pitchFamily="2" charset="-122"/>
                    <a:cs typeface="Times New Roman" panose="02020603050405020304" charset="0"/>
                  </a:rPr>
                  <a:t>1C</a:t>
                </a:r>
                <a:r>
                  <a:rPr lang="zh-CN" altLang="en-US" sz="2800">
                    <a:latin typeface="宋体" panose="02010600030101010101" pitchFamily="2" charset="-122"/>
                    <a:ea typeface="宋体" panose="02010600030101010101" pitchFamily="2" charset="-122"/>
                    <a:cs typeface="宋体" panose="02010600030101010101" pitchFamily="2" charset="-122"/>
                  </a:rPr>
                  <a:t>电量时</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电源将其他形式的能转化为电能就越多。</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(2)</a:t>
                </a:r>
                <a:r>
                  <a:rPr lang="zh-CN" altLang="en-US" sz="2800">
                    <a:latin typeface="宋体" panose="02010600030101010101" pitchFamily="2" charset="-122"/>
                    <a:ea typeface="宋体" panose="02010600030101010101" pitchFamily="2" charset="-122"/>
                    <a:cs typeface="宋体" panose="02010600030101010101" pitchFamily="2" charset="-122"/>
                  </a:rPr>
                  <a:t>定义</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电动势在数值上等于非静电力把单位正电荷从负极送到正极所做的功</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也就是非静电力的功与电荷量的比值。</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zh-CN" altLang="en-US" sz="2800">
                    <a:latin typeface="宋体" panose="02010600030101010101" pitchFamily="2" charset="-122"/>
                    <a:ea typeface="宋体" panose="02010600030101010101" pitchFamily="2" charset="-122"/>
                    <a:cs typeface="宋体" panose="02010600030101010101" pitchFamily="2" charset="-122"/>
                  </a:rPr>
                  <a:t> </a:t>
                </a:r>
                <a:r>
                  <a:rPr lang="en-US" altLang="zh-CN" sz="2800">
                    <a:latin typeface="宋体" panose="02010600030101010101" pitchFamily="2" charset="-122"/>
                    <a:ea typeface="宋体" panose="02010600030101010101" pitchFamily="2" charset="-122"/>
                    <a:cs typeface="宋体" panose="02010600030101010101" pitchFamily="2" charset="-122"/>
                  </a:rPr>
                  <a:t>   (3)</a:t>
                </a:r>
                <a:r>
                  <a:rPr lang="zh-CN" altLang="en-US" sz="2800">
                    <a:latin typeface="宋体" panose="02010600030101010101" pitchFamily="2" charset="-122"/>
                    <a:ea typeface="宋体" panose="02010600030101010101" pitchFamily="2" charset="-122"/>
                    <a:cs typeface="宋体" panose="02010600030101010101" pitchFamily="2" charset="-122"/>
                  </a:rPr>
                  <a:t>公式</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如果移送电荷</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 </m:t>
                    </m:r>
                    <m:r>
                      <a:rPr lang="en-US" altLang="zh-CN" sz="2800" i="1">
                        <a:latin typeface="Cambria Math" panose="02040503050406030204" charset="0"/>
                        <a:ea typeface="宋体" panose="02010600030101010101" pitchFamily="2" charset="-122"/>
                        <a:cs typeface="Cambria Math" panose="02040503050406030204" charset="0"/>
                      </a:rPr>
                      <m:t>𝑞</m:t>
                    </m:r>
                    <m:r>
                      <a:rPr lang="en-US" altLang="zh-CN" sz="2800" i="1">
                        <a:latin typeface="Cambria Math" panose="02040503050406030204" charset="0"/>
                        <a:ea typeface="宋体" panose="02010600030101010101" pitchFamily="2" charset="-122"/>
                        <a:cs typeface="Cambria Math" panose="02040503050406030204" charset="0"/>
                      </a:rPr>
                      <m:t> </m:t>
                    </m:r>
                  </m:oMath>
                </a14:m>
                <a:r>
                  <a:rPr lang="zh-CN" altLang="en-US" sz="2800">
                    <a:latin typeface="宋体" panose="02010600030101010101" pitchFamily="2" charset="-122"/>
                    <a:ea typeface="宋体" panose="02010600030101010101" pitchFamily="2" charset="-122"/>
                    <a:cs typeface="宋体" panose="02010600030101010101" pitchFamily="2" charset="-122"/>
                  </a:rPr>
                  <a:t>时非静电力所做的功为</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 </m:t>
                    </m:r>
                    <m:r>
                      <a:rPr lang="en-US" altLang="zh-CN" sz="2800" i="1">
                        <a:latin typeface="Cambria Math" panose="02040503050406030204" charset="0"/>
                        <a:ea typeface="宋体" panose="02010600030101010101" pitchFamily="2" charset="-122"/>
                        <a:cs typeface="Cambria Math" panose="02040503050406030204" charset="0"/>
                      </a:rPr>
                      <m:t>𝑊</m:t>
                    </m:r>
                    <m:r>
                      <a:rPr lang="en-US" altLang="zh-CN" sz="2800" i="1">
                        <a:latin typeface="Cambria Math" panose="02040503050406030204" charset="0"/>
                        <a:ea typeface="宋体" panose="02010600030101010101" pitchFamily="2" charset="-122"/>
                        <a:cs typeface="Cambria Math" panose="02040503050406030204" charset="0"/>
                      </a:rPr>
                      <m:t> </m:t>
                    </m:r>
                  </m:oMath>
                </a14:m>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那么电动势</a:t>
                </a:r>
                <a:r>
                  <a:rPr lang="en-US" altLang="zh-CN" sz="2800">
                    <a:latin typeface="宋体" panose="02010600030101010101" pitchFamily="2" charset="-122"/>
                    <a:ea typeface="宋体" panose="02010600030101010101" pitchFamily="2" charset="-122"/>
                    <a:cs typeface="宋体" panose="02010600030101010101" pitchFamily="2" charset="-122"/>
                  </a:rPr>
                  <a:t>E</a:t>
                </a:r>
                <a:r>
                  <a:rPr lang="zh-CN" altLang="en-US" sz="2800">
                    <a:latin typeface="宋体" panose="02010600030101010101" pitchFamily="2" charset="-122"/>
                    <a:ea typeface="宋体" panose="02010600030101010101" pitchFamily="2" charset="-122"/>
                    <a:cs typeface="宋体" panose="02010600030101010101" pitchFamily="2" charset="-122"/>
                  </a:rPr>
                  <a:t>表示为</a:t>
                </a: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mc:Choice>
        <mc:Fallback>
          <p:sp>
            <p:nvSpPr>
              <p:cNvPr id="31" name="文本框 30"/>
              <p:cNvSpPr txBox="1">
                <a:spLocks noRot="1" noChangeAspect="1" noMove="1" noResize="1" noEditPoints="1" noAdjustHandles="1" noChangeArrowheads="1" noChangeShapeType="1" noTextEdit="1"/>
              </p:cNvSpPr>
              <p:nvPr/>
            </p:nvSpPr>
            <p:spPr>
              <a:xfrm>
                <a:off x="866775" y="1170940"/>
                <a:ext cx="10557510" cy="4309745"/>
              </a:xfrm>
              <a:prstGeom prst="rect">
                <a:avLst/>
              </a:prstGeom>
              <a:blipFill rotWithShape="1">
                <a:blip r:embed="rId1"/>
                <a:stretch>
                  <a:fillRect b="-19876"/>
                </a:stretch>
              </a:blipFill>
            </p:spPr>
            <p:txBody>
              <a:bodyPr/>
              <a:lstStyle/>
              <a:p>
                <a:r>
                  <a:rPr lang="zh-CN" altLang="en-US">
                    <a:noFill/>
                  </a:rPr>
                  <a:t> </a:t>
                </a:r>
              </a:p>
            </p:txBody>
          </p:sp>
        </mc:Fallback>
      </mc:AlternateContent>
      <p:sp>
        <p:nvSpPr>
          <p:cNvPr id="2" name="文本框 1"/>
          <p:cNvSpPr txBox="1"/>
          <p:nvPr/>
        </p:nvSpPr>
        <p:spPr>
          <a:xfrm>
            <a:off x="784860" y="362585"/>
            <a:ext cx="6268085" cy="548005"/>
          </a:xfrm>
          <a:prstGeom prst="rect">
            <a:avLst/>
          </a:prstGeom>
          <a:noFill/>
        </p:spPr>
        <p:txBody>
          <a:bodyPr wrap="square" rtlCol="0">
            <a:noAutofit/>
          </a:bodyPr>
          <a:p>
            <a:r>
              <a:rPr lang="en-US" altLang="zh-CN" sz="3200" b="1" dirty="0">
                <a:solidFill>
                  <a:srgbClr val="E81818"/>
                </a:solidFill>
                <a:latin typeface="黑体" panose="02010609060101010101" charset="-122"/>
                <a:ea typeface="黑体" panose="02010609060101010101" charset="-122"/>
                <a:cs typeface="黑体" panose="02010609060101010101" charset="-122"/>
                <a:sym typeface="+mn-ea"/>
              </a:rPr>
              <a:t>    </a:t>
            </a:r>
            <a:r>
              <a:rPr lang="zh-CN" altLang="en-US" sz="3200" b="1" dirty="0">
                <a:solidFill>
                  <a:srgbClr val="E81818"/>
                </a:solidFill>
                <a:latin typeface="黑体" panose="02010609060101010101" charset="-122"/>
                <a:ea typeface="黑体" panose="02010609060101010101" charset="-122"/>
                <a:cs typeface="黑体" panose="02010609060101010101" charset="-122"/>
              </a:rPr>
              <a:t>电源的电动势</a:t>
            </a:r>
            <a:r>
              <a:rPr lang="en-US" altLang="zh-CN" sz="3200" b="1" dirty="0">
                <a:solidFill>
                  <a:srgbClr val="E81818"/>
                </a:solidFill>
                <a:latin typeface="黑体" panose="02010609060101010101" charset="-122"/>
                <a:ea typeface="黑体" panose="02010609060101010101" charset="-122"/>
                <a:cs typeface="黑体" panose="02010609060101010101" charset="-122"/>
              </a:rPr>
              <a:t>	</a:t>
            </a:r>
            <a:endParaRPr lang="zh-CN" altLang="en-US" sz="3200" b="1" dirty="0">
              <a:solidFill>
                <a:srgbClr val="E81818"/>
              </a:solidFill>
              <a:latin typeface="黑体" panose="02010609060101010101" charset="-122"/>
              <a:ea typeface="黑体" panose="02010609060101010101" charset="-122"/>
              <a:cs typeface="黑体" panose="02010609060101010101" charset="-122"/>
            </a:endParaRPr>
          </a:p>
          <a:p>
            <a:endParaRPr lang="en-US" altLang="zh-CN" sz="3200" b="1" dirty="0">
              <a:solidFill>
                <a:srgbClr val="E81818"/>
              </a:solidFill>
              <a:latin typeface="黑体" panose="02010609060101010101" charset="-122"/>
              <a:ea typeface="黑体" panose="02010609060101010101" charset="-122"/>
              <a:cs typeface="黑体" panose="02010609060101010101" charset="-122"/>
            </a:endParaRPr>
          </a:p>
        </p:txBody>
      </p:sp>
      <p:pic>
        <p:nvPicPr>
          <p:cNvPr id="1400" name="IM 1400"/>
          <p:cNvPicPr/>
          <p:nvPr/>
        </p:nvPicPr>
        <p:blipFill>
          <a:blip r:embed="rId2"/>
          <a:stretch>
            <a:fillRect/>
          </a:stretch>
        </p:blipFill>
        <p:spPr>
          <a:xfrm>
            <a:off x="2631440" y="5788660"/>
            <a:ext cx="895350" cy="646430"/>
          </a:xfrm>
          <a:prstGeom prst="rect">
            <a:avLst/>
          </a:prstGeom>
        </p:spPr>
      </p:pic>
    </p:spTree>
  </p:cSld>
  <p:clrMapOvr>
    <a:masterClrMapping/>
  </p:clrMapOvr>
  <p:transition spd="med">
    <p:pull/>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AFAFA"/>
        </a:solidFill>
        <a:effectLst/>
      </p:bgPr>
    </p:bg>
    <p:spTree>
      <p:nvGrpSpPr>
        <p:cNvPr id="1" name=""/>
        <p:cNvGrpSpPr/>
        <p:nvPr/>
      </p:nvGrpSpPr>
      <p:grpSpPr>
        <a:xfrm>
          <a:off x="0" y="0"/>
          <a:ext cx="0" cy="0"/>
          <a:chOff x="0" y="0"/>
          <a:chExt cx="0" cy="0"/>
        </a:xfrm>
      </p:grpSpPr>
      <p:grpSp>
        <p:nvGrpSpPr>
          <p:cNvPr id="17" name="组合 16"/>
          <p:cNvGrpSpPr/>
          <p:nvPr/>
        </p:nvGrpSpPr>
        <p:grpSpPr>
          <a:xfrm>
            <a:off x="0" y="0"/>
            <a:ext cx="9015656" cy="5910196"/>
            <a:chOff x="0" y="0"/>
            <a:chExt cx="9015656" cy="5910196"/>
          </a:xfrm>
        </p:grpSpPr>
        <p:grpSp>
          <p:nvGrpSpPr>
            <p:cNvPr id="4" name="组合 3"/>
            <p:cNvGrpSpPr/>
            <p:nvPr/>
          </p:nvGrpSpPr>
          <p:grpSpPr>
            <a:xfrm>
              <a:off x="0" y="0"/>
              <a:ext cx="410444" cy="5910196"/>
              <a:chOff x="0" y="0"/>
              <a:chExt cx="410444" cy="5910196"/>
            </a:xfrm>
          </p:grpSpPr>
          <p:grpSp>
            <p:nvGrpSpPr>
              <p:cNvPr id="5" name="组合 4"/>
              <p:cNvGrpSpPr/>
              <p:nvPr/>
            </p:nvGrpSpPr>
            <p:grpSpPr>
              <a:xfrm>
                <a:off x="0" y="180000"/>
                <a:ext cx="180000" cy="5730196"/>
                <a:chOff x="0" y="180000"/>
                <a:chExt cx="180000" cy="5730196"/>
              </a:xfrm>
              <a:solidFill>
                <a:srgbClr val="887875"/>
              </a:solidFill>
            </p:grpSpPr>
            <p:sp>
              <p:nvSpPr>
                <p:cNvPr id="8" name="矩形 7"/>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等腰三角形 8"/>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6" name="矩形 5"/>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等腰三角形 6"/>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0" name="组合 9"/>
            <p:cNvGrpSpPr/>
            <p:nvPr/>
          </p:nvGrpSpPr>
          <p:grpSpPr>
            <a:xfrm>
              <a:off x="0" y="0"/>
              <a:ext cx="9015656" cy="402315"/>
              <a:chOff x="0" y="0"/>
              <a:chExt cx="9015656" cy="402315"/>
            </a:xfrm>
          </p:grpSpPr>
          <p:grpSp>
            <p:nvGrpSpPr>
              <p:cNvPr id="11" name="组合 10"/>
              <p:cNvGrpSpPr/>
              <p:nvPr/>
            </p:nvGrpSpPr>
            <p:grpSpPr>
              <a:xfrm>
                <a:off x="0" y="0"/>
                <a:ext cx="9015656" cy="180000"/>
                <a:chOff x="0" y="0"/>
                <a:chExt cx="9015656" cy="180000"/>
              </a:xfrm>
              <a:solidFill>
                <a:srgbClr val="887875"/>
              </a:solidFill>
            </p:grpSpPr>
            <p:sp>
              <p:nvSpPr>
                <p:cNvPr id="15" name="矩形 1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 name="等腰三角形 1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2" name="组合 11"/>
              <p:cNvGrpSpPr/>
              <p:nvPr/>
            </p:nvGrpSpPr>
            <p:grpSpPr>
              <a:xfrm>
                <a:off x="1" y="222315"/>
                <a:ext cx="7229328" cy="180000"/>
                <a:chOff x="0" y="170600"/>
                <a:chExt cx="7162213" cy="189400"/>
              </a:xfrm>
            </p:grpSpPr>
            <p:sp>
              <p:nvSpPr>
                <p:cNvPr id="13" name="等腰三角形 1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 name="矩形 1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grpSp>
      <p:grpSp>
        <p:nvGrpSpPr>
          <p:cNvPr id="18" name="组合 17"/>
          <p:cNvGrpSpPr/>
          <p:nvPr/>
        </p:nvGrpSpPr>
        <p:grpSpPr>
          <a:xfrm flipH="1" flipV="1">
            <a:off x="3206959" y="1000502"/>
            <a:ext cx="9015656" cy="5910196"/>
            <a:chOff x="0" y="0"/>
            <a:chExt cx="9015656" cy="5910196"/>
          </a:xfrm>
        </p:grpSpPr>
        <p:grpSp>
          <p:nvGrpSpPr>
            <p:cNvPr id="19" name="组合 18"/>
            <p:cNvGrpSpPr/>
            <p:nvPr/>
          </p:nvGrpSpPr>
          <p:grpSpPr>
            <a:xfrm>
              <a:off x="0" y="0"/>
              <a:ext cx="410444" cy="5910196"/>
              <a:chOff x="0" y="0"/>
              <a:chExt cx="410444" cy="5910196"/>
            </a:xfrm>
          </p:grpSpPr>
          <p:grpSp>
            <p:nvGrpSpPr>
              <p:cNvPr id="27" name="组合 26"/>
              <p:cNvGrpSpPr/>
              <p:nvPr/>
            </p:nvGrpSpPr>
            <p:grpSpPr>
              <a:xfrm>
                <a:off x="0" y="180000"/>
                <a:ext cx="180000" cy="5730196"/>
                <a:chOff x="0" y="180000"/>
                <a:chExt cx="180000" cy="5730196"/>
              </a:xfrm>
              <a:solidFill>
                <a:srgbClr val="887875"/>
              </a:solidFill>
            </p:grpSpPr>
            <p:sp>
              <p:nvSpPr>
                <p:cNvPr id="30" name="矩形 29"/>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等腰三角形 30"/>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28" name="矩形 27"/>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等腰三角形 28"/>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0" name="组合 19"/>
            <p:cNvGrpSpPr/>
            <p:nvPr/>
          </p:nvGrpSpPr>
          <p:grpSpPr>
            <a:xfrm>
              <a:off x="0" y="0"/>
              <a:ext cx="9015656" cy="402315"/>
              <a:chOff x="0" y="0"/>
              <a:chExt cx="9015656" cy="402315"/>
            </a:xfrm>
          </p:grpSpPr>
          <p:grpSp>
            <p:nvGrpSpPr>
              <p:cNvPr id="21" name="组合 20"/>
              <p:cNvGrpSpPr/>
              <p:nvPr/>
            </p:nvGrpSpPr>
            <p:grpSpPr>
              <a:xfrm>
                <a:off x="0" y="0"/>
                <a:ext cx="9015656" cy="180000"/>
                <a:chOff x="0" y="0"/>
                <a:chExt cx="9015656" cy="180000"/>
              </a:xfrm>
              <a:solidFill>
                <a:srgbClr val="887875"/>
              </a:solidFill>
            </p:grpSpPr>
            <p:sp>
              <p:nvSpPr>
                <p:cNvPr id="25" name="矩形 2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等腰三角形 2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2" name="组合 21"/>
              <p:cNvGrpSpPr/>
              <p:nvPr/>
            </p:nvGrpSpPr>
            <p:grpSpPr>
              <a:xfrm>
                <a:off x="1" y="222315"/>
                <a:ext cx="7229328" cy="180000"/>
                <a:chOff x="0" y="170600"/>
                <a:chExt cx="7162213" cy="189400"/>
              </a:xfrm>
            </p:grpSpPr>
            <p:sp>
              <p:nvSpPr>
                <p:cNvPr id="23" name="等腰三角形 2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 name="矩形 2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grpSp>
      <p:sp>
        <p:nvSpPr>
          <p:cNvPr id="32" name="椭圆 31"/>
          <p:cNvSpPr/>
          <p:nvPr/>
        </p:nvSpPr>
        <p:spPr>
          <a:xfrm rot="5400000">
            <a:off x="10151550" y="1472283"/>
            <a:ext cx="1046750" cy="1015434"/>
          </a:xfrm>
          <a:prstGeom prst="ellipse">
            <a:avLst/>
          </a:prstGeom>
          <a:pattFill prst="dkDnDiag">
            <a:fgClr>
              <a:srgbClr val="F9E2BD"/>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 name="椭圆 32"/>
          <p:cNvSpPr/>
          <p:nvPr/>
        </p:nvSpPr>
        <p:spPr>
          <a:xfrm rot="5400000">
            <a:off x="9400214" y="459170"/>
            <a:ext cx="712534" cy="670786"/>
          </a:xfrm>
          <a:prstGeom prst="ellipse">
            <a:avLst/>
          </a:prstGeom>
          <a:pattFill prst="dkDnDiag">
            <a:fgClr>
              <a:srgbClr val="D4E8E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文本框 2"/>
          <p:cNvSpPr txBox="1"/>
          <p:nvPr/>
        </p:nvSpPr>
        <p:spPr>
          <a:xfrm>
            <a:off x="1478280" y="2265680"/>
            <a:ext cx="9265285" cy="1198880"/>
          </a:xfrm>
          <a:prstGeom prst="rect">
            <a:avLst/>
          </a:prstGeom>
          <a:noFill/>
        </p:spPr>
        <p:txBody>
          <a:bodyPr wrap="square" rtlCol="0">
            <a:spAutoFit/>
          </a:bodyPr>
          <a:p>
            <a:pPr algn="ctr"/>
            <a:r>
              <a:rPr lang="zh-CN" altLang="en-US" sz="7200">
                <a:ln w="22225">
                  <a:solidFill>
                    <a:srgbClr val="E81818"/>
                  </a:solidFill>
                  <a:prstDash val="solid"/>
                </a:ln>
                <a:solidFill>
                  <a:srgbClr val="E81818"/>
                </a:solidFill>
                <a:effectLst>
                  <a:outerShdw blurRad="38100" dist="38100" dir="2700000" algn="tl">
                    <a:srgbClr val="000000">
                      <a:alpha val="43137"/>
                    </a:srgbClr>
                  </a:outerShdw>
                </a:effectLst>
                <a:latin typeface="黑体" panose="02010609060101010101" charset="-122"/>
                <a:ea typeface="黑体" panose="02010609060101010101" charset="-122"/>
              </a:rPr>
              <a:t>必</a:t>
            </a:r>
            <a:r>
              <a:rPr lang="en-US" altLang="zh-CN" sz="7200">
                <a:ln w="22225">
                  <a:solidFill>
                    <a:srgbClr val="E81818"/>
                  </a:solidFill>
                  <a:prstDash val="solid"/>
                </a:ln>
                <a:solidFill>
                  <a:srgbClr val="E81818"/>
                </a:solidFill>
                <a:effectLst>
                  <a:outerShdw blurRad="38100" dist="38100" dir="2700000" algn="tl">
                    <a:srgbClr val="000000">
                      <a:alpha val="43137"/>
                    </a:srgbClr>
                  </a:outerShdw>
                </a:effectLst>
                <a:latin typeface="黑体" panose="02010609060101010101" charset="-122"/>
                <a:ea typeface="黑体" panose="02010609060101010101" charset="-122"/>
              </a:rPr>
              <a:t>  </a:t>
            </a:r>
            <a:r>
              <a:rPr lang="zh-CN" altLang="en-US" sz="7200">
                <a:ln w="22225">
                  <a:solidFill>
                    <a:srgbClr val="E81818"/>
                  </a:solidFill>
                  <a:prstDash val="solid"/>
                </a:ln>
                <a:solidFill>
                  <a:srgbClr val="E81818"/>
                </a:solidFill>
                <a:effectLst>
                  <a:outerShdw blurRad="38100" dist="38100" dir="2700000" algn="tl">
                    <a:srgbClr val="000000">
                      <a:alpha val="43137"/>
                    </a:srgbClr>
                  </a:outerShdw>
                </a:effectLst>
                <a:latin typeface="黑体" panose="02010609060101010101" charset="-122"/>
                <a:ea typeface="黑体" panose="02010609060101010101" charset="-122"/>
              </a:rPr>
              <a:t>修</a:t>
            </a:r>
            <a:r>
              <a:rPr lang="en-US" altLang="zh-CN" sz="7200">
                <a:ln w="22225">
                  <a:solidFill>
                    <a:srgbClr val="E81818"/>
                  </a:solidFill>
                  <a:prstDash val="solid"/>
                </a:ln>
                <a:solidFill>
                  <a:srgbClr val="E81818"/>
                </a:solidFill>
                <a:effectLst>
                  <a:outerShdw blurRad="38100" dist="38100" dir="2700000" algn="tl">
                    <a:srgbClr val="000000">
                      <a:alpha val="43137"/>
                    </a:srgbClr>
                  </a:outerShdw>
                </a:effectLst>
                <a:latin typeface="黑体" panose="02010609060101010101" charset="-122"/>
                <a:ea typeface="黑体" panose="02010609060101010101" charset="-122"/>
              </a:rPr>
              <a:t>  3</a:t>
            </a:r>
            <a:endParaRPr lang="en-US" altLang="zh-CN" sz="7200">
              <a:ln w="22225">
                <a:solidFill>
                  <a:srgbClr val="E81818"/>
                </a:solidFill>
                <a:prstDash val="solid"/>
              </a:ln>
              <a:solidFill>
                <a:srgbClr val="E81818"/>
              </a:solidFill>
              <a:effectLst>
                <a:outerShdw blurRad="38100" dist="38100" dir="2700000" algn="tl">
                  <a:srgbClr val="000000">
                    <a:alpha val="43137"/>
                  </a:srgbClr>
                </a:outerShdw>
              </a:effectLst>
              <a:latin typeface="黑体" panose="02010609060101010101" charset="-122"/>
              <a:ea typeface="黑体" panose="02010609060101010101" charset="-122"/>
            </a:endParaRPr>
          </a:p>
        </p:txBody>
      </p:sp>
      <p:sp>
        <p:nvSpPr>
          <p:cNvPr id="34" name="文本框 33"/>
          <p:cNvSpPr txBox="1"/>
          <p:nvPr/>
        </p:nvSpPr>
        <p:spPr>
          <a:xfrm>
            <a:off x="410210" y="4053840"/>
            <a:ext cx="11273790" cy="829945"/>
          </a:xfrm>
          <a:prstGeom prst="rect">
            <a:avLst/>
          </a:prstGeom>
          <a:noFill/>
        </p:spPr>
        <p:txBody>
          <a:bodyPr wrap="square" rtlCol="0">
            <a:spAutoFit/>
          </a:bodyPr>
          <a:p>
            <a:pPr algn="ctr"/>
            <a:r>
              <a:rPr lang="zh-CN" altLang="en-US" sz="4800" b="1">
                <a:solidFill>
                  <a:srgbClr val="F38417"/>
                </a:solidFill>
                <a:effectLst>
                  <a:innerShdw blurRad="63500" dist="50800" dir="13500000">
                    <a:prstClr val="black">
                      <a:alpha val="50000"/>
                    </a:prstClr>
                  </a:innerShdw>
                </a:effectLst>
                <a:latin typeface="黑体" panose="02010609060101010101" charset="-122"/>
                <a:ea typeface="黑体" panose="02010609060101010101" charset="-122"/>
                <a:cs typeface="黑体" panose="02010609060101010101" charset="-122"/>
              </a:rPr>
              <a:t>二、电路及其应用</a:t>
            </a:r>
            <a:r>
              <a:rPr lang="en-US" altLang="zh-CN" sz="4800" b="1">
                <a:solidFill>
                  <a:srgbClr val="F38417"/>
                </a:solidFill>
                <a:effectLst>
                  <a:innerShdw blurRad="63500" dist="50800" dir="13500000">
                    <a:prstClr val="black">
                      <a:alpha val="50000"/>
                    </a:prstClr>
                  </a:innerShdw>
                </a:effectLst>
                <a:latin typeface="黑体" panose="02010609060101010101" charset="-122"/>
                <a:ea typeface="黑体" panose="02010609060101010101" charset="-122"/>
                <a:cs typeface="黑体" panose="02010609060101010101" charset="-122"/>
              </a:rPr>
              <a:t> </a:t>
            </a:r>
            <a:r>
              <a:rPr lang="zh-CN" altLang="en-US" sz="4800" b="1">
                <a:solidFill>
                  <a:srgbClr val="F38417"/>
                </a:solidFill>
                <a:effectLst>
                  <a:innerShdw blurRad="63500" dist="50800" dir="13500000">
                    <a:prstClr val="black">
                      <a:alpha val="50000"/>
                    </a:prstClr>
                  </a:innerShdw>
                </a:effectLst>
                <a:latin typeface="黑体" panose="02010609060101010101" charset="-122"/>
                <a:ea typeface="黑体" panose="02010609060101010101" charset="-122"/>
                <a:cs typeface="黑体" panose="02010609060101010101" charset="-122"/>
              </a:rPr>
              <a:t>电能</a:t>
            </a:r>
            <a:r>
              <a:rPr lang="en-US" altLang="zh-CN" sz="4800" b="1">
                <a:solidFill>
                  <a:srgbClr val="F38417"/>
                </a:solidFill>
                <a:effectLst>
                  <a:innerShdw blurRad="63500" dist="50800" dir="13500000">
                    <a:prstClr val="black">
                      <a:alpha val="50000"/>
                    </a:prstClr>
                  </a:innerShdw>
                </a:effectLst>
                <a:latin typeface="黑体" panose="02010609060101010101" charset="-122"/>
                <a:ea typeface="黑体" panose="02010609060101010101" charset="-122"/>
                <a:cs typeface="黑体" panose="02010609060101010101" charset="-122"/>
              </a:rPr>
              <a:t> </a:t>
            </a:r>
            <a:r>
              <a:rPr lang="zh-CN" altLang="en-US" sz="4800" b="1">
                <a:solidFill>
                  <a:srgbClr val="F38417"/>
                </a:solidFill>
                <a:effectLst>
                  <a:innerShdw blurRad="63500" dist="50800" dir="13500000">
                    <a:prstClr val="black">
                      <a:alpha val="50000"/>
                    </a:prstClr>
                  </a:innerShdw>
                </a:effectLst>
                <a:latin typeface="黑体" panose="02010609060101010101" charset="-122"/>
                <a:ea typeface="黑体" panose="02010609060101010101" charset="-122"/>
                <a:cs typeface="黑体" panose="02010609060101010101" charset="-122"/>
              </a:rPr>
              <a:t>能量守恒定律</a:t>
            </a:r>
            <a:endParaRPr lang="zh-CN" altLang="en-US" sz="4800" b="1">
              <a:solidFill>
                <a:srgbClr val="F38417"/>
              </a:solidFill>
              <a:effectLst>
                <a:innerShdw blurRad="63500" dist="50800" dir="13500000">
                  <a:prstClr val="black">
                    <a:alpha val="50000"/>
                  </a:prstClr>
                </a:innerShdw>
              </a:effectLst>
              <a:latin typeface="黑体" panose="02010609060101010101" charset="-122"/>
              <a:ea typeface="黑体" panose="02010609060101010101" charset="-122"/>
              <a:cs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mc:AlternateContent xmlns:mc="http://schemas.openxmlformats.org/markup-compatibility/2006">
        <mc:Choice xmlns:a14="http://schemas.microsoft.com/office/drawing/2010/main" Requires="a14">
          <p:sp>
            <p:nvSpPr>
              <p:cNvPr id="31" name="文本框 30"/>
              <p:cNvSpPr txBox="1"/>
              <p:nvPr/>
            </p:nvSpPr>
            <p:spPr>
              <a:xfrm>
                <a:off x="643255" y="1193800"/>
                <a:ext cx="10789920" cy="4486910"/>
              </a:xfrm>
              <a:prstGeom prst="rect">
                <a:avLst/>
              </a:prstGeom>
              <a:noFill/>
            </p:spPr>
            <p:txBody>
              <a:bodyPr wrap="square" rtlCol="0">
                <a:noAutofit/>
              </a:bodyPr>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(4)</a:t>
                </a:r>
                <a:r>
                  <a:rPr lang="zh-CN" altLang="en-US" sz="2800">
                    <a:latin typeface="宋体" panose="02010600030101010101" pitchFamily="2" charset="-122"/>
                    <a:ea typeface="宋体" panose="02010600030101010101" pitchFamily="2" charset="-122"/>
                    <a:cs typeface="宋体" panose="02010600030101010101" pitchFamily="2" charset="-122"/>
                  </a:rPr>
                  <a:t>单位</a:t>
                </a:r>
                <a:r>
                  <a:rPr lang="en-US" altLang="zh-CN" sz="2800">
                    <a:latin typeface="宋体" panose="02010600030101010101" pitchFamily="2" charset="-122"/>
                    <a:ea typeface="宋体" panose="02010600030101010101" pitchFamily="2" charset="-122"/>
                    <a:cs typeface="宋体" panose="02010600030101010101" pitchFamily="2" charset="-122"/>
                  </a:rPr>
                  <a:t>:</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 </m:t>
                    </m:r>
                    <m:r>
                      <a:rPr lang="en-US" altLang="zh-CN" sz="2800" i="1">
                        <a:latin typeface="Cambria Math" panose="02040503050406030204" charset="0"/>
                        <a:ea typeface="宋体" panose="02010600030101010101" pitchFamily="2" charset="-122"/>
                        <a:cs typeface="Cambria Math" panose="02040503050406030204" charset="0"/>
                      </a:rPr>
                      <m:t>𝐸</m:t>
                    </m:r>
                    <m:r>
                      <a:rPr lang="en-US" altLang="zh-CN" sz="2800" i="1">
                        <a:latin typeface="Cambria Math" panose="02040503050406030204" charset="0"/>
                        <a:ea typeface="宋体" panose="02010600030101010101" pitchFamily="2" charset="-122"/>
                        <a:cs typeface="Cambria Math" panose="02040503050406030204" charset="0"/>
                      </a:rPr>
                      <m:t> </m:t>
                    </m:r>
                  </m:oMath>
                </a14:m>
                <a:r>
                  <a:rPr lang="zh-CN" altLang="en-US" sz="2800">
                    <a:latin typeface="宋体" panose="02010600030101010101" pitchFamily="2" charset="-122"/>
                    <a:ea typeface="宋体" panose="02010600030101010101" pitchFamily="2" charset="-122"/>
                    <a:cs typeface="宋体" panose="02010600030101010101" pitchFamily="2" charset="-122"/>
                  </a:rPr>
                  <a:t>的单位与</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 </m:t>
                    </m:r>
                    <m:r>
                      <a:rPr lang="en-US" altLang="zh-CN" sz="2800" i="1">
                        <a:latin typeface="Cambria Math" panose="02040503050406030204" charset="0"/>
                        <a:ea typeface="宋体" panose="02010600030101010101" pitchFamily="2" charset="-122"/>
                        <a:cs typeface="Cambria Math" panose="02040503050406030204" charset="0"/>
                      </a:rPr>
                      <m:t>𝑈</m:t>
                    </m:r>
                    <m:r>
                      <a:rPr lang="en-US" altLang="zh-CN" sz="2800" i="1">
                        <a:latin typeface="Cambria Math" panose="02040503050406030204" charset="0"/>
                        <a:ea typeface="宋体" panose="02010600030101010101" pitchFamily="2" charset="-122"/>
                        <a:cs typeface="Cambria Math" panose="02040503050406030204" charset="0"/>
                      </a:rPr>
                      <m:t> </m:t>
                    </m:r>
                  </m:oMath>
                </a14:m>
                <a:r>
                  <a:rPr lang="zh-CN" altLang="en-US" sz="2800">
                    <a:latin typeface="宋体" panose="02010600030101010101" pitchFamily="2" charset="-122"/>
                    <a:ea typeface="宋体" panose="02010600030101010101" pitchFamily="2" charset="-122"/>
                    <a:cs typeface="宋体" panose="02010600030101010101" pitchFamily="2" charset="-122"/>
                  </a:rPr>
                  <a:t>的单位相同</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符号为</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 </m:t>
                    </m:r>
                    <m:r>
                      <m:rPr>
                        <m:sty m:val="p"/>
                      </m:rPr>
                      <a:rPr lang="en-US" altLang="zh-CN" sz="2800">
                        <a:latin typeface="Cambria Math" panose="02040503050406030204" charset="0"/>
                        <a:ea typeface="宋体" panose="02010600030101010101" pitchFamily="2" charset="-122"/>
                        <a:cs typeface="Cambria Math" panose="02040503050406030204" charset="0"/>
                      </a:rPr>
                      <m:t>V</m:t>
                    </m:r>
                    <m:r>
                      <a:rPr lang="en-US" altLang="zh-CN" sz="2800" i="1">
                        <a:latin typeface="Cambria Math" panose="02040503050406030204" charset="0"/>
                        <a:ea typeface="宋体" panose="02010600030101010101" pitchFamily="2" charset="-122"/>
                        <a:cs typeface="Cambria Math" panose="02040503050406030204" charset="0"/>
                      </a:rPr>
                      <m:t> </m:t>
                    </m:r>
                  </m:oMath>
                </a14:m>
                <a:r>
                  <a:rPr lang="zh-CN" altLang="en-US" sz="2800">
                    <a:latin typeface="宋体" panose="02010600030101010101" pitchFamily="2" charset="-122"/>
                    <a:ea typeface="宋体" panose="02010600030101010101" pitchFamily="2" charset="-122"/>
                    <a:cs typeface="宋体" panose="02010600030101010101" pitchFamily="2" charset="-122"/>
                  </a:rPr>
                  <a:t>。</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(5)</a:t>
                </a:r>
                <a:r>
                  <a:rPr lang="zh-CN" altLang="en-US" sz="2800">
                    <a:latin typeface="宋体" panose="02010600030101010101" pitchFamily="2" charset="-122"/>
                    <a:ea typeface="宋体" panose="02010600030101010101" pitchFamily="2" charset="-122"/>
                    <a:cs typeface="宋体" panose="02010600030101010101" pitchFamily="2" charset="-122"/>
                  </a:rPr>
                  <a:t>标量</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电动势只有大小</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没有方向</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但是电源有正负极。</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(6)</a:t>
                </a:r>
                <a:r>
                  <a:rPr lang="zh-CN" altLang="en-US" sz="2800">
                    <a:latin typeface="宋体" panose="02010600030101010101" pitchFamily="2" charset="-122"/>
                    <a:ea typeface="宋体" panose="02010600030101010101" pitchFamily="2" charset="-122"/>
                    <a:cs typeface="宋体" panose="02010600030101010101" pitchFamily="2" charset="-122"/>
                  </a:rPr>
                  <a:t>决定</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电动势由电源中非静电力的特性</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电源本身</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决定</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它取决于电池的正负极材料及电解液的化学性质</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与电池的大小无关。</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(7)</a:t>
                </a:r>
                <a:r>
                  <a:rPr lang="zh-CN" altLang="en-US" sz="2800">
                    <a:latin typeface="宋体" panose="02010600030101010101" pitchFamily="2" charset="-122"/>
                    <a:ea typeface="宋体" panose="02010600030101010101" pitchFamily="2" charset="-122"/>
                    <a:cs typeface="宋体" panose="02010600030101010101" pitchFamily="2" charset="-122"/>
                  </a:rPr>
                  <a:t>内阻</a:t>
                </a:r>
                <a:r>
                  <a:rPr lang="en-US" altLang="zh-CN" sz="2800">
                    <a:latin typeface="宋体" panose="02010600030101010101" pitchFamily="2" charset="-122"/>
                    <a:ea typeface="宋体" panose="02010600030101010101" pitchFamily="2" charset="-122"/>
                    <a:cs typeface="宋体" panose="02010600030101010101" pitchFamily="2" charset="-122"/>
                  </a:rPr>
                  <a:t>(</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𝑟</m:t>
                    </m:r>
                  </m:oMath>
                </a14:m>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电源内部也是由导体组成的</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所以也有电阻</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电源内部的电阻叫作电源的内阻。把一根电阻不计的导线直接接在电源两端</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为什么正负极电势不相等</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就因为电源有内阻。</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mc:Choice>
        <mc:Fallback>
          <p:sp>
            <p:nvSpPr>
              <p:cNvPr id="31" name="文本框 30"/>
              <p:cNvSpPr txBox="1">
                <a:spLocks noRot="1" noChangeAspect="1" noMove="1" noResize="1" noEditPoints="1" noAdjustHandles="1" noChangeArrowheads="1" noChangeShapeType="1" noTextEdit="1"/>
              </p:cNvSpPr>
              <p:nvPr/>
            </p:nvSpPr>
            <p:spPr>
              <a:xfrm>
                <a:off x="643255" y="1193800"/>
                <a:ext cx="10789920" cy="4486910"/>
              </a:xfrm>
              <a:prstGeom prst="rect">
                <a:avLst/>
              </a:prstGeom>
              <a:blipFill rotWithShape="1">
                <a:blip r:embed="rId1"/>
                <a:stretch>
                  <a:fillRect b="-877"/>
                </a:stretch>
              </a:blipFill>
            </p:spPr>
            <p:txBody>
              <a:bodyPr/>
              <a:lstStyle/>
              <a:p>
                <a:r>
                  <a:rPr lang="zh-CN" altLang="en-US">
                    <a:noFill/>
                  </a:rPr>
                  <a:t> </a:t>
                </a:r>
              </a:p>
            </p:txBody>
          </p:sp>
        </mc:Fallback>
      </mc:AlternateContent>
    </p:spTree>
  </p:cSld>
  <p:clrMapOvr>
    <a:masterClrMapping/>
  </p:clrMapOvr>
  <p:transition spd="med">
    <p:pull/>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703580" y="1534160"/>
            <a:ext cx="10815320" cy="4583430"/>
          </a:xfrm>
          <a:prstGeom prst="rect">
            <a:avLst/>
          </a:prstGeom>
          <a:noFill/>
        </p:spPr>
        <p:txBody>
          <a:bodyPr wrap="square" rtlCol="0">
            <a:noAutofit/>
          </a:bodyPr>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1.</a:t>
            </a:r>
            <a:r>
              <a:rPr lang="zh-CN" altLang="en-US" sz="2800">
                <a:latin typeface="宋体" panose="02010600030101010101" pitchFamily="2" charset="-122"/>
                <a:ea typeface="宋体" panose="02010600030101010101" pitchFamily="2" charset="-122"/>
                <a:cs typeface="宋体" panose="02010600030101010101" pitchFamily="2" charset="-122"/>
              </a:rPr>
              <a:t>闭合电路的组成</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(1)</a:t>
            </a:r>
            <a:r>
              <a:rPr lang="zh-CN" altLang="en-US" sz="2800">
                <a:latin typeface="宋体" panose="02010600030101010101" pitchFamily="2" charset="-122"/>
                <a:ea typeface="宋体" panose="02010600030101010101" pitchFamily="2" charset="-122"/>
                <a:cs typeface="宋体" panose="02010600030101010101" pitchFamily="2" charset="-122"/>
              </a:rPr>
              <a:t>外电路</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电源外面的电路。在外电路中</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沿电流方向电势降低。</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(2)</a:t>
            </a:r>
            <a:r>
              <a:rPr lang="zh-CN" altLang="en-US" sz="2800">
                <a:latin typeface="宋体" panose="02010600030101010101" pitchFamily="2" charset="-122"/>
                <a:ea typeface="宋体" panose="02010600030101010101" pitchFamily="2" charset="-122"/>
                <a:cs typeface="宋体" panose="02010600030101010101" pitchFamily="2" charset="-122"/>
              </a:rPr>
              <a:t>内电路</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电源内部的电路。在内电路中</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沿电流方向电势升高。</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2.</a:t>
            </a:r>
            <a:r>
              <a:rPr lang="zh-CN" altLang="en-US" sz="2800">
                <a:latin typeface="宋体" panose="02010600030101010101" pitchFamily="2" charset="-122"/>
                <a:ea typeface="宋体" panose="02010600030101010101" pitchFamily="2" charset="-122"/>
                <a:cs typeface="宋体" panose="02010600030101010101" pitchFamily="2" charset="-122"/>
              </a:rPr>
              <a:t>闭合电路欧姆定律</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(1)</a:t>
            </a:r>
            <a:r>
              <a:rPr lang="zh-CN" altLang="en-US" sz="2800">
                <a:latin typeface="宋体" panose="02010600030101010101" pitchFamily="2" charset="-122"/>
                <a:ea typeface="宋体" panose="02010600030101010101" pitchFamily="2" charset="-122"/>
                <a:cs typeface="宋体" panose="02010600030101010101" pitchFamily="2" charset="-122"/>
              </a:rPr>
              <a:t>定律内容</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闭合电路中的电流跟电源的电动势成正比</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跟内、外电阻之和成反比。</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
        <p:nvSpPr>
          <p:cNvPr id="8" name="文本框 7"/>
          <p:cNvSpPr txBox="1"/>
          <p:nvPr/>
        </p:nvSpPr>
        <p:spPr>
          <a:xfrm>
            <a:off x="702945" y="582295"/>
            <a:ext cx="6268085" cy="548005"/>
          </a:xfrm>
          <a:prstGeom prst="rect">
            <a:avLst/>
          </a:prstGeom>
          <a:noFill/>
        </p:spPr>
        <p:txBody>
          <a:bodyPr wrap="square" rtlCol="0">
            <a:noAutofit/>
          </a:bodyPr>
          <a:p>
            <a:r>
              <a:rPr lang="en-US" sz="3200" b="1" dirty="0">
                <a:solidFill>
                  <a:srgbClr val="E81818"/>
                </a:solidFill>
                <a:latin typeface="黑体" panose="02010609060101010101" charset="-122"/>
                <a:ea typeface="黑体" panose="02010609060101010101" charset="-122"/>
                <a:cs typeface="黑体" panose="02010609060101010101" charset="-122"/>
                <a:sym typeface="+mn-ea"/>
              </a:rPr>
              <a:t>    </a:t>
            </a:r>
            <a:r>
              <a:rPr lang="zh-CN" altLang="en-US" sz="3200" b="1" dirty="0">
                <a:solidFill>
                  <a:srgbClr val="E81818"/>
                </a:solidFill>
                <a:latin typeface="黑体" panose="02010609060101010101" charset="-122"/>
                <a:ea typeface="黑体" panose="02010609060101010101" charset="-122"/>
                <a:cs typeface="黑体" panose="02010609060101010101" charset="-122"/>
              </a:rPr>
              <a:t>闭合欧姆定律</a:t>
            </a:r>
            <a:endParaRPr lang="zh-CN" altLang="en-US" sz="3200" b="1" dirty="0">
              <a:solidFill>
                <a:srgbClr val="E81818"/>
              </a:solidFill>
              <a:latin typeface="黑体" panose="02010609060101010101" charset="-122"/>
              <a:ea typeface="黑体" panose="02010609060101010101" charset="-122"/>
              <a:cs typeface="黑体" panose="02010609060101010101" charset="-122"/>
            </a:endParaRPr>
          </a:p>
        </p:txBody>
      </p:sp>
    </p:spTree>
  </p:cSld>
  <p:clrMapOvr>
    <a:masterClrMapping/>
  </p:clrMapOvr>
  <p:transition spd="med">
    <p:pull/>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mc:AlternateContent xmlns:mc="http://schemas.openxmlformats.org/markup-compatibility/2006">
        <mc:Choice xmlns:a14="http://schemas.microsoft.com/office/drawing/2010/main" Requires="a14">
          <p:sp>
            <p:nvSpPr>
              <p:cNvPr id="31" name="文本框 30"/>
              <p:cNvSpPr txBox="1"/>
              <p:nvPr/>
            </p:nvSpPr>
            <p:spPr>
              <a:xfrm>
                <a:off x="580390" y="588010"/>
                <a:ext cx="10938510" cy="5681980"/>
              </a:xfrm>
              <a:prstGeom prst="rect">
                <a:avLst/>
              </a:prstGeom>
              <a:noFill/>
            </p:spPr>
            <p:txBody>
              <a:bodyPr wrap="square" rtlCol="0">
                <a:noAutofit/>
              </a:bodyPr>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(2)</a:t>
                </a:r>
                <a:r>
                  <a:rPr lang="zh-CN" altLang="en-US" sz="2800">
                    <a:latin typeface="宋体" panose="02010600030101010101" pitchFamily="2" charset="-122"/>
                    <a:ea typeface="宋体" panose="02010600030101010101" pitchFamily="2" charset="-122"/>
                    <a:cs typeface="宋体" panose="02010600030101010101" pitchFamily="2" charset="-122"/>
                  </a:rPr>
                  <a:t>公式表达</a:t>
                </a: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只适用于纯电阻电路</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en-US" altLang="en-US" sz="2800">
                    <a:latin typeface="宋体" panose="02010600030101010101" pitchFamily="2" charset="-122"/>
                    <a:ea typeface="宋体" panose="02010600030101010101" pitchFamily="2" charset="-122"/>
                    <a:cs typeface="宋体" panose="02010600030101010101" pitchFamily="2" charset="-122"/>
                  </a:rPr>
                  <a:t>②</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𝐸</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𝑈</m:t>
                    </m:r>
                    <m:r>
                      <a:rPr lang="en-US" altLang="zh-CN" sz="2800" i="1" baseline="-25000">
                        <a:latin typeface="Cambria Math" panose="02040503050406030204" charset="0"/>
                        <a:ea typeface="宋体" panose="02010600030101010101" pitchFamily="2" charset="-122"/>
                        <a:cs typeface="Cambria Math" panose="02040503050406030204" charset="0"/>
                      </a:rPr>
                      <m:t>外</m:t>
                    </m:r>
                    <m:r>
                      <a:rPr lang="en-US"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𝐼𝑟</m:t>
                    </m:r>
                  </m:oMath>
                </a14:m>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适用于所有电路</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(3)</a:t>
                </a:r>
                <a:r>
                  <a:rPr lang="zh-CN" altLang="en-US" sz="2800">
                    <a:latin typeface="宋体" panose="02010600030101010101" pitchFamily="2" charset="-122"/>
                    <a:ea typeface="宋体" panose="02010600030101010101" pitchFamily="2" charset="-122"/>
                    <a:cs typeface="宋体" panose="02010600030101010101" pitchFamily="2" charset="-122"/>
                  </a:rPr>
                  <a:t>其他形式</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电势降落表达式</a:t>
                </a:r>
                <a:r>
                  <a:rPr lang="en-US" altLang="zh-CN" sz="2800">
                    <a:latin typeface="宋体" panose="02010600030101010101" pitchFamily="2" charset="-122"/>
                    <a:ea typeface="宋体" panose="02010600030101010101" pitchFamily="2" charset="-122"/>
                    <a:cs typeface="宋体" panose="02010600030101010101" pitchFamily="2" charset="-122"/>
                  </a:rPr>
                  <a:t>:</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𝐸</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𝑈</m:t>
                    </m:r>
                    <m:r>
                      <a:rPr lang="en-US" altLang="zh-CN" sz="2800" i="1" baseline="-25000">
                        <a:solidFill>
                          <a:schemeClr val="tx1"/>
                        </a:solidFill>
                        <a:uFillTx/>
                        <a:latin typeface="Cambria Math" panose="02040503050406030204" charset="0"/>
                        <a:ea typeface="宋体" panose="02010600030101010101" pitchFamily="2" charset="-122"/>
                        <a:cs typeface="Cambria Math" panose="02040503050406030204" charset="0"/>
                      </a:rPr>
                      <m:t>外</m:t>
                    </m:r>
                    <m:r>
                      <a:rPr lang="en-US"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𝑈</m:t>
                    </m:r>
                    <m:r>
                      <a:rPr lang="en-US" altLang="zh-CN" sz="2800" i="1" baseline="-25000">
                        <a:solidFill>
                          <a:schemeClr val="tx1"/>
                        </a:solidFill>
                        <a:uFillTx/>
                        <a:latin typeface="Cambria Math" panose="02040503050406030204" charset="0"/>
                        <a:ea typeface="宋体" panose="02010600030101010101" pitchFamily="2" charset="-122"/>
                        <a:cs typeface="Cambria Math" panose="02040503050406030204" charset="0"/>
                      </a:rPr>
                      <m:t>内</m:t>
                    </m:r>
                    <m:r>
                      <a:rPr lang="en-US" altLang="zh-CN" sz="2800" i="1">
                        <a:latin typeface="Cambria Math" panose="02040503050406030204" charset="0"/>
                        <a:ea typeface="宋体" panose="02010600030101010101" pitchFamily="2" charset="-122"/>
                        <a:cs typeface="Cambria Math" panose="02040503050406030204" charset="0"/>
                      </a:rPr>
                      <m:t>或</m:t>
                    </m:r>
                    <m:r>
                      <a:rPr lang="en-US" altLang="zh-CN" sz="2800" i="1">
                        <a:latin typeface="Cambria Math" panose="02040503050406030204" charset="0"/>
                        <a:ea typeface="宋体" panose="02010600030101010101" pitchFamily="2" charset="-122"/>
                        <a:cs typeface="Cambria Math" panose="02040503050406030204" charset="0"/>
                      </a:rPr>
                      <m:t>𝐸</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𝑈</m:t>
                    </m:r>
                    <m:r>
                      <a:rPr lang="en-US" altLang="zh-CN" sz="2800" i="1" baseline="-25000">
                        <a:solidFill>
                          <a:schemeClr val="tx1"/>
                        </a:solidFill>
                        <a:uFillTx/>
                        <a:latin typeface="Cambria Math" panose="02040503050406030204" charset="0"/>
                        <a:ea typeface="宋体" panose="02010600030101010101" pitchFamily="2" charset="-122"/>
                        <a:cs typeface="Cambria Math" panose="02040503050406030204" charset="0"/>
                      </a:rPr>
                      <m:t>外</m:t>
                    </m:r>
                    <m:r>
                      <a:rPr lang="en-US"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𝐼𝑟</m:t>
                    </m:r>
                  </m:oMath>
                </a14:m>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能量表达式</a:t>
                </a:r>
                <a:r>
                  <a:rPr lang="en-US" altLang="zh-CN" sz="2800">
                    <a:latin typeface="宋体" panose="02010600030101010101" pitchFamily="2" charset="-122"/>
                    <a:ea typeface="宋体" panose="02010600030101010101" pitchFamily="2" charset="-122"/>
                    <a:cs typeface="宋体" panose="02010600030101010101" pitchFamily="2" charset="-122"/>
                  </a:rPr>
                  <a:t>:</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𝐸𝐼</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𝑈𝐼</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𝐼</m:t>
                    </m:r>
                    <m:r>
                      <a:rPr lang="en-US" altLang="zh-CN" sz="2800" i="1">
                        <a:latin typeface="Cambria Math" panose="02040503050406030204" charset="0"/>
                        <a:ea typeface="微软雅黑" panose="020B0503020204020204" pitchFamily="34" charset="-122"/>
                        <a:cs typeface="Cambria Math" panose="02040503050406030204" charset="0"/>
                      </a:rPr>
                      <m:t>²</m:t>
                    </m:r>
                    <m:r>
                      <a:rPr lang="en-US" altLang="zh-CN" sz="2800" i="1">
                        <a:latin typeface="Cambria Math" panose="02040503050406030204" charset="0"/>
                        <a:ea typeface="宋体" panose="02010600030101010101" pitchFamily="2" charset="-122"/>
                        <a:cs typeface="Cambria Math" panose="02040503050406030204" charset="0"/>
                      </a:rPr>
                      <m:t>𝑟</m:t>
                    </m:r>
                  </m:oMath>
                </a14:m>
                <a:r>
                  <a:rPr lang="zh-CN" altLang="en-US"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 		</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3.</a:t>
                </a:r>
                <a:r>
                  <a:rPr lang="zh-CN" altLang="en-US" sz="2800">
                    <a:latin typeface="宋体" panose="02010600030101010101" pitchFamily="2" charset="-122"/>
                    <a:ea typeface="宋体" panose="02010600030101010101" pitchFamily="2" charset="-122"/>
                    <a:cs typeface="宋体" panose="02010600030101010101" pitchFamily="2" charset="-122"/>
                  </a:rPr>
                  <a:t>路端电压与外电阻</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9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(1)</a:t>
                </a:r>
                <a:r>
                  <a:rPr lang="zh-CN" altLang="en-US" sz="2800">
                    <a:latin typeface="宋体" panose="02010600030101010101" pitchFamily="2" charset="-122"/>
                    <a:ea typeface="宋体" panose="02010600030101010101" pitchFamily="2" charset="-122"/>
                    <a:cs typeface="宋体" panose="02010600030101010101" pitchFamily="2" charset="-122"/>
                  </a:rPr>
                  <a:t>普通情况</a:t>
                </a:r>
                <a:r>
                  <a:rPr lang="en-US" altLang="zh-CN" sz="2800">
                    <a:latin typeface="宋体" panose="02010600030101010101" pitchFamily="2" charset="-122"/>
                    <a:ea typeface="宋体" panose="02010600030101010101" pitchFamily="2" charset="-122"/>
                    <a:cs typeface="宋体" panose="02010600030101010101" pitchFamily="2" charset="-122"/>
                  </a:rPr>
                  <a:t>           ·        </a:t>
                </a:r>
                <a:r>
                  <a:rPr lang="zh-CN" altLang="en-US" sz="2800">
                    <a:latin typeface="宋体" panose="02010600030101010101" pitchFamily="2" charset="-122"/>
                    <a:ea typeface="宋体" panose="02010600030101010101" pitchFamily="2" charset="-122"/>
                    <a:cs typeface="宋体" panose="02010600030101010101" pitchFamily="2" charset="-122"/>
                  </a:rPr>
                  <a:t>当</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 </m:t>
                    </m:r>
                    <m:r>
                      <a:rPr lang="en-US" altLang="zh-CN" sz="2800" i="1">
                        <a:latin typeface="Cambria Math" panose="02040503050406030204" charset="0"/>
                        <a:ea typeface="宋体" panose="02010600030101010101" pitchFamily="2" charset="-122"/>
                        <a:cs typeface="Cambria Math" panose="02040503050406030204" charset="0"/>
                      </a:rPr>
                      <m:t>𝑅</m:t>
                    </m:r>
                    <m:r>
                      <a:rPr lang="en-US" altLang="zh-CN" sz="2800" i="1">
                        <a:latin typeface="Cambria Math" panose="02040503050406030204" charset="0"/>
                        <a:ea typeface="宋体" panose="02010600030101010101" pitchFamily="2" charset="-122"/>
                        <a:cs typeface="Cambria Math" panose="02040503050406030204" charset="0"/>
                      </a:rPr>
                      <m:t> </m:t>
                    </m:r>
                  </m:oMath>
                </a14:m>
                <a:r>
                  <a:rPr lang="zh-CN" altLang="en-US" sz="2800">
                    <a:latin typeface="宋体" panose="02010600030101010101" pitchFamily="2" charset="-122"/>
                    <a:ea typeface="宋体" panose="02010600030101010101" pitchFamily="2" charset="-122"/>
                    <a:cs typeface="宋体" panose="02010600030101010101" pitchFamily="2" charset="-122"/>
                  </a:rPr>
                  <a:t>增大时</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 </m:t>
                    </m:r>
                    <m:r>
                      <a:rPr lang="en-US" altLang="zh-CN" sz="2800" i="1">
                        <a:latin typeface="Cambria Math" panose="02040503050406030204" charset="0"/>
                        <a:ea typeface="宋体" panose="02010600030101010101" pitchFamily="2" charset="-122"/>
                        <a:cs typeface="Cambria Math" panose="02040503050406030204" charset="0"/>
                      </a:rPr>
                      <m:t>𝑈</m:t>
                    </m:r>
                    <m:r>
                      <a:rPr lang="en-US" altLang="zh-CN" sz="2800" i="1">
                        <a:latin typeface="Cambria Math" panose="02040503050406030204" charset="0"/>
                        <a:ea typeface="宋体" panose="02010600030101010101" pitchFamily="2" charset="-122"/>
                        <a:cs typeface="Cambria Math" panose="02040503050406030204" charset="0"/>
                      </a:rPr>
                      <m:t> </m:t>
                    </m:r>
                  </m:oMath>
                </a14:m>
                <a:r>
                  <a:rPr lang="zh-CN" altLang="en-US" sz="2800">
                    <a:latin typeface="宋体" panose="02010600030101010101" pitchFamily="2" charset="-122"/>
                    <a:ea typeface="宋体" panose="02010600030101010101" pitchFamily="2" charset="-122"/>
                    <a:cs typeface="宋体" panose="02010600030101010101" pitchFamily="2" charset="-122"/>
                  </a:rPr>
                  <a:t>增大。</a:t>
                </a:r>
                <a:endParaRPr lang="en-US" altLang="zh-CN" sz="2800">
                  <a:latin typeface="宋体" panose="02010600030101010101" pitchFamily="2" charset="-122"/>
                  <a:ea typeface="宋体" panose="02010600030101010101" pitchFamily="2" charset="-122"/>
                  <a:cs typeface="宋体" panose="02010600030101010101" pitchFamily="2" charset="-122"/>
                </a:endParaRPr>
              </a:p>
              <a:p>
                <a:pPr algn="just">
                  <a:lnSpc>
                    <a:spcPct val="17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(2)</a:t>
                </a:r>
                <a:r>
                  <a:rPr lang="zh-CN" altLang="en-US" sz="2800">
                    <a:latin typeface="宋体" panose="02010600030101010101" pitchFamily="2" charset="-122"/>
                    <a:ea typeface="宋体" panose="02010600030101010101" pitchFamily="2" charset="-122"/>
                    <a:cs typeface="宋体" panose="02010600030101010101" pitchFamily="2" charset="-122"/>
                  </a:rPr>
                  <a:t>特殊情况</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en-US" altLang="en-US" sz="2800">
                    <a:latin typeface="宋体" panose="02010600030101010101" pitchFamily="2" charset="-122"/>
                    <a:ea typeface="宋体" panose="02010600030101010101" pitchFamily="2" charset="-122"/>
                    <a:cs typeface="宋体" panose="02010600030101010101" pitchFamily="2" charset="-122"/>
                  </a:rPr>
                  <a:t>①</a:t>
                </a:r>
                <a:r>
                  <a:rPr lang="zh-CN" altLang="en-US" sz="2800">
                    <a:latin typeface="宋体" panose="02010600030101010101" pitchFamily="2" charset="-122"/>
                    <a:ea typeface="宋体" panose="02010600030101010101" pitchFamily="2" charset="-122"/>
                    <a:cs typeface="宋体" panose="02010600030101010101" pitchFamily="2" charset="-122"/>
                  </a:rPr>
                  <a:t>当外电路断路时</a:t>
                </a:r>
                <a:r>
                  <a:rPr lang="en-US" altLang="zh-CN" sz="2800">
                    <a:latin typeface="宋体" panose="02010600030101010101" pitchFamily="2" charset="-122"/>
                    <a:ea typeface="宋体" panose="02010600030101010101" pitchFamily="2" charset="-122"/>
                    <a:cs typeface="宋体" panose="02010600030101010101" pitchFamily="2" charset="-122"/>
                  </a:rPr>
                  <a:t>,</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𝐼</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0</m:t>
                    </m:r>
                    <m:r>
                      <a:rPr lang="en-US" altLang="zh-CN" sz="2800">
                        <a:latin typeface="宋体" panose="02010600030101010101" pitchFamily="2" charset="-122"/>
                        <a:ea typeface="宋体" panose="02010600030101010101" pitchFamily="2" charset="-122"/>
                        <a:cs typeface="宋体" panose="02010600030101010101" pitchFamily="2" charset="-122"/>
                        <a:sym typeface="+mn-ea"/>
                      </a:rPr>
                      <m:t>,</m:t>
                    </m:r>
                    <m:r>
                      <a:rPr lang="en-US" altLang="zh-CN" sz="2800" i="1">
                        <a:latin typeface="Cambria Math" panose="02040503050406030204" charset="0"/>
                        <a:ea typeface="宋体" panose="02010600030101010101" pitchFamily="2" charset="-122"/>
                        <a:cs typeface="Cambria Math" panose="02040503050406030204" charset="0"/>
                      </a:rPr>
                      <m:t>𝑈</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𝐸</m:t>
                    </m:r>
                  </m:oMath>
                </a14:m>
                <a:r>
                  <a:rPr lang="en-US" altLang="zh-CN" sz="2800">
                    <a:latin typeface="宋体" panose="02010600030101010101" pitchFamily="2" charset="-122"/>
                    <a:ea typeface="宋体" panose="02010600030101010101" pitchFamily="2" charset="-122"/>
                    <a:cs typeface="宋体" panose="02010600030101010101" pitchFamily="2" charset="-122"/>
                  </a:rPr>
                  <a:t>;</a:t>
                </a:r>
                <a:r>
                  <a:rPr lang="en-US" altLang="en-US" sz="2800">
                    <a:latin typeface="宋体" panose="02010600030101010101" pitchFamily="2" charset="-122"/>
                    <a:ea typeface="宋体" panose="02010600030101010101" pitchFamily="2" charset="-122"/>
                    <a:cs typeface="宋体" panose="02010600030101010101" pitchFamily="2" charset="-122"/>
                  </a:rPr>
                  <a:t>②</a:t>
                </a:r>
                <a:r>
                  <a:rPr lang="zh-CN" altLang="en-US" sz="2800">
                    <a:latin typeface="宋体" panose="02010600030101010101" pitchFamily="2" charset="-122"/>
                    <a:ea typeface="宋体" panose="02010600030101010101" pitchFamily="2" charset="-122"/>
                    <a:cs typeface="宋体" panose="02010600030101010101" pitchFamily="2" charset="-122"/>
                  </a:rPr>
                  <a:t>当外电路短路时</a:t>
                </a:r>
                <a:r>
                  <a:rPr lang="en-US" altLang="zh-CN" sz="2800">
                    <a:latin typeface="宋体" panose="02010600030101010101" pitchFamily="2" charset="-122"/>
                    <a:ea typeface="宋体" panose="02010600030101010101" pitchFamily="2" charset="-122"/>
                    <a:cs typeface="宋体" panose="02010600030101010101" pitchFamily="2" charset="-122"/>
                  </a:rPr>
                  <a:t>,</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𝐼</m:t>
                    </m:r>
                    <m:r>
                      <a:rPr lang="en-US" altLang="zh-CN" sz="2800" i="1" baseline="-25000">
                        <a:latin typeface="Cambria Math" panose="02040503050406030204" charset="0"/>
                        <a:ea typeface="宋体" panose="02010600030101010101" pitchFamily="2" charset="-122"/>
                        <a:cs typeface="Cambria Math" panose="02040503050406030204" charset="0"/>
                      </a:rPr>
                      <m:t>短</m:t>
                    </m:r>
                    <m:r>
                      <a:rPr lang="en-US" altLang="zh-CN" sz="2800" i="1">
                        <a:latin typeface="Cambria Math" panose="02040503050406030204" charset="0"/>
                        <a:ea typeface="宋体" panose="02010600030101010101" pitchFamily="2" charset="-122"/>
                        <a:cs typeface="Cambria Math" panose="02040503050406030204" charset="0"/>
                      </a:rPr>
                      <m:t>=</m:t>
                    </m:r>
                    <m:f>
                      <m:fPr>
                        <m:ctrlPr>
                          <a:rPr lang="en-US" altLang="zh-CN" sz="2800" i="1">
                            <a:latin typeface="Cambria Math" panose="02040503050406030204" charset="0"/>
                            <a:ea typeface="宋体" panose="02010600030101010101" pitchFamily="2" charset="-122"/>
                            <a:cs typeface="Cambria Math" panose="02040503050406030204" charset="0"/>
                          </a:rPr>
                        </m:ctrlPr>
                      </m:fPr>
                      <m:num>
                        <m:r>
                          <a:rPr lang="en-US" altLang="zh-CN" sz="2800" i="1">
                            <a:latin typeface="Cambria Math" panose="02040503050406030204" charset="0"/>
                            <a:ea typeface="宋体" panose="02010600030101010101" pitchFamily="2" charset="-122"/>
                            <a:cs typeface="Cambria Math" panose="02040503050406030204" charset="0"/>
                          </a:rPr>
                          <m:t>𝐸</m:t>
                        </m:r>
                      </m:num>
                      <m:den>
                        <m:r>
                          <a:rPr lang="en-US" altLang="zh-CN" sz="2800" i="1">
                            <a:latin typeface="Cambria Math" panose="02040503050406030204" charset="0"/>
                            <a:ea typeface="宋体" panose="02010600030101010101" pitchFamily="2" charset="-122"/>
                            <a:cs typeface="Cambria Math" panose="02040503050406030204" charset="0"/>
                          </a:rPr>
                          <m:t>𝑟</m:t>
                        </m:r>
                      </m:den>
                    </m:f>
                    <m:r>
                      <a:rPr lang="en-US" altLang="zh-CN" sz="2800">
                        <a:latin typeface="宋体" panose="02010600030101010101" pitchFamily="2" charset="-122"/>
                        <a:ea typeface="宋体" panose="02010600030101010101" pitchFamily="2" charset="-122"/>
                        <a:cs typeface="宋体" panose="02010600030101010101" pitchFamily="2" charset="-122"/>
                        <a:sym typeface="+mn-ea"/>
                      </a:rPr>
                      <m:t>,</m:t>
                    </m:r>
                    <m:r>
                      <a:rPr lang="en-US" altLang="zh-CN" sz="2800" i="1">
                        <a:latin typeface="Cambria Math" panose="02040503050406030204" charset="0"/>
                        <a:ea typeface="宋体" panose="02010600030101010101" pitchFamily="2" charset="-122"/>
                        <a:cs typeface="Cambria Math" panose="02040503050406030204" charset="0"/>
                      </a:rPr>
                      <m:t>𝑈</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0</m:t>
                    </m:r>
                  </m:oMath>
                </a14:m>
                <a:r>
                  <a:rPr lang="zh-CN" altLang="en-US" sz="2800">
                    <a:latin typeface="Cambria Math" panose="02040503050406030204" charset="0"/>
                    <a:ea typeface="宋体" panose="02010600030101010101" pitchFamily="2" charset="-122"/>
                    <a:cs typeface="Cambria Math" panose="02040503050406030204" charset="0"/>
                  </a:rPr>
                  <a:t>。</a:t>
                </a:r>
                <a:endParaRPr lang="zh-CN" altLang="en-US" sz="2800">
                  <a:latin typeface="Cambria Math" panose="02040503050406030204" charset="0"/>
                  <a:ea typeface="宋体" panose="02010600030101010101" pitchFamily="2" charset="-122"/>
                  <a:cs typeface="Cambria Math" panose="02040503050406030204" charset="0"/>
                </a:endParaRPr>
              </a:p>
            </p:txBody>
          </p:sp>
        </mc:Choice>
        <mc:Fallback>
          <p:sp>
            <p:nvSpPr>
              <p:cNvPr id="31" name="文本框 30"/>
              <p:cNvSpPr txBox="1">
                <a:spLocks noRot="1" noChangeAspect="1" noMove="1" noResize="1" noEditPoints="1" noAdjustHandles="1" noChangeArrowheads="1" noChangeShapeType="1" noTextEdit="1"/>
              </p:cNvSpPr>
              <p:nvPr/>
            </p:nvSpPr>
            <p:spPr>
              <a:xfrm>
                <a:off x="580390" y="588010"/>
                <a:ext cx="10938510" cy="5681980"/>
              </a:xfrm>
              <a:prstGeom prst="rect">
                <a:avLst/>
              </a:prstGeom>
              <a:blipFill rotWithShape="1">
                <a:blip r:embed="rId1"/>
                <a:stretch>
                  <a:fillRect b="-4202"/>
                </a:stretch>
              </a:blipFill>
            </p:spPr>
            <p:txBody>
              <a:bodyPr/>
              <a:lstStyle/>
              <a:p>
                <a:r>
                  <a:rPr lang="zh-CN" altLang="en-US">
                    <a:noFill/>
                  </a:rPr>
                  <a:t> </a:t>
                </a:r>
              </a:p>
            </p:txBody>
          </p:sp>
        </mc:Fallback>
      </mc:AlternateContent>
      <p:pic>
        <p:nvPicPr>
          <p:cNvPr id="1402" name="IM 1402"/>
          <p:cNvPicPr/>
          <p:nvPr/>
        </p:nvPicPr>
        <p:blipFill>
          <a:blip r:embed="rId2"/>
          <a:srcRect r="7562"/>
          <a:stretch>
            <a:fillRect/>
          </a:stretch>
        </p:blipFill>
        <p:spPr>
          <a:xfrm>
            <a:off x="3524885" y="685165"/>
            <a:ext cx="1240155" cy="666750"/>
          </a:xfrm>
          <a:prstGeom prst="rect">
            <a:avLst/>
          </a:prstGeom>
        </p:spPr>
      </p:pic>
      <p:pic>
        <p:nvPicPr>
          <p:cNvPr id="1404" name="IM 1404"/>
          <p:cNvPicPr/>
          <p:nvPr/>
        </p:nvPicPr>
        <p:blipFill>
          <a:blip r:embed="rId3"/>
          <a:stretch>
            <a:fillRect/>
          </a:stretch>
        </p:blipFill>
        <p:spPr>
          <a:xfrm>
            <a:off x="3457575" y="4105275"/>
            <a:ext cx="1832610" cy="668020"/>
          </a:xfrm>
          <a:prstGeom prst="rect">
            <a:avLst/>
          </a:prstGeom>
        </p:spPr>
      </p:pic>
      <p:pic>
        <p:nvPicPr>
          <p:cNvPr id="1406" name="IM 1406"/>
          <p:cNvPicPr/>
          <p:nvPr/>
        </p:nvPicPr>
        <p:blipFill>
          <a:blip r:embed="rId4"/>
          <a:stretch>
            <a:fillRect/>
          </a:stretch>
        </p:blipFill>
        <p:spPr>
          <a:xfrm>
            <a:off x="5715000" y="4157345"/>
            <a:ext cx="1169035" cy="855980"/>
          </a:xfrm>
          <a:prstGeom prst="rect">
            <a:avLst/>
          </a:prstGeom>
        </p:spPr>
      </p:pic>
    </p:spTree>
  </p:cSld>
  <p:clrMapOvr>
    <a:masterClrMapping/>
  </p:clrMapOvr>
  <p:transition spd="med">
    <p:pull/>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mc:AlternateContent xmlns:mc="http://schemas.openxmlformats.org/markup-compatibility/2006">
        <mc:Choice xmlns:a14="http://schemas.microsoft.com/office/drawing/2010/main" Requires="a14">
          <p:sp>
            <p:nvSpPr>
              <p:cNvPr id="31" name="文本框 30"/>
              <p:cNvSpPr txBox="1"/>
              <p:nvPr/>
            </p:nvSpPr>
            <p:spPr>
              <a:xfrm>
                <a:off x="829945" y="1348105"/>
                <a:ext cx="10336530" cy="4486910"/>
              </a:xfrm>
              <a:prstGeom prst="rect">
                <a:avLst/>
              </a:prstGeom>
              <a:noFill/>
            </p:spPr>
            <p:txBody>
              <a:bodyPr wrap="square" rtlCol="0">
                <a:noAutofit/>
              </a:bodyPr>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4.</a:t>
                </a:r>
                <a:r>
                  <a:rPr lang="zh-CN" altLang="en-US" sz="2800">
                    <a:latin typeface="宋体" panose="02010600030101010101" pitchFamily="2" charset="-122"/>
                    <a:ea typeface="宋体" panose="02010600030101010101" pitchFamily="2" charset="-122"/>
                    <a:cs typeface="宋体" panose="02010600030101010101" pitchFamily="2" charset="-122"/>
                  </a:rPr>
                  <a:t>路端电压与电流关系</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(1)</a:t>
                </a:r>
                <a:r>
                  <a:rPr lang="zh-CN" altLang="en-US" sz="2800">
                    <a:latin typeface="宋体" panose="02010600030101010101" pitchFamily="2" charset="-122"/>
                    <a:ea typeface="宋体" panose="02010600030101010101" pitchFamily="2" charset="-122"/>
                    <a:cs typeface="宋体" panose="02010600030101010101" pitchFamily="2" charset="-122"/>
                  </a:rPr>
                  <a:t>关系式</a:t>
                </a:r>
                <a:r>
                  <a:rPr lang="en-US" altLang="zh-CN" sz="2800">
                    <a:latin typeface="宋体" panose="02010600030101010101" pitchFamily="2" charset="-122"/>
                    <a:ea typeface="宋体" panose="02010600030101010101" pitchFamily="2" charset="-122"/>
                    <a:cs typeface="宋体" panose="02010600030101010101" pitchFamily="2" charset="-122"/>
                  </a:rPr>
                  <a:t>:</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𝑈</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𝐸</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𝐼𝑟</m:t>
                    </m:r>
                  </m:oMath>
                </a14:m>
                <a:r>
                  <a:rPr lang="zh-CN" altLang="en-US" sz="2800">
                    <a:latin typeface="宋体" panose="02010600030101010101" pitchFamily="2" charset="-122"/>
                    <a:ea typeface="宋体" panose="02010600030101010101" pitchFamily="2" charset="-122"/>
                    <a:cs typeface="宋体" panose="02010600030101010101" pitchFamily="2" charset="-122"/>
                  </a:rPr>
                  <a:t>。</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(2)</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𝑈</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𝐼</m:t>
                    </m:r>
                  </m:oMath>
                </a14:m>
                <a:r>
                  <a:rPr lang="zh-CN" altLang="en-US" sz="2800">
                    <a:latin typeface="宋体" panose="02010600030101010101" pitchFamily="2" charset="-122"/>
                    <a:ea typeface="宋体" panose="02010600030101010101" pitchFamily="2" charset="-122"/>
                    <a:cs typeface="宋体" panose="02010600030101010101" pitchFamily="2" charset="-122"/>
                  </a:rPr>
                  <a:t>图像如图所示。</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en-US" sz="2800">
                    <a:latin typeface="宋体" panose="02010600030101010101" pitchFamily="2" charset="-122"/>
                    <a:ea typeface="宋体" panose="02010600030101010101" pitchFamily="2" charset="-122"/>
                    <a:cs typeface="宋体" panose="02010600030101010101" pitchFamily="2" charset="-122"/>
                  </a:rPr>
                  <a:t>    ①</a:t>
                </a:r>
                <a:r>
                  <a:rPr lang="zh-CN" altLang="en-US" sz="2800">
                    <a:latin typeface="宋体" panose="02010600030101010101" pitchFamily="2" charset="-122"/>
                    <a:ea typeface="宋体" panose="02010600030101010101" pitchFamily="2" charset="-122"/>
                    <a:cs typeface="宋体" panose="02010600030101010101" pitchFamily="2" charset="-122"/>
                  </a:rPr>
                  <a:t>当电路断路</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即</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𝐼</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0</m:t>
                    </m:r>
                  </m:oMath>
                </a14:m>
                <a:r>
                  <a:rPr lang="zh-CN" altLang="en-US" sz="2800">
                    <a:latin typeface="宋体" panose="02010600030101010101" pitchFamily="2" charset="-122"/>
                    <a:ea typeface="宋体" panose="02010600030101010101" pitchFamily="2" charset="-122"/>
                    <a:cs typeface="宋体" panose="02010600030101010101" pitchFamily="2" charset="-122"/>
                  </a:rPr>
                  <a:t>时</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纵坐标的截距为电源电动势。</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en-US" sz="2800">
                    <a:latin typeface="宋体" panose="02010600030101010101" pitchFamily="2" charset="-122"/>
                    <a:ea typeface="宋体" panose="02010600030101010101" pitchFamily="2" charset="-122"/>
                    <a:cs typeface="宋体" panose="02010600030101010101" pitchFamily="2" charset="-122"/>
                  </a:rPr>
                  <a:t>    ②</a:t>
                </a:r>
                <a:r>
                  <a:rPr lang="zh-CN" altLang="en-US" sz="2800">
                    <a:latin typeface="宋体" panose="02010600030101010101" pitchFamily="2" charset="-122"/>
                    <a:ea typeface="宋体" panose="02010600030101010101" pitchFamily="2" charset="-122"/>
                    <a:cs typeface="宋体" panose="02010600030101010101" pitchFamily="2" charset="-122"/>
                  </a:rPr>
                  <a:t>当外电路短路</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即</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𝑈</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0</m:t>
                    </m:r>
                  </m:oMath>
                </a14:m>
                <a:r>
                  <a:rPr lang="zh-CN" altLang="en-US" sz="2800">
                    <a:latin typeface="宋体" panose="02010600030101010101" pitchFamily="2" charset="-122"/>
                    <a:ea typeface="宋体" panose="02010600030101010101" pitchFamily="2" charset="-122"/>
                    <a:cs typeface="宋体" panose="02010600030101010101" pitchFamily="2" charset="-122"/>
                  </a:rPr>
                  <a:t>时</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横坐标的截距为短路电流。</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en-US" sz="2800">
                    <a:latin typeface="宋体" panose="02010600030101010101" pitchFamily="2" charset="-122"/>
                    <a:ea typeface="宋体" panose="02010600030101010101" pitchFamily="2" charset="-122"/>
                    <a:cs typeface="宋体" panose="02010600030101010101" pitchFamily="2" charset="-122"/>
                  </a:rPr>
                  <a:t>    ③</a:t>
                </a:r>
                <a:r>
                  <a:rPr lang="zh-CN" altLang="en-US" sz="2800">
                    <a:latin typeface="宋体" panose="02010600030101010101" pitchFamily="2" charset="-122"/>
                    <a:ea typeface="宋体" panose="02010600030101010101" pitchFamily="2" charset="-122"/>
                    <a:cs typeface="宋体" panose="02010600030101010101" pitchFamily="2" charset="-122"/>
                  </a:rPr>
                  <a:t>图线的斜率的绝对值为电源的内阻。</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mc:Choice>
        <mc:Fallback>
          <p:sp>
            <p:nvSpPr>
              <p:cNvPr id="31" name="文本框 30"/>
              <p:cNvSpPr txBox="1">
                <a:spLocks noRot="1" noChangeAspect="1" noMove="1" noResize="1" noEditPoints="1" noAdjustHandles="1" noChangeArrowheads="1" noChangeShapeType="1" noTextEdit="1"/>
              </p:cNvSpPr>
              <p:nvPr/>
            </p:nvSpPr>
            <p:spPr>
              <a:xfrm>
                <a:off x="829945" y="1348105"/>
                <a:ext cx="10336530" cy="4486910"/>
              </a:xfrm>
              <a:prstGeom prst="rect">
                <a:avLst/>
              </a:prstGeom>
              <a:blipFill rotWithShape="1">
                <a:blip r:embed="rId1"/>
                <a:stretch>
                  <a:fillRect/>
                </a:stretch>
              </a:blipFill>
            </p:spPr>
            <p:txBody>
              <a:bodyPr/>
              <a:lstStyle/>
              <a:p>
                <a:r>
                  <a:rPr lang="zh-CN" altLang="en-US">
                    <a:noFill/>
                  </a:rPr>
                  <a:t> </a:t>
                </a:r>
              </a:p>
            </p:txBody>
          </p:sp>
        </mc:Fallback>
      </mc:AlternateContent>
      <p:pic>
        <p:nvPicPr>
          <p:cNvPr id="2" name="图片 1"/>
          <p:cNvPicPr>
            <a:picLocks noChangeAspect="1"/>
          </p:cNvPicPr>
          <p:nvPr/>
        </p:nvPicPr>
        <p:blipFill>
          <a:blip r:embed="rId2"/>
          <a:stretch>
            <a:fillRect/>
          </a:stretch>
        </p:blipFill>
        <p:spPr>
          <a:xfrm>
            <a:off x="6991350" y="753110"/>
            <a:ext cx="2610485" cy="2474595"/>
          </a:xfrm>
          <a:prstGeom prst="rect">
            <a:avLst/>
          </a:prstGeom>
        </p:spPr>
      </p:pic>
    </p:spTree>
  </p:cSld>
  <p:clrMapOvr>
    <a:masterClrMapping/>
  </p:clrMapOvr>
  <p:transition spd="med">
    <p:pull/>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flipV="1">
            <a:off x="10803253" y="432348"/>
            <a:ext cx="901700" cy="901700"/>
            <a:chOff x="7683500" y="3387873"/>
            <a:chExt cx="1079500" cy="1079500"/>
          </a:xfrm>
        </p:grpSpPr>
        <p:cxnSp>
          <p:nvCxnSpPr>
            <p:cNvPr id="12" name="直接连接符 11"/>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16" name="组合 15"/>
          <p:cNvGrpSpPr/>
          <p:nvPr/>
        </p:nvGrpSpPr>
        <p:grpSpPr>
          <a:xfrm>
            <a:off x="-583832" y="-470319"/>
            <a:ext cx="4208793" cy="4122855"/>
            <a:chOff x="-444096" y="-90212"/>
            <a:chExt cx="4208793" cy="4122855"/>
          </a:xfrm>
        </p:grpSpPr>
        <p:sp>
          <p:nvSpPr>
            <p:cNvPr id="2" name="椭圆 1"/>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椭圆 2"/>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椭圆 3"/>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 name="椭圆 4"/>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椭圆 5"/>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椭圆 6"/>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 name="椭圆 14"/>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7" name="组合 16"/>
          <p:cNvGrpSpPr/>
          <p:nvPr/>
        </p:nvGrpSpPr>
        <p:grpSpPr>
          <a:xfrm rot="10256978">
            <a:off x="8732310" y="3516639"/>
            <a:ext cx="4208793" cy="4122855"/>
            <a:chOff x="-444096" y="-90212"/>
            <a:chExt cx="4208793" cy="4122855"/>
          </a:xfrm>
        </p:grpSpPr>
        <p:sp>
          <p:nvSpPr>
            <p:cNvPr id="18" name="椭圆 17"/>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 name="椭圆 18"/>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 name="椭圆 19"/>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 name="椭圆 20"/>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 name="椭圆 21"/>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3" name="椭圆 22"/>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 name="椭圆 23"/>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5" name="组合 24"/>
          <p:cNvGrpSpPr/>
          <p:nvPr/>
        </p:nvGrpSpPr>
        <p:grpSpPr>
          <a:xfrm rot="10800000" flipV="1">
            <a:off x="410373" y="5683308"/>
            <a:ext cx="901700" cy="901700"/>
            <a:chOff x="7683500" y="3387873"/>
            <a:chExt cx="1079500" cy="1079500"/>
          </a:xfrm>
        </p:grpSpPr>
        <p:cxnSp>
          <p:nvCxnSpPr>
            <p:cNvPr id="26" name="直接连接符 25"/>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sp>
        <p:nvSpPr>
          <p:cNvPr id="11" name="文本框 10"/>
          <p:cNvSpPr txBox="1"/>
          <p:nvPr/>
        </p:nvSpPr>
        <p:spPr>
          <a:xfrm>
            <a:off x="659765" y="942975"/>
            <a:ext cx="10972165" cy="521970"/>
          </a:xfrm>
          <a:prstGeom prst="rect">
            <a:avLst/>
          </a:prstGeom>
          <a:noFill/>
        </p:spPr>
        <p:txBody>
          <a:bodyPr wrap="square" rtlCol="0">
            <a:spAutoFit/>
          </a:bodyPr>
          <a:p>
            <a:pPr algn="ctr"/>
            <a:r>
              <a:rPr lang="en-US" altLang="zh-CN" sz="2800">
                <a:latin typeface="黑体" panose="02010609060101010101" charset="-122"/>
                <a:ea typeface="黑体" panose="02010609060101010101" charset="-122"/>
                <a:cs typeface="黑体" panose="02010609060101010101" charset="-122"/>
              </a:rPr>
              <a:t>2026 </a:t>
            </a:r>
            <a:r>
              <a:rPr lang="zh-CN" altLang="en-US" sz="2800">
                <a:latin typeface="黑体" panose="02010609060101010101" charset="-122"/>
                <a:ea typeface="黑体" panose="02010609060101010101" charset="-122"/>
                <a:cs typeface="黑体" panose="02010609060101010101" charset="-122"/>
              </a:rPr>
              <a:t>学考金典</a:t>
            </a:r>
            <a:r>
              <a:rPr lang="en-US" altLang="zh-CN" sz="2800">
                <a:latin typeface="黑体" panose="02010609060101010101" charset="-122"/>
                <a:ea typeface="黑体" panose="02010609060101010101" charset="-122"/>
                <a:cs typeface="黑体" panose="02010609060101010101" charset="-122"/>
              </a:rPr>
              <a:t>·</a:t>
            </a:r>
            <a:r>
              <a:rPr lang="zh-CN" altLang="en-US" sz="2800">
                <a:latin typeface="黑体" panose="02010609060101010101" charset="-122"/>
                <a:ea typeface="黑体" panose="02010609060101010101" charset="-122"/>
                <a:cs typeface="黑体" panose="02010609060101010101" charset="-122"/>
              </a:rPr>
              <a:t>广西普通高中学业水平考试训练指导</a:t>
            </a:r>
            <a:r>
              <a:rPr lang="en-US" altLang="zh-CN" sz="2800">
                <a:latin typeface="黑体" panose="02010609060101010101" charset="-122"/>
                <a:ea typeface="黑体" panose="02010609060101010101" charset="-122"/>
                <a:cs typeface="黑体" panose="02010609060101010101" charset="-122"/>
              </a:rPr>
              <a:t>·</a:t>
            </a:r>
            <a:r>
              <a:rPr lang="zh-CN" altLang="en-US" sz="2800">
                <a:latin typeface="黑体" panose="02010609060101010101" charset="-122"/>
                <a:ea typeface="黑体" panose="02010609060101010101" charset="-122"/>
                <a:cs typeface="黑体" panose="02010609060101010101" charset="-122"/>
              </a:rPr>
              <a:t>物理</a:t>
            </a:r>
            <a:r>
              <a:rPr lang="zh-CN" altLang="en-US" sz="2800">
                <a:latin typeface="黑体" panose="02010609060101010101" charset="-122"/>
                <a:ea typeface="黑体" panose="02010609060101010101" charset="-122"/>
                <a:cs typeface="黑体" panose="02010609060101010101" charset="-122"/>
              </a:rPr>
              <a:t>课件</a:t>
            </a:r>
            <a:endParaRPr lang="zh-CN" altLang="en-US" sz="2800">
              <a:latin typeface="黑体" panose="02010609060101010101" charset="-122"/>
              <a:ea typeface="黑体" panose="02010609060101010101" charset="-122"/>
              <a:cs typeface="黑体" panose="02010609060101010101" charset="-122"/>
            </a:endParaRPr>
          </a:p>
        </p:txBody>
      </p:sp>
      <p:pic>
        <p:nvPicPr>
          <p:cNvPr id="30" name="图片 29" descr="阴影"/>
          <p:cNvPicPr>
            <a:picLocks noChangeAspect="1"/>
          </p:cNvPicPr>
          <p:nvPr/>
        </p:nvPicPr>
        <p:blipFill>
          <a:blip r:embed="rId1"/>
          <a:stretch>
            <a:fillRect/>
          </a:stretch>
        </p:blipFill>
        <p:spPr>
          <a:xfrm>
            <a:off x="2466340" y="2287270"/>
            <a:ext cx="7280910" cy="3395980"/>
          </a:xfrm>
          <a:prstGeom prst="rect">
            <a:avLst/>
          </a:prstGeom>
        </p:spPr>
      </p:pic>
      <p:sp>
        <p:nvSpPr>
          <p:cNvPr id="9" name="矩形 8"/>
          <p:cNvSpPr/>
          <p:nvPr/>
        </p:nvSpPr>
        <p:spPr>
          <a:xfrm>
            <a:off x="3045460" y="2883535"/>
            <a:ext cx="6190615" cy="1568450"/>
          </a:xfrm>
          <a:prstGeom prst="rect">
            <a:avLst/>
          </a:prstGeom>
        </p:spPr>
        <p:txBody>
          <a:bodyPr wrap="square">
            <a:spAutoFit/>
          </a:bodyPr>
          <a:lstStyle/>
          <a:p>
            <a:pPr algn="dist"/>
            <a:r>
              <a:rPr lang="zh-CN" altLang="en-US" sz="9600" b="1" dirty="0">
                <a:solidFill>
                  <a:schemeClr val="tx1">
                    <a:lumMod val="85000"/>
                    <a:lumOff val="15000"/>
                  </a:schemeClr>
                </a:solidFill>
                <a:latin typeface="黑体" panose="02010609060101010101" charset="-122"/>
                <a:ea typeface="黑体" panose="02010609060101010101" charset="-122"/>
                <a:sym typeface="微软雅黑" panose="020B0503020204020204" pitchFamily="34" charset="-122"/>
              </a:rPr>
              <a:t>本课结束</a:t>
            </a:r>
            <a:endParaRPr lang="zh-CN" altLang="en-US" sz="9600" b="1" dirty="0">
              <a:solidFill>
                <a:schemeClr val="tx1">
                  <a:lumMod val="85000"/>
                  <a:lumOff val="15000"/>
                </a:schemeClr>
              </a:solidFill>
              <a:latin typeface="黑体" panose="02010609060101010101" charset="-122"/>
              <a:ea typeface="黑体" panose="02010609060101010101"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0" y="0"/>
            <a:ext cx="9015656" cy="5910196"/>
            <a:chOff x="0" y="0"/>
            <a:chExt cx="9015656" cy="5910196"/>
          </a:xfrm>
        </p:grpSpPr>
        <p:grpSp>
          <p:nvGrpSpPr>
            <p:cNvPr id="4" name="组合 3"/>
            <p:cNvGrpSpPr/>
            <p:nvPr/>
          </p:nvGrpSpPr>
          <p:grpSpPr>
            <a:xfrm>
              <a:off x="0" y="0"/>
              <a:ext cx="410444" cy="5910196"/>
              <a:chOff x="0" y="0"/>
              <a:chExt cx="410444" cy="5910196"/>
            </a:xfrm>
          </p:grpSpPr>
          <p:grpSp>
            <p:nvGrpSpPr>
              <p:cNvPr id="5" name="组合 4"/>
              <p:cNvGrpSpPr/>
              <p:nvPr/>
            </p:nvGrpSpPr>
            <p:grpSpPr>
              <a:xfrm>
                <a:off x="0" y="180000"/>
                <a:ext cx="180000" cy="5730196"/>
                <a:chOff x="0" y="180000"/>
                <a:chExt cx="180000" cy="5730196"/>
              </a:xfrm>
              <a:solidFill>
                <a:srgbClr val="887875"/>
              </a:solidFill>
            </p:grpSpPr>
            <p:sp>
              <p:nvSpPr>
                <p:cNvPr id="8" name="矩形 7"/>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等腰三角形 8"/>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6" name="矩形 5"/>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等腰三角形 6"/>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0" name="组合 9"/>
            <p:cNvGrpSpPr/>
            <p:nvPr/>
          </p:nvGrpSpPr>
          <p:grpSpPr>
            <a:xfrm>
              <a:off x="0" y="0"/>
              <a:ext cx="9015656" cy="402315"/>
              <a:chOff x="0" y="0"/>
              <a:chExt cx="9015656" cy="402315"/>
            </a:xfrm>
          </p:grpSpPr>
          <p:grpSp>
            <p:nvGrpSpPr>
              <p:cNvPr id="11" name="组合 10"/>
              <p:cNvGrpSpPr/>
              <p:nvPr/>
            </p:nvGrpSpPr>
            <p:grpSpPr>
              <a:xfrm>
                <a:off x="0" y="0"/>
                <a:ext cx="9015656" cy="180000"/>
                <a:chOff x="0" y="0"/>
                <a:chExt cx="9015656" cy="180000"/>
              </a:xfrm>
              <a:solidFill>
                <a:srgbClr val="887875"/>
              </a:solidFill>
            </p:grpSpPr>
            <p:sp>
              <p:nvSpPr>
                <p:cNvPr id="15" name="矩形 1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 name="等腰三角形 1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2" name="组合 11"/>
              <p:cNvGrpSpPr/>
              <p:nvPr/>
            </p:nvGrpSpPr>
            <p:grpSpPr>
              <a:xfrm>
                <a:off x="1" y="222315"/>
                <a:ext cx="7229328" cy="180000"/>
                <a:chOff x="0" y="170600"/>
                <a:chExt cx="7162213" cy="189400"/>
              </a:xfrm>
            </p:grpSpPr>
            <p:sp>
              <p:nvSpPr>
                <p:cNvPr id="13" name="等腰三角形 1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 name="矩形 1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grpSp>
      <p:grpSp>
        <p:nvGrpSpPr>
          <p:cNvPr id="18" name="组合 17"/>
          <p:cNvGrpSpPr/>
          <p:nvPr/>
        </p:nvGrpSpPr>
        <p:grpSpPr>
          <a:xfrm flipH="1" flipV="1">
            <a:off x="3206959" y="1000502"/>
            <a:ext cx="9015656" cy="5910196"/>
            <a:chOff x="0" y="0"/>
            <a:chExt cx="9015656" cy="5910196"/>
          </a:xfrm>
        </p:grpSpPr>
        <p:grpSp>
          <p:nvGrpSpPr>
            <p:cNvPr id="19" name="组合 18"/>
            <p:cNvGrpSpPr/>
            <p:nvPr/>
          </p:nvGrpSpPr>
          <p:grpSpPr>
            <a:xfrm>
              <a:off x="0" y="0"/>
              <a:ext cx="410444" cy="5910196"/>
              <a:chOff x="0" y="0"/>
              <a:chExt cx="410444" cy="5910196"/>
            </a:xfrm>
          </p:grpSpPr>
          <p:grpSp>
            <p:nvGrpSpPr>
              <p:cNvPr id="27" name="组合 26"/>
              <p:cNvGrpSpPr/>
              <p:nvPr/>
            </p:nvGrpSpPr>
            <p:grpSpPr>
              <a:xfrm>
                <a:off x="0" y="180000"/>
                <a:ext cx="180000" cy="5730196"/>
                <a:chOff x="0" y="180000"/>
                <a:chExt cx="180000" cy="5730196"/>
              </a:xfrm>
              <a:solidFill>
                <a:srgbClr val="887875"/>
              </a:solidFill>
            </p:grpSpPr>
            <p:sp>
              <p:nvSpPr>
                <p:cNvPr id="30" name="矩形 29"/>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等腰三角形 30"/>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28" name="矩形 27"/>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等腰三角形 28"/>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0" name="组合 19"/>
            <p:cNvGrpSpPr/>
            <p:nvPr/>
          </p:nvGrpSpPr>
          <p:grpSpPr>
            <a:xfrm>
              <a:off x="0" y="0"/>
              <a:ext cx="9015656" cy="402315"/>
              <a:chOff x="0" y="0"/>
              <a:chExt cx="9015656" cy="402315"/>
            </a:xfrm>
          </p:grpSpPr>
          <p:grpSp>
            <p:nvGrpSpPr>
              <p:cNvPr id="21" name="组合 20"/>
              <p:cNvGrpSpPr/>
              <p:nvPr/>
            </p:nvGrpSpPr>
            <p:grpSpPr>
              <a:xfrm>
                <a:off x="0" y="0"/>
                <a:ext cx="9015656" cy="180000"/>
                <a:chOff x="0" y="0"/>
                <a:chExt cx="9015656" cy="180000"/>
              </a:xfrm>
              <a:solidFill>
                <a:srgbClr val="887875"/>
              </a:solidFill>
            </p:grpSpPr>
            <p:sp>
              <p:nvSpPr>
                <p:cNvPr id="25" name="矩形 2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等腰三角形 2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2" name="组合 21"/>
              <p:cNvGrpSpPr/>
              <p:nvPr/>
            </p:nvGrpSpPr>
            <p:grpSpPr>
              <a:xfrm>
                <a:off x="1" y="222315"/>
                <a:ext cx="7229328" cy="180000"/>
                <a:chOff x="0" y="170600"/>
                <a:chExt cx="7162213" cy="189400"/>
              </a:xfrm>
            </p:grpSpPr>
            <p:sp>
              <p:nvSpPr>
                <p:cNvPr id="23" name="等腰三角形 2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 name="矩形 2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grpSp>
      <p:sp>
        <p:nvSpPr>
          <p:cNvPr id="32" name="椭圆 31"/>
          <p:cNvSpPr/>
          <p:nvPr/>
        </p:nvSpPr>
        <p:spPr>
          <a:xfrm rot="5400000">
            <a:off x="10151550" y="1472283"/>
            <a:ext cx="1046750" cy="1015434"/>
          </a:xfrm>
          <a:prstGeom prst="ellipse">
            <a:avLst/>
          </a:prstGeom>
          <a:pattFill prst="dkDnDiag">
            <a:fgClr>
              <a:srgbClr val="F9E2BD"/>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 name="椭圆 32"/>
          <p:cNvSpPr/>
          <p:nvPr/>
        </p:nvSpPr>
        <p:spPr>
          <a:xfrm rot="5400000">
            <a:off x="9400214" y="459170"/>
            <a:ext cx="712534" cy="670786"/>
          </a:xfrm>
          <a:prstGeom prst="ellipse">
            <a:avLst/>
          </a:prstGeom>
          <a:pattFill prst="dkDnDiag">
            <a:fgClr>
              <a:srgbClr val="D4E8E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矩形 5"/>
          <p:cNvSpPr/>
          <p:nvPr/>
        </p:nvSpPr>
        <p:spPr>
          <a:xfrm>
            <a:off x="1484630" y="1183005"/>
            <a:ext cx="9378950" cy="4817745"/>
          </a:xfrm>
          <a:custGeom>
            <a:avLst/>
            <a:gdLst>
              <a:gd name="connsiteX0" fmla="*/ 0 w 11753845"/>
              <a:gd name="connsiteY0" fmla="*/ 0 h 6381750"/>
              <a:gd name="connsiteX1" fmla="*/ 11753845 w 11753845"/>
              <a:gd name="connsiteY1" fmla="*/ 0 h 6381750"/>
              <a:gd name="connsiteX2" fmla="*/ 11753845 w 11753845"/>
              <a:gd name="connsiteY2" fmla="*/ 6381750 h 6381750"/>
              <a:gd name="connsiteX3" fmla="*/ 0 w 11753845"/>
              <a:gd name="connsiteY3" fmla="*/ 6381750 h 6381750"/>
              <a:gd name="connsiteX4" fmla="*/ 0 w 11753845"/>
              <a:gd name="connsiteY4" fmla="*/ 0 h 63817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53845" h="6381750" fill="none" extrusionOk="0">
                <a:moveTo>
                  <a:pt x="0" y="0"/>
                </a:moveTo>
                <a:cubicBezTo>
                  <a:pt x="3183110" y="-104054"/>
                  <a:pt x="8258642" y="-119396"/>
                  <a:pt x="11753845" y="0"/>
                </a:cubicBezTo>
                <a:cubicBezTo>
                  <a:pt x="11725960" y="2662940"/>
                  <a:pt x="11587146" y="3497919"/>
                  <a:pt x="11753845" y="6381750"/>
                </a:cubicBezTo>
                <a:cubicBezTo>
                  <a:pt x="10179394" y="6524103"/>
                  <a:pt x="5192149" y="6412549"/>
                  <a:pt x="0" y="6381750"/>
                </a:cubicBezTo>
                <a:cubicBezTo>
                  <a:pt x="-79383" y="4311867"/>
                  <a:pt x="134796" y="2744656"/>
                  <a:pt x="0" y="0"/>
                </a:cubicBezTo>
                <a:close/>
              </a:path>
              <a:path w="11753845" h="6381750" stroke="0" extrusionOk="0">
                <a:moveTo>
                  <a:pt x="0" y="0"/>
                </a:moveTo>
                <a:cubicBezTo>
                  <a:pt x="2957728" y="132734"/>
                  <a:pt x="7515203" y="-84803"/>
                  <a:pt x="11753845" y="0"/>
                </a:cubicBezTo>
                <a:cubicBezTo>
                  <a:pt x="11585469" y="1605334"/>
                  <a:pt x="11788918" y="5258562"/>
                  <a:pt x="11753845" y="6381750"/>
                </a:cubicBezTo>
                <a:cubicBezTo>
                  <a:pt x="10174487" y="6442052"/>
                  <a:pt x="2921945" y="6236068"/>
                  <a:pt x="0" y="6381750"/>
                </a:cubicBezTo>
                <a:cubicBezTo>
                  <a:pt x="-80667" y="3260684"/>
                  <a:pt x="-56701" y="3069181"/>
                  <a:pt x="0" y="0"/>
                </a:cubicBezTo>
                <a:close/>
              </a:path>
            </a:pathLst>
          </a:custGeom>
          <a:solidFill>
            <a:srgbClr val="F4C57A"/>
          </a:solidFill>
          <a:ln w="28575">
            <a:solidFill>
              <a:srgbClr val="887875"/>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F4C57A"/>
              </a:solidFill>
            </a:endParaRPr>
          </a:p>
        </p:txBody>
      </p:sp>
      <p:sp>
        <p:nvSpPr>
          <p:cNvPr id="3" name="文本框 2"/>
          <p:cNvSpPr txBox="1"/>
          <p:nvPr/>
        </p:nvSpPr>
        <p:spPr>
          <a:xfrm>
            <a:off x="5048250" y="1583055"/>
            <a:ext cx="2126615" cy="645160"/>
          </a:xfrm>
          <a:prstGeom prst="rect">
            <a:avLst/>
          </a:prstGeom>
          <a:noFill/>
        </p:spPr>
        <p:txBody>
          <a:bodyPr wrap="square" rtlCol="0">
            <a:spAutoFit/>
          </a:bodyPr>
          <a:p>
            <a:pPr algn="l"/>
            <a:r>
              <a:rPr lang="zh-CN" altLang="en-US" sz="3600" b="1">
                <a:sym typeface="+mn-ea"/>
              </a:rPr>
              <a:t>版权声明</a:t>
            </a:r>
            <a:endParaRPr lang="zh-CN" altLang="en-US" sz="3600" b="1">
              <a:solidFill>
                <a:srgbClr val="0091DC"/>
              </a:solidFill>
              <a:sym typeface="+mn-ea"/>
            </a:endParaRPr>
          </a:p>
        </p:txBody>
      </p:sp>
      <p:pic>
        <p:nvPicPr>
          <p:cNvPr id="36" name="图片 35" descr="形状, 箭头&#10;&#10;描述已自动生成"/>
          <p:cNvPicPr>
            <a:picLocks noChangeAspect="1"/>
          </p:cNvPicPr>
          <p:nvPr/>
        </p:nvPicPr>
        <p:blipFill>
          <a:blip r:embed="rId1">
            <a:extLst>
              <a:ext uri="{28A0092B-C50C-407E-A947-70E740481C1C}">
                <a14:useLocalDpi xmlns:a14="http://schemas.microsoft.com/office/drawing/2010/main" val="0"/>
              </a:ext>
            </a:extLst>
          </a:blip>
          <a:srcRect r="37631" b="54817"/>
          <a:stretch>
            <a:fillRect/>
          </a:stretch>
        </p:blipFill>
        <p:spPr>
          <a:xfrm rot="20311036">
            <a:off x="708660" y="118110"/>
            <a:ext cx="2614295" cy="2038350"/>
          </a:xfrm>
          <a:custGeom>
            <a:avLst/>
            <a:gdLst>
              <a:gd name="connsiteX0" fmla="*/ 197951 w 2213875"/>
              <a:gd name="connsiteY0" fmla="*/ 0 h 1603841"/>
              <a:gd name="connsiteX1" fmla="*/ 2213875 w 2213875"/>
              <a:gd name="connsiteY1" fmla="*/ 352860 h 1603841"/>
              <a:gd name="connsiteX2" fmla="*/ 1994909 w 2213875"/>
              <a:gd name="connsiteY2" fmla="*/ 1603841 h 1603841"/>
              <a:gd name="connsiteX3" fmla="*/ 0 w 2213875"/>
              <a:gd name="connsiteY3" fmla="*/ 1254660 h 1603841"/>
              <a:gd name="connsiteX4" fmla="*/ 0 w 2213875"/>
              <a:gd name="connsiteY4" fmla="*/ 0 h 16038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13875" h="1603841">
                <a:moveTo>
                  <a:pt x="197951" y="0"/>
                </a:moveTo>
                <a:lnTo>
                  <a:pt x="2213875" y="352860"/>
                </a:lnTo>
                <a:lnTo>
                  <a:pt x="1994909" y="1603841"/>
                </a:lnTo>
                <a:lnTo>
                  <a:pt x="0" y="1254660"/>
                </a:lnTo>
                <a:lnTo>
                  <a:pt x="0" y="0"/>
                </a:lnTo>
                <a:close/>
              </a:path>
            </a:pathLst>
          </a:custGeom>
        </p:spPr>
      </p:pic>
      <p:pic>
        <p:nvPicPr>
          <p:cNvPr id="38" name="图片 37" descr="形状, 箭头&#10;&#10;描述已自动生成"/>
          <p:cNvPicPr>
            <a:picLocks noChangeAspect="1"/>
          </p:cNvPicPr>
          <p:nvPr/>
        </p:nvPicPr>
        <p:blipFill>
          <a:blip r:embed="rId1">
            <a:extLst>
              <a:ext uri="{28A0092B-C50C-407E-A947-70E740481C1C}">
                <a14:useLocalDpi xmlns:a14="http://schemas.microsoft.com/office/drawing/2010/main" val="0"/>
              </a:ext>
            </a:extLst>
          </a:blip>
          <a:srcRect l="22218" t="45795"/>
          <a:stretch>
            <a:fillRect/>
          </a:stretch>
        </p:blipFill>
        <p:spPr>
          <a:xfrm rot="273568">
            <a:off x="8487158" y="4904369"/>
            <a:ext cx="3161167" cy="2202946"/>
          </a:xfrm>
          <a:custGeom>
            <a:avLst/>
            <a:gdLst>
              <a:gd name="connsiteX0" fmla="*/ 0 w 2761006"/>
              <a:gd name="connsiteY0" fmla="*/ 467642 h 1924083"/>
              <a:gd name="connsiteX1" fmla="*/ 2761006 w 2761006"/>
              <a:gd name="connsiteY1" fmla="*/ 0 h 1924083"/>
              <a:gd name="connsiteX2" fmla="*/ 2761006 w 2761006"/>
              <a:gd name="connsiteY2" fmla="*/ 1700275 h 1924083"/>
              <a:gd name="connsiteX3" fmla="*/ 1439627 w 2761006"/>
              <a:gd name="connsiteY3" fmla="*/ 1924083 h 1924083"/>
              <a:gd name="connsiteX4" fmla="*/ 246683 w 2761006"/>
              <a:gd name="connsiteY4" fmla="*/ 1924083 h 19240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61006" h="1924083">
                <a:moveTo>
                  <a:pt x="0" y="467642"/>
                </a:moveTo>
                <a:lnTo>
                  <a:pt x="2761006" y="0"/>
                </a:lnTo>
                <a:lnTo>
                  <a:pt x="2761006" y="1700275"/>
                </a:lnTo>
                <a:lnTo>
                  <a:pt x="1439627" y="1924083"/>
                </a:lnTo>
                <a:lnTo>
                  <a:pt x="246683" y="1924083"/>
                </a:lnTo>
                <a:close/>
              </a:path>
            </a:pathLst>
          </a:custGeom>
        </p:spPr>
      </p:pic>
      <p:sp>
        <p:nvSpPr>
          <p:cNvPr id="41" name="文本框 40"/>
          <p:cNvSpPr txBox="1"/>
          <p:nvPr/>
        </p:nvSpPr>
        <p:spPr>
          <a:xfrm>
            <a:off x="1834515" y="2503170"/>
            <a:ext cx="8552815" cy="2993390"/>
          </a:xfrm>
          <a:prstGeom prst="rect">
            <a:avLst/>
          </a:prstGeom>
          <a:noFill/>
        </p:spPr>
        <p:txBody>
          <a:bodyPr wrap="square" rtlCol="0">
            <a:noAutofit/>
          </a:bodyPr>
          <a:p>
            <a:pPr algn="just">
              <a:lnSpc>
                <a:spcPct val="10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本课件仅限于教师教学使用，课件的所有权和著作权归广西接班人教育科技有限公司所有。</a:t>
            </a:r>
            <a:endParaRPr lang="zh-CN" altLang="en-US" sz="2800" b="1">
              <a:latin typeface="宋体" panose="02010600030101010101" pitchFamily="2" charset="-122"/>
              <a:ea typeface="宋体" panose="02010600030101010101" pitchFamily="2" charset="-122"/>
              <a:cs typeface="宋体" panose="02010600030101010101" pitchFamily="2" charset="-122"/>
              <a:sym typeface="+mn-ea"/>
            </a:endParaRPr>
          </a:p>
          <a:p>
            <a:pPr algn="just">
              <a:lnSpc>
                <a:spcPct val="100000"/>
              </a:lnSpc>
              <a:spcBef>
                <a:spcPts val="0"/>
              </a:spcBef>
              <a:spcAft>
                <a:spcPts val="0"/>
              </a:spcAft>
            </a:pPr>
            <a:r>
              <a:rPr lang="zh-CN" altLang="en-US" sz="2800" b="1">
                <a:latin typeface="宋体" panose="02010600030101010101" pitchFamily="2" charset="-122"/>
                <a:ea typeface="宋体" panose="02010600030101010101" pitchFamily="2" charset="-122"/>
                <a:cs typeface="宋体" panose="02010600030101010101" pitchFamily="2" charset="-122"/>
                <a:sym typeface="+mn-ea"/>
              </a:rPr>
              <a:t> </a:t>
            </a:r>
            <a:r>
              <a:rPr lang="en-US" altLang="zh-CN" sz="2800" b="1">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任何单位或者个人未</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经书面许可，不得出于商业性目的复制、转载、摘编、改编或以其他方式使用产品封面设计、版式设计、内文内容、商业标识等。任何人不得以非法形式销售或者传播，违者必究。</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algn="just"/>
            <a:endParaRPr lang="zh-CN" altLang="en-US" sz="2800" b="1"/>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4069643" y="-298125"/>
            <a:ext cx="4052713" cy="7725192"/>
          </a:xfrm>
          <a:prstGeom prst="rect">
            <a:avLst/>
          </a:prstGeom>
          <a:noFill/>
        </p:spPr>
        <p:txBody>
          <a:bodyPr wrap="none" rtlCol="0">
            <a:spAutoFit/>
          </a:bodyPr>
          <a:lstStyle/>
          <a:p>
            <a:r>
              <a:rPr lang="en-US" altLang="zh-CN" sz="49600" dirty="0">
                <a:solidFill>
                  <a:schemeClr val="tx1">
                    <a:lumMod val="95000"/>
                    <a:lumOff val="5000"/>
                    <a:alpha val="7000"/>
                  </a:schemeClr>
                </a:solidFill>
                <a:latin typeface="微软雅黑" panose="020B0503020204020204" pitchFamily="34" charset="-122"/>
                <a:ea typeface="微软雅黑" panose="020B0503020204020204" pitchFamily="34" charset="-122"/>
                <a:sym typeface="微软雅黑" panose="020B0503020204020204" pitchFamily="34" charset="-122"/>
              </a:rPr>
              <a:t>1</a:t>
            </a:r>
            <a:endParaRPr lang="en-US" altLang="zh-CN" sz="49600" dirty="0">
              <a:solidFill>
                <a:schemeClr val="tx1">
                  <a:lumMod val="95000"/>
                  <a:lumOff val="5000"/>
                  <a:alpha val="7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4" name="组合 13"/>
          <p:cNvGrpSpPr/>
          <p:nvPr/>
        </p:nvGrpSpPr>
        <p:grpSpPr>
          <a:xfrm flipV="1">
            <a:off x="10019028" y="735878"/>
            <a:ext cx="901700" cy="901700"/>
            <a:chOff x="7683500" y="3387873"/>
            <a:chExt cx="1079500" cy="1079500"/>
          </a:xfrm>
        </p:grpSpPr>
        <p:cxnSp>
          <p:nvCxnSpPr>
            <p:cNvPr id="12" name="直接连接符 11"/>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16" name="组合 15"/>
          <p:cNvGrpSpPr/>
          <p:nvPr/>
        </p:nvGrpSpPr>
        <p:grpSpPr>
          <a:xfrm>
            <a:off x="-583832" y="-470319"/>
            <a:ext cx="4208793" cy="4122855"/>
            <a:chOff x="-444096" y="-90212"/>
            <a:chExt cx="4208793" cy="4122855"/>
          </a:xfrm>
        </p:grpSpPr>
        <p:sp>
          <p:nvSpPr>
            <p:cNvPr id="2" name="椭圆 1"/>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椭圆 2"/>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椭圆 3"/>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 name="椭圆 4"/>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椭圆 5"/>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椭圆 6"/>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 name="椭圆 14"/>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7" name="组合 16"/>
          <p:cNvGrpSpPr/>
          <p:nvPr/>
        </p:nvGrpSpPr>
        <p:grpSpPr>
          <a:xfrm rot="10256978">
            <a:off x="8732310" y="3516639"/>
            <a:ext cx="4208793" cy="4122855"/>
            <a:chOff x="-444096" y="-90212"/>
            <a:chExt cx="4208793" cy="4122855"/>
          </a:xfrm>
        </p:grpSpPr>
        <p:sp>
          <p:nvSpPr>
            <p:cNvPr id="18" name="椭圆 17"/>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 name="椭圆 18"/>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 name="椭圆 19"/>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 name="椭圆 20"/>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 name="椭圆 21"/>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3" name="椭圆 22"/>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 name="椭圆 23"/>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5" name="组合 24"/>
          <p:cNvGrpSpPr/>
          <p:nvPr/>
        </p:nvGrpSpPr>
        <p:grpSpPr>
          <a:xfrm rot="10800000" flipV="1">
            <a:off x="820583" y="5243888"/>
            <a:ext cx="901700" cy="901700"/>
            <a:chOff x="7683500" y="3387873"/>
            <a:chExt cx="1079500" cy="1079500"/>
          </a:xfrm>
        </p:grpSpPr>
        <p:cxnSp>
          <p:nvCxnSpPr>
            <p:cNvPr id="26" name="直接连接符 25"/>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681355" y="3068320"/>
            <a:ext cx="10875645" cy="1198880"/>
          </a:xfrm>
          <a:prstGeom prst="rect">
            <a:avLst/>
          </a:prstGeom>
        </p:spPr>
        <p:txBody>
          <a:bodyPr wrap="square">
            <a:spAutoFit/>
          </a:bodyPr>
          <a:lstStyle/>
          <a:p>
            <a:pPr algn="ctr"/>
            <a:r>
              <a:rPr lang="zh-CN" altLang="en-US" sz="7200" b="1" u="sng" dirty="0">
                <a:solidFill>
                  <a:schemeClr val="tx1">
                    <a:lumMod val="85000"/>
                    <a:lumOff val="15000"/>
                  </a:schemeClr>
                </a:solidFill>
                <a:latin typeface="黑体" panose="02010609060101010101" charset="-122"/>
                <a:ea typeface="黑体" panose="02010609060101010101" charset="-122"/>
                <a:sym typeface="微软雅黑" panose="020B0503020204020204" pitchFamily="34" charset="-122"/>
              </a:rPr>
              <a:t>电流和电阻的认知</a:t>
            </a:r>
            <a:endParaRPr lang="zh-CN" altLang="en-US" sz="7200" b="1" u="sng" dirty="0">
              <a:solidFill>
                <a:schemeClr val="tx1">
                  <a:lumMod val="85000"/>
                  <a:lumOff val="15000"/>
                </a:schemeClr>
              </a:solidFill>
              <a:latin typeface="黑体" panose="02010609060101010101" charset="-122"/>
              <a:ea typeface="黑体" panose="02010609060101010101"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784860" y="2146300"/>
            <a:ext cx="10663555" cy="3728085"/>
          </a:xfrm>
          <a:prstGeom prst="rect">
            <a:avLst/>
          </a:prstGeom>
          <a:noFill/>
        </p:spPr>
        <p:txBody>
          <a:bodyPr wrap="square" rtlCol="0">
            <a:noAutofit/>
          </a:bodyPr>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1.</a:t>
            </a:r>
            <a:r>
              <a:rPr lang="zh-CN" altLang="en-US" sz="2800">
                <a:latin typeface="宋体" panose="02010600030101010101" pitchFamily="2" charset="-122"/>
                <a:ea typeface="宋体" panose="02010600030101010101" pitchFamily="2" charset="-122"/>
                <a:cs typeface="宋体" panose="02010600030101010101" pitchFamily="2" charset="-122"/>
              </a:rPr>
              <a:t>形成条件</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en-US"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导体中有自由电荷</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导体两端存在电压。</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2.</a:t>
            </a:r>
            <a:r>
              <a:rPr lang="zh-CN" altLang="en-US" sz="2800">
                <a:latin typeface="宋体" panose="02010600030101010101" pitchFamily="2" charset="-122"/>
                <a:ea typeface="宋体" panose="02010600030101010101" pitchFamily="2" charset="-122"/>
                <a:cs typeface="宋体" panose="02010600030101010101" pitchFamily="2" charset="-122"/>
              </a:rPr>
              <a:t>标量</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电流是标量</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正电荷定向移动的方向规定为电流的方向。在外电路中</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电流由电源正极流向负极</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在内电路中</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电流由电源负极</a:t>
            </a:r>
            <a:r>
              <a:rPr lang="zh-CN" altLang="en-US" sz="2800">
                <a:latin typeface="宋体" panose="02010600030101010101" pitchFamily="2" charset="-122"/>
                <a:ea typeface="宋体" panose="02010600030101010101" pitchFamily="2" charset="-122"/>
                <a:cs typeface="宋体" panose="02010600030101010101" pitchFamily="2" charset="-122"/>
              </a:rPr>
              <a:t>流向正极。</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
        <p:nvSpPr>
          <p:cNvPr id="32" name="文本框 31"/>
          <p:cNvSpPr txBox="1"/>
          <p:nvPr/>
        </p:nvSpPr>
        <p:spPr>
          <a:xfrm>
            <a:off x="626745" y="996315"/>
            <a:ext cx="4946650" cy="548005"/>
          </a:xfrm>
          <a:prstGeom prst="rect">
            <a:avLst/>
          </a:prstGeom>
          <a:noFill/>
        </p:spPr>
        <p:txBody>
          <a:bodyPr wrap="square" rtlCol="0">
            <a:noAutofit/>
          </a:bodyPr>
          <a:p>
            <a:r>
              <a:rPr lang="en-US" altLang="zh-CN" sz="3200" b="1" dirty="0">
                <a:solidFill>
                  <a:srgbClr val="E81818"/>
                </a:solidFill>
                <a:latin typeface="黑体" panose="02010609060101010101" charset="-122"/>
                <a:ea typeface="黑体" panose="02010609060101010101" charset="-122"/>
                <a:cs typeface="黑体" panose="02010609060101010101" charset="-122"/>
              </a:rPr>
              <a:t>    </a:t>
            </a:r>
            <a:r>
              <a:rPr lang="zh-CN" altLang="en-US" sz="3200" b="1" dirty="0">
                <a:solidFill>
                  <a:srgbClr val="E81818"/>
                </a:solidFill>
                <a:latin typeface="黑体" panose="02010609060101010101" charset="-122"/>
                <a:ea typeface="黑体" panose="02010609060101010101" charset="-122"/>
                <a:cs typeface="黑体" panose="02010609060101010101" charset="-122"/>
              </a:rPr>
              <a:t>电流解读</a:t>
            </a:r>
            <a:endParaRPr lang="zh-CN" altLang="en-US" sz="3200" b="1" dirty="0">
              <a:solidFill>
                <a:srgbClr val="E81818"/>
              </a:solidFill>
              <a:latin typeface="黑体" panose="02010609060101010101" charset="-122"/>
              <a:ea typeface="黑体" panose="02010609060101010101" charset="-122"/>
              <a:cs typeface="黑体" panose="02010609060101010101" charset="-122"/>
            </a:endParaRPr>
          </a:p>
        </p:txBody>
      </p:sp>
    </p:spTree>
  </p:cSld>
  <p:clrMapOvr>
    <a:masterClrMapping/>
  </p:clrMapOvr>
  <p:transition spd="med">
    <p:pull/>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mc:AlternateContent xmlns:mc="http://schemas.openxmlformats.org/markup-compatibility/2006">
        <mc:Choice xmlns:a14="http://schemas.microsoft.com/office/drawing/2010/main" Requires="a14">
          <p:sp>
            <p:nvSpPr>
              <p:cNvPr id="31" name="文本框 30"/>
              <p:cNvSpPr txBox="1"/>
              <p:nvPr/>
            </p:nvSpPr>
            <p:spPr>
              <a:xfrm>
                <a:off x="784860" y="753110"/>
                <a:ext cx="10336530" cy="4994910"/>
              </a:xfrm>
              <a:prstGeom prst="rect">
                <a:avLst/>
              </a:prstGeom>
              <a:noFill/>
            </p:spPr>
            <p:txBody>
              <a:bodyPr wrap="square" rtlCol="0">
                <a:noAutofit/>
              </a:bodyPr>
              <a:p>
                <a:pPr algn="just">
                  <a:lnSpc>
                    <a:spcPct val="20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3.</a:t>
                </a:r>
                <a:r>
                  <a:rPr lang="zh-CN" altLang="en-US" sz="2800">
                    <a:latin typeface="宋体" panose="02010600030101010101" pitchFamily="2" charset="-122"/>
                    <a:ea typeface="宋体" panose="02010600030101010101" pitchFamily="2" charset="-122"/>
                    <a:cs typeface="宋体" panose="02010600030101010101" pitchFamily="2" charset="-122"/>
                  </a:rPr>
                  <a:t>公式</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20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(1)</a:t>
                </a:r>
                <a:r>
                  <a:rPr lang="zh-CN" altLang="en-US" sz="2800">
                    <a:latin typeface="宋体" panose="02010600030101010101" pitchFamily="2" charset="-122"/>
                    <a:ea typeface="宋体" panose="02010600030101010101" pitchFamily="2" charset="-122"/>
                    <a:cs typeface="宋体" panose="02010600030101010101" pitchFamily="2" charset="-122"/>
                  </a:rPr>
                  <a:t>定义公式</a:t>
                </a: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适用于任何电路</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𝑄</m:t>
                    </m:r>
                  </m:oMath>
                </a14:m>
                <a:r>
                  <a:rPr lang="zh-CN" altLang="en-US" sz="2800">
                    <a:latin typeface="宋体" panose="02010600030101010101" pitchFamily="2" charset="-122"/>
                    <a:ea typeface="宋体" panose="02010600030101010101" pitchFamily="2" charset="-122"/>
                    <a:cs typeface="宋体" panose="02010600030101010101" pitchFamily="2" charset="-122"/>
                  </a:rPr>
                  <a:t>是某段时间内通过导体横截面的电荷量。</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20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(2)</a:t>
                </a:r>
                <a:r>
                  <a:rPr lang="zh-CN" altLang="en-US" sz="2800">
                    <a:latin typeface="宋体" panose="02010600030101010101" pitchFamily="2" charset="-122"/>
                    <a:ea typeface="宋体" panose="02010600030101010101" pitchFamily="2" charset="-122"/>
                    <a:cs typeface="宋体" panose="02010600030101010101" pitchFamily="2" charset="-122"/>
                  </a:rPr>
                  <a:t>微观公式</a:t>
                </a:r>
                <a:r>
                  <a:rPr lang="en-US" altLang="zh-CN" sz="2800">
                    <a:latin typeface="宋体" panose="02010600030101010101" pitchFamily="2" charset="-122"/>
                    <a:ea typeface="宋体" panose="02010600030101010101" pitchFamily="2" charset="-122"/>
                    <a:cs typeface="宋体" panose="02010600030101010101" pitchFamily="2" charset="-122"/>
                  </a:rPr>
                  <a:t>:</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𝐼</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𝑛𝑣𝑞𝑆</m:t>
                    </m:r>
                  </m:oMath>
                </a14:m>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适用于任何电路</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20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(3)</a:t>
                </a:r>
                <a:r>
                  <a:rPr lang="zh-CN" altLang="en-US" sz="2800">
                    <a:latin typeface="宋体" panose="02010600030101010101" pitchFamily="2" charset="-122"/>
                    <a:ea typeface="宋体" panose="02010600030101010101" pitchFamily="2" charset="-122"/>
                    <a:cs typeface="宋体" panose="02010600030101010101" pitchFamily="2" charset="-122"/>
                  </a:rPr>
                  <a:t>决定公式</a:t>
                </a: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仅适用于金属、电解液</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mc:Choice>
        <mc:Fallback>
          <p:sp>
            <p:nvSpPr>
              <p:cNvPr id="31" name="文本框 30"/>
              <p:cNvSpPr txBox="1">
                <a:spLocks noRot="1" noChangeAspect="1" noMove="1" noResize="1" noEditPoints="1" noAdjustHandles="1" noChangeArrowheads="1" noChangeShapeType="1" noTextEdit="1"/>
              </p:cNvSpPr>
              <p:nvPr/>
            </p:nvSpPr>
            <p:spPr>
              <a:xfrm>
                <a:off x="784860" y="753110"/>
                <a:ext cx="10336530" cy="4994910"/>
              </a:xfrm>
              <a:prstGeom prst="rect">
                <a:avLst/>
              </a:prstGeom>
              <a:blipFill rotWithShape="1">
                <a:blip r:embed="rId1"/>
                <a:stretch>
                  <a:fillRect/>
                </a:stretch>
              </a:blipFill>
            </p:spPr>
            <p:txBody>
              <a:bodyPr/>
              <a:lstStyle/>
              <a:p>
                <a:r>
                  <a:rPr lang="zh-CN" altLang="en-US">
                    <a:noFill/>
                  </a:rPr>
                  <a:t> </a:t>
                </a:r>
              </a:p>
            </p:txBody>
          </p:sp>
        </mc:Fallback>
      </mc:AlternateContent>
      <p:pic>
        <p:nvPicPr>
          <p:cNvPr id="1328" name="IM 1328"/>
          <p:cNvPicPr/>
          <p:nvPr/>
        </p:nvPicPr>
        <p:blipFill>
          <a:blip r:embed="rId2"/>
          <a:srcRect r="10063"/>
          <a:stretch>
            <a:fillRect/>
          </a:stretch>
        </p:blipFill>
        <p:spPr>
          <a:xfrm>
            <a:off x="3713480" y="1940560"/>
            <a:ext cx="981075" cy="641350"/>
          </a:xfrm>
          <a:prstGeom prst="rect">
            <a:avLst/>
          </a:prstGeom>
        </p:spPr>
      </p:pic>
      <p:pic>
        <p:nvPicPr>
          <p:cNvPr id="1430" name="IM 1430"/>
          <p:cNvPicPr/>
          <p:nvPr/>
        </p:nvPicPr>
        <p:blipFill>
          <a:blip r:embed="rId3"/>
          <a:srcRect r="8895" b="-27655"/>
          <a:stretch>
            <a:fillRect/>
          </a:stretch>
        </p:blipFill>
        <p:spPr>
          <a:xfrm>
            <a:off x="3616960" y="4470400"/>
            <a:ext cx="902335" cy="808355"/>
          </a:xfrm>
          <a:prstGeom prst="rect">
            <a:avLst/>
          </a:prstGeom>
        </p:spPr>
      </p:pic>
    </p:spTree>
  </p:cSld>
  <p:clrMapOvr>
    <a:masterClrMapping/>
  </p:clrMapOvr>
  <p:transition spd="med">
    <p:pull/>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375456" y="-406518"/>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784860" y="2276475"/>
            <a:ext cx="10336530" cy="3876040"/>
          </a:xfrm>
          <a:prstGeom prst="rect">
            <a:avLst/>
          </a:prstGeom>
          <a:noFill/>
        </p:spPr>
        <p:txBody>
          <a:bodyPr wrap="square" rtlCol="0">
            <a:noAutofit/>
          </a:bodyPr>
          <a:p>
            <a:pPr algn="just">
              <a:lnSpc>
                <a:spcPct val="125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
        <p:nvSpPr>
          <p:cNvPr id="32" name="文本框 31"/>
          <p:cNvSpPr txBox="1"/>
          <p:nvPr/>
        </p:nvSpPr>
        <p:spPr>
          <a:xfrm>
            <a:off x="673100" y="250190"/>
            <a:ext cx="5666740" cy="548005"/>
          </a:xfrm>
          <a:prstGeom prst="rect">
            <a:avLst/>
          </a:prstGeom>
          <a:noFill/>
        </p:spPr>
        <p:txBody>
          <a:bodyPr wrap="square" rtlCol="0">
            <a:noAutofit/>
          </a:bodyPr>
          <a:p>
            <a:r>
              <a:rPr lang="en-US" altLang="zh-CN" sz="3200" b="1" dirty="0">
                <a:solidFill>
                  <a:srgbClr val="E81818"/>
                </a:solidFill>
                <a:latin typeface="黑体" panose="02010609060101010101" charset="-122"/>
                <a:ea typeface="黑体" panose="02010609060101010101" charset="-122"/>
                <a:cs typeface="黑体" panose="02010609060101010101" charset="-122"/>
              </a:rPr>
              <a:t>    </a:t>
            </a:r>
            <a:r>
              <a:rPr lang="zh-CN" altLang="en-US" sz="3200" b="1" dirty="0">
                <a:solidFill>
                  <a:srgbClr val="E81818"/>
                </a:solidFill>
                <a:latin typeface="黑体" panose="02010609060101010101" charset="-122"/>
                <a:ea typeface="黑体" panose="02010609060101010101" charset="-122"/>
                <a:cs typeface="黑体" panose="02010609060101010101" charset="-122"/>
              </a:rPr>
              <a:t>电阻解读</a:t>
            </a:r>
            <a:endParaRPr lang="zh-CN" altLang="en-US" sz="3200" b="1" dirty="0">
              <a:solidFill>
                <a:srgbClr val="E81818"/>
              </a:solidFill>
              <a:latin typeface="黑体" panose="02010609060101010101" charset="-122"/>
              <a:ea typeface="黑体" panose="02010609060101010101" charset="-122"/>
              <a:cs typeface="黑体" panose="02010609060101010101" charset="-122"/>
            </a:endParaRPr>
          </a:p>
          <a:p>
            <a:endParaRPr lang="zh-CN" altLang="en-US" sz="3200" b="1" dirty="0">
              <a:solidFill>
                <a:srgbClr val="E81818"/>
              </a:solidFill>
              <a:latin typeface="黑体" panose="02010609060101010101" charset="-122"/>
              <a:ea typeface="黑体" panose="02010609060101010101" charset="-122"/>
              <a:cs typeface="黑体" panose="02010609060101010101" charset="-122"/>
            </a:endParaRPr>
          </a:p>
        </p:txBody>
      </p:sp>
      <p:pic>
        <p:nvPicPr>
          <p:cNvPr id="2" name="图片 1"/>
          <p:cNvPicPr>
            <a:picLocks noChangeAspect="1"/>
          </p:cNvPicPr>
          <p:nvPr/>
        </p:nvPicPr>
        <p:blipFill>
          <a:blip r:embed="rId1"/>
          <a:stretch>
            <a:fillRect/>
          </a:stretch>
        </p:blipFill>
        <p:spPr>
          <a:xfrm>
            <a:off x="784860" y="1624330"/>
            <a:ext cx="10641965" cy="4887595"/>
          </a:xfrm>
          <a:prstGeom prst="rect">
            <a:avLst/>
          </a:prstGeom>
        </p:spPr>
      </p:pic>
      <p:sp>
        <p:nvSpPr>
          <p:cNvPr id="4" name="文本框 3"/>
          <p:cNvSpPr txBox="1"/>
          <p:nvPr/>
        </p:nvSpPr>
        <p:spPr>
          <a:xfrm>
            <a:off x="728980" y="798195"/>
            <a:ext cx="10734040" cy="712470"/>
          </a:xfrm>
          <a:prstGeom prst="rect">
            <a:avLst/>
          </a:prstGeom>
          <a:noFill/>
        </p:spPr>
        <p:txBody>
          <a:bodyPr wrap="square" rtlCol="0">
            <a:noAutofit/>
          </a:bodyPr>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电阻定义式和决定式的比较。</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mc:AlternateContent xmlns:mc="http://schemas.openxmlformats.org/markup-compatibility/2006">
        <mc:Choice xmlns:a14="http://schemas.microsoft.com/office/drawing/2010/main" Requires="a14">
          <p:sp>
            <p:nvSpPr>
              <p:cNvPr id="31" name="文本框 30"/>
              <p:cNvSpPr txBox="1"/>
              <p:nvPr/>
            </p:nvSpPr>
            <p:spPr>
              <a:xfrm>
                <a:off x="442595" y="1071880"/>
                <a:ext cx="11306810" cy="5440045"/>
              </a:xfrm>
              <a:prstGeom prst="rect">
                <a:avLst/>
              </a:prstGeom>
              <a:noFill/>
            </p:spPr>
            <p:txBody>
              <a:bodyPr wrap="square" rtlCol="0">
                <a:noAutofit/>
              </a:bodyPr>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(1)</a:t>
                </a:r>
                <a:r>
                  <a:rPr lang="zh-CN" altLang="en-US" sz="2800">
                    <a:latin typeface="宋体" panose="02010600030101010101" pitchFamily="2" charset="-122"/>
                    <a:ea typeface="宋体" panose="02010600030101010101" pitchFamily="2" charset="-122"/>
                    <a:cs typeface="宋体" panose="02010600030101010101" pitchFamily="2" charset="-122"/>
                  </a:rPr>
                  <a:t>计算公式</a:t>
                </a: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(2)</a:t>
                </a:r>
                <a:r>
                  <a:rPr lang="zh-CN" altLang="en-US" sz="2800">
                    <a:latin typeface="宋体" panose="02010600030101010101" pitchFamily="2" charset="-122"/>
                    <a:ea typeface="宋体" panose="02010600030101010101" pitchFamily="2" charset="-122"/>
                    <a:cs typeface="宋体" panose="02010600030101010101" pitchFamily="2" charset="-122"/>
                  </a:rPr>
                  <a:t>物理意义</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反映导体的导电性能。</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(3)</a:t>
                </a:r>
                <a:r>
                  <a:rPr lang="zh-CN" altLang="en-US" sz="2800">
                    <a:latin typeface="宋体" panose="02010600030101010101" pitchFamily="2" charset="-122"/>
                    <a:ea typeface="宋体" panose="02010600030101010101" pitchFamily="2" charset="-122"/>
                    <a:cs typeface="宋体" panose="02010600030101010101" pitchFamily="2" charset="-122"/>
                  </a:rPr>
                  <a:t>决定因素</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en-US" altLang="en-US" sz="2800">
                    <a:latin typeface="宋体" panose="02010600030101010101" pitchFamily="2" charset="-122"/>
                    <a:ea typeface="宋体" panose="02010600030101010101" pitchFamily="2" charset="-122"/>
                    <a:cs typeface="宋体" panose="02010600030101010101" pitchFamily="2" charset="-122"/>
                  </a:rPr>
                  <a:t>①</a:t>
                </a:r>
                <a:r>
                  <a:rPr lang="zh-CN" altLang="en-US" sz="2800">
                    <a:latin typeface="宋体" panose="02010600030101010101" pitchFamily="2" charset="-122"/>
                    <a:ea typeface="宋体" panose="02010600030101010101" pitchFamily="2" charset="-122"/>
                    <a:cs typeface="宋体" panose="02010600030101010101" pitchFamily="2" charset="-122"/>
                  </a:rPr>
                  <a:t>电阻率与电阻阻值无直接关系</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即电阻大</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电阻率不一定大。</a:t>
                </a:r>
                <a:r>
                  <a:rPr lang="en-US" altLang="en-US" sz="2800">
                    <a:latin typeface="宋体" panose="02010600030101010101" pitchFamily="2" charset="-122"/>
                    <a:ea typeface="宋体" panose="02010600030101010101" pitchFamily="2" charset="-122"/>
                    <a:cs typeface="宋体" panose="02010600030101010101" pitchFamily="2" charset="-122"/>
                  </a:rPr>
                  <a:t>②</a:t>
                </a:r>
                <a:r>
                  <a:rPr lang="zh-CN" altLang="en-US" sz="2800">
                    <a:latin typeface="宋体" panose="02010600030101010101" pitchFamily="2" charset="-122"/>
                    <a:ea typeface="宋体" panose="02010600030101010101" pitchFamily="2" charset="-122"/>
                    <a:cs typeface="宋体" panose="02010600030101010101" pitchFamily="2" charset="-122"/>
                  </a:rPr>
                  <a:t>在温度一定的条件下</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导体的电阻大小由长度、横截面积及材料决定</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与电压、电流无关。</a:t>
                </a:r>
                <a:r>
                  <a:rPr lang="en-US" altLang="en-US" sz="2800">
                    <a:latin typeface="宋体" panose="02010600030101010101" pitchFamily="2" charset="-122"/>
                    <a:ea typeface="宋体" panose="02010600030101010101" pitchFamily="2" charset="-122"/>
                    <a:cs typeface="宋体" panose="02010600030101010101" pitchFamily="2" charset="-122"/>
                  </a:rPr>
                  <a:t>③</a:t>
                </a:r>
                <a:r>
                  <a:rPr lang="zh-CN" altLang="en-US" sz="2800">
                    <a:latin typeface="宋体" panose="02010600030101010101" pitchFamily="2" charset="-122"/>
                    <a:ea typeface="宋体" panose="02010600030101010101" pitchFamily="2" charset="-122"/>
                    <a:cs typeface="宋体" panose="02010600030101010101" pitchFamily="2" charset="-122"/>
                  </a:rPr>
                  <a:t>若考虑温度</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导体的电阻率会随着温度的变化而变化。</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(4)</a:t>
                </a:r>
                <a:r>
                  <a:rPr lang="zh-CN" altLang="en-US" sz="2800">
                    <a:latin typeface="宋体" panose="02010600030101010101" pitchFamily="2" charset="-122"/>
                    <a:ea typeface="宋体" panose="02010600030101010101" pitchFamily="2" charset="-122"/>
                    <a:cs typeface="宋体" panose="02010600030101010101" pitchFamily="2" charset="-122"/>
                  </a:rPr>
                  <a:t>变形问题</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en-US" altLang="en-US" sz="2800">
                    <a:latin typeface="宋体" panose="02010600030101010101" pitchFamily="2" charset="-122"/>
                    <a:ea typeface="宋体" panose="02010600030101010101" pitchFamily="2" charset="-122"/>
                    <a:cs typeface="宋体" panose="02010600030101010101" pitchFamily="2" charset="-122"/>
                  </a:rPr>
                  <a:t>①</a:t>
                </a:r>
                <a:r>
                  <a:rPr lang="zh-CN" altLang="en-US" sz="2800">
                    <a:latin typeface="宋体" panose="02010600030101010101" pitchFamily="2" charset="-122"/>
                    <a:ea typeface="宋体" panose="02010600030101010101" pitchFamily="2" charset="-122"/>
                    <a:cs typeface="宋体" panose="02010600030101010101" pitchFamily="2" charset="-122"/>
                  </a:rPr>
                  <a:t>导体的电阻率不变。</a:t>
                </a:r>
                <a:r>
                  <a:rPr lang="en-US" altLang="en-US" sz="2800">
                    <a:latin typeface="宋体" panose="02010600030101010101" pitchFamily="2" charset="-122"/>
                    <a:ea typeface="宋体" panose="02010600030101010101" pitchFamily="2" charset="-122"/>
                    <a:cs typeface="宋体" panose="02010600030101010101" pitchFamily="2" charset="-122"/>
                  </a:rPr>
                  <a:t>②</a:t>
                </a:r>
                <a:r>
                  <a:rPr lang="zh-CN" altLang="en-US" sz="2800">
                    <a:latin typeface="宋体" panose="02010600030101010101" pitchFamily="2" charset="-122"/>
                    <a:ea typeface="宋体" panose="02010600030101010101" pitchFamily="2" charset="-122"/>
                    <a:cs typeface="宋体" panose="02010600030101010101" pitchFamily="2" charset="-122"/>
                  </a:rPr>
                  <a:t>导体的体积不变</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由</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𝑉</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𝐿𝑆</m:t>
                    </m:r>
                  </m:oMath>
                </a14:m>
                <a:r>
                  <a:rPr lang="zh-CN" altLang="en-US" sz="2800">
                    <a:latin typeface="宋体" panose="02010600030101010101" pitchFamily="2" charset="-122"/>
                    <a:ea typeface="宋体" panose="02010600030101010101" pitchFamily="2" charset="-122"/>
                    <a:cs typeface="宋体" panose="02010600030101010101" pitchFamily="2" charset="-122"/>
                  </a:rPr>
                  <a:t>可知</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 </m:t>
                    </m:r>
                    <m:r>
                      <a:rPr lang="en-US" altLang="zh-CN" sz="2800" i="1">
                        <a:latin typeface="Cambria Math" panose="02040503050406030204" charset="0"/>
                        <a:ea typeface="宋体" panose="02010600030101010101" pitchFamily="2" charset="-122"/>
                        <a:cs typeface="Cambria Math" panose="02040503050406030204" charset="0"/>
                      </a:rPr>
                      <m:t>𝐿</m:t>
                    </m:r>
                    <m:r>
                      <a:rPr lang="en-US" altLang="zh-CN" sz="2800" i="1">
                        <a:latin typeface="Cambria Math" panose="02040503050406030204" charset="0"/>
                        <a:ea typeface="宋体" panose="02010600030101010101" pitchFamily="2" charset="-122"/>
                        <a:cs typeface="Cambria Math" panose="02040503050406030204" charset="0"/>
                      </a:rPr>
                      <m:t> </m:t>
                    </m:r>
                  </m:oMath>
                </a14:m>
                <a:r>
                  <a:rPr lang="zh-CN" altLang="en-US" sz="2800">
                    <a:latin typeface="宋体" panose="02010600030101010101" pitchFamily="2" charset="-122"/>
                    <a:ea typeface="宋体" panose="02010600030101010101" pitchFamily="2" charset="-122"/>
                    <a:cs typeface="宋体" panose="02010600030101010101" pitchFamily="2" charset="-122"/>
                  </a:rPr>
                  <a:t>与</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 </m:t>
                    </m:r>
                    <m:r>
                      <a:rPr lang="en-US" altLang="zh-CN" sz="2800" i="1">
                        <a:latin typeface="Cambria Math" panose="02040503050406030204" charset="0"/>
                        <a:ea typeface="宋体" panose="02010600030101010101" pitchFamily="2" charset="-122"/>
                        <a:cs typeface="Cambria Math" panose="02040503050406030204" charset="0"/>
                      </a:rPr>
                      <m:t>𝑆</m:t>
                    </m:r>
                    <m:r>
                      <a:rPr lang="en-US" altLang="zh-CN" sz="2800" i="1">
                        <a:latin typeface="Cambria Math" panose="02040503050406030204" charset="0"/>
                        <a:ea typeface="宋体" panose="02010600030101010101" pitchFamily="2" charset="-122"/>
                        <a:cs typeface="Cambria Math" panose="02040503050406030204" charset="0"/>
                      </a:rPr>
                      <m:t> </m:t>
                    </m:r>
                  </m:oMath>
                </a14:m>
                <a:r>
                  <a:rPr lang="zh-CN" altLang="en-US" sz="2800">
                    <a:latin typeface="宋体" panose="02010600030101010101" pitchFamily="2" charset="-122"/>
                    <a:ea typeface="宋体" panose="02010600030101010101" pitchFamily="2" charset="-122"/>
                    <a:cs typeface="宋体" panose="02010600030101010101" pitchFamily="2" charset="-122"/>
                  </a:rPr>
                  <a:t>成反比。</a:t>
                </a:r>
                <a:r>
                  <a:rPr lang="en-US" altLang="en-US" sz="2800">
                    <a:latin typeface="宋体" panose="02010600030101010101" pitchFamily="2" charset="-122"/>
                    <a:ea typeface="宋体" panose="02010600030101010101" pitchFamily="2" charset="-122"/>
                    <a:cs typeface="宋体" panose="02010600030101010101" pitchFamily="2" charset="-122"/>
                  </a:rPr>
                  <a:t>③</a:t>
                </a:r>
                <a:r>
                  <a:rPr lang="zh-CN" altLang="en-US" sz="2800">
                    <a:latin typeface="宋体" panose="02010600030101010101" pitchFamily="2" charset="-122"/>
                    <a:ea typeface="宋体" panose="02010600030101010101" pitchFamily="2" charset="-122"/>
                    <a:cs typeface="宋体" panose="02010600030101010101" pitchFamily="2" charset="-122"/>
                  </a:rPr>
                  <a:t>在</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𝑃</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𝐿</m:t>
                    </m:r>
                    <m:r>
                      <a:rPr lang="en-US" altLang="zh-CN" sz="2800" i="1">
                        <a:latin typeface="Cambria Math" panose="02040503050406030204" charset="0"/>
                        <a:ea typeface="宋体" panose="02010600030101010101" pitchFamily="2" charset="-122"/>
                        <a:cs typeface="Cambria Math" panose="02040503050406030204" charset="0"/>
                      </a:rPr>
                      <m:t>、</m:t>
                    </m:r>
                  </m:oMath>
                </a14:m>
                <a:r>
                  <a:rPr lang="en-US" altLang="zh-CN" sz="2800">
                    <a:latin typeface="宋体" panose="02010600030101010101" pitchFamily="2" charset="-122"/>
                    <a:ea typeface="宋体" panose="02010600030101010101" pitchFamily="2" charset="-122"/>
                    <a:cs typeface="宋体" panose="02010600030101010101" pitchFamily="2" charset="-122"/>
                  </a:rPr>
                  <a:t>S</a:t>
                </a:r>
                <a:r>
                  <a:rPr lang="zh-CN" altLang="en-US" sz="2800">
                    <a:latin typeface="宋体" panose="02010600030101010101" pitchFamily="2" charset="-122"/>
                    <a:ea typeface="宋体" panose="02010600030101010101" pitchFamily="2" charset="-122"/>
                    <a:cs typeface="宋体" panose="02010600030101010101" pitchFamily="2" charset="-122"/>
                  </a:rPr>
                  <a:t>都确定之后</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应用电阻定律</a:t>
                </a: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求解。</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mc:Choice>
        <mc:Fallback>
          <p:sp>
            <p:nvSpPr>
              <p:cNvPr id="31" name="文本框 30"/>
              <p:cNvSpPr txBox="1">
                <a:spLocks noRot="1" noChangeAspect="1" noMove="1" noResize="1" noEditPoints="1" noAdjustHandles="1" noChangeArrowheads="1" noChangeShapeType="1" noTextEdit="1"/>
              </p:cNvSpPr>
              <p:nvPr/>
            </p:nvSpPr>
            <p:spPr>
              <a:xfrm>
                <a:off x="442595" y="1071880"/>
                <a:ext cx="11306810" cy="5440045"/>
              </a:xfrm>
              <a:prstGeom prst="rect">
                <a:avLst/>
              </a:prstGeom>
              <a:blipFill rotWithShape="1">
                <a:blip r:embed="rId1"/>
                <a:stretch>
                  <a:fillRect r="-163"/>
                </a:stretch>
              </a:blipFill>
            </p:spPr>
            <p:txBody>
              <a:bodyPr/>
              <a:lstStyle/>
              <a:p>
                <a:r>
                  <a:rPr lang="zh-CN" altLang="en-US">
                    <a:noFill/>
                  </a:rPr>
                  <a:t> </a:t>
                </a:r>
              </a:p>
            </p:txBody>
          </p:sp>
        </mc:Fallback>
      </mc:AlternateContent>
      <p:sp>
        <p:nvSpPr>
          <p:cNvPr id="32" name="文本框 31"/>
          <p:cNvSpPr txBox="1"/>
          <p:nvPr/>
        </p:nvSpPr>
        <p:spPr>
          <a:xfrm>
            <a:off x="568960" y="341630"/>
            <a:ext cx="4932045" cy="548005"/>
          </a:xfrm>
          <a:prstGeom prst="rect">
            <a:avLst/>
          </a:prstGeom>
          <a:noFill/>
        </p:spPr>
        <p:txBody>
          <a:bodyPr wrap="square" rtlCol="0">
            <a:noAutofit/>
          </a:bodyPr>
          <a:p>
            <a:r>
              <a:rPr lang="en-US" altLang="zh-CN" sz="3200" b="1" dirty="0">
                <a:solidFill>
                  <a:srgbClr val="E81818"/>
                </a:solidFill>
                <a:latin typeface="黑体" panose="02010609060101010101" charset="-122"/>
                <a:ea typeface="黑体" panose="02010609060101010101" charset="-122"/>
                <a:cs typeface="黑体" panose="02010609060101010101" charset="-122"/>
              </a:rPr>
              <a:t>    </a:t>
            </a:r>
            <a:r>
              <a:rPr lang="zh-CN" altLang="en-US" sz="3200" b="1" dirty="0">
                <a:solidFill>
                  <a:srgbClr val="E81818"/>
                </a:solidFill>
                <a:latin typeface="黑体" panose="02010609060101010101" charset="-122"/>
                <a:ea typeface="黑体" panose="02010609060101010101" charset="-122"/>
                <a:cs typeface="黑体" panose="02010609060101010101" charset="-122"/>
              </a:rPr>
              <a:t>电阻率解读</a:t>
            </a:r>
            <a:endParaRPr lang="zh-CN" altLang="en-US" sz="3200" b="1" dirty="0">
              <a:solidFill>
                <a:srgbClr val="E81818"/>
              </a:solidFill>
              <a:latin typeface="黑体" panose="02010609060101010101" charset="-122"/>
              <a:ea typeface="黑体" panose="02010609060101010101" charset="-122"/>
              <a:cs typeface="黑体" panose="02010609060101010101" charset="-122"/>
            </a:endParaRPr>
          </a:p>
        </p:txBody>
      </p:sp>
      <p:pic>
        <p:nvPicPr>
          <p:cNvPr id="1344" name="IM 1344"/>
          <p:cNvPicPr/>
          <p:nvPr/>
        </p:nvPicPr>
        <p:blipFill>
          <a:blip r:embed="rId2"/>
          <a:stretch>
            <a:fillRect/>
          </a:stretch>
        </p:blipFill>
        <p:spPr>
          <a:xfrm>
            <a:off x="3115310" y="1149350"/>
            <a:ext cx="1096645" cy="610870"/>
          </a:xfrm>
          <a:prstGeom prst="rect">
            <a:avLst/>
          </a:prstGeom>
        </p:spPr>
      </p:pic>
      <p:pic>
        <p:nvPicPr>
          <p:cNvPr id="1346" name="IM 1346"/>
          <p:cNvPicPr/>
          <p:nvPr/>
        </p:nvPicPr>
        <p:blipFill>
          <a:blip r:embed="rId3"/>
          <a:stretch>
            <a:fillRect/>
          </a:stretch>
        </p:blipFill>
        <p:spPr>
          <a:xfrm>
            <a:off x="9576435" y="5680710"/>
            <a:ext cx="1054735" cy="606425"/>
          </a:xfrm>
          <a:prstGeom prst="rect">
            <a:avLst/>
          </a:prstGeom>
        </p:spPr>
      </p:pic>
    </p:spTree>
  </p:cSld>
  <p:clrMapOvr>
    <a:masterClrMapping/>
  </p:clrMapOvr>
  <p:transition spd="med">
    <p:pull/>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784860" y="1804670"/>
            <a:ext cx="10336530" cy="3876040"/>
          </a:xfrm>
          <a:prstGeom prst="rect">
            <a:avLst/>
          </a:prstGeom>
          <a:noFill/>
        </p:spPr>
        <p:txBody>
          <a:bodyPr wrap="square" rtlCol="0">
            <a:noAutofit/>
          </a:bodyPr>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1.</a:t>
            </a:r>
            <a:r>
              <a:rPr lang="zh-CN" altLang="en-US" sz="2800">
                <a:latin typeface="宋体" panose="02010600030101010101" pitchFamily="2" charset="-122"/>
                <a:ea typeface="宋体" panose="02010600030101010101" pitchFamily="2" charset="-122"/>
                <a:cs typeface="宋体" panose="02010600030101010101" pitchFamily="2" charset="-122"/>
              </a:rPr>
              <a:t>部分电路的欧姆定律。</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(1)</a:t>
            </a:r>
            <a:r>
              <a:rPr lang="zh-CN" altLang="en-US" sz="2800">
                <a:latin typeface="宋体" panose="02010600030101010101" pitchFamily="2" charset="-122"/>
                <a:ea typeface="宋体" panose="02010600030101010101" pitchFamily="2" charset="-122"/>
                <a:cs typeface="宋体" panose="02010600030101010101" pitchFamily="2" charset="-122"/>
              </a:rPr>
              <a:t>定律内容</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导体中的电流跟导体两端的电压成正比</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跟导体的电阻成反比。</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(2)</a:t>
            </a:r>
            <a:r>
              <a:rPr lang="zh-CN" altLang="en-US" sz="2800">
                <a:latin typeface="宋体" panose="02010600030101010101" pitchFamily="2" charset="-122"/>
                <a:ea typeface="宋体" panose="02010600030101010101" pitchFamily="2" charset="-122"/>
                <a:cs typeface="宋体" panose="02010600030101010101" pitchFamily="2" charset="-122"/>
              </a:rPr>
              <a:t>表达公式</a:t>
            </a: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zh-CN" altLang="en-US" sz="2800">
                <a:latin typeface="宋体" panose="02010600030101010101" pitchFamily="2" charset="-122"/>
                <a:ea typeface="宋体" panose="02010600030101010101" pitchFamily="2" charset="-122"/>
                <a:cs typeface="宋体" panose="02010600030101010101" pitchFamily="2" charset="-122"/>
              </a:rPr>
              <a:t> </a:t>
            </a:r>
            <a:r>
              <a:rPr lang="en-US" altLang="zh-CN" sz="2800">
                <a:latin typeface="宋体" panose="02010600030101010101" pitchFamily="2" charset="-122"/>
                <a:ea typeface="宋体" panose="02010600030101010101" pitchFamily="2" charset="-122"/>
                <a:cs typeface="宋体" panose="02010600030101010101" pitchFamily="2" charset="-122"/>
              </a:rPr>
              <a:t>   (3)</a:t>
            </a:r>
            <a:r>
              <a:rPr lang="zh-CN" altLang="en-US" sz="2800">
                <a:latin typeface="宋体" panose="02010600030101010101" pitchFamily="2" charset="-122"/>
                <a:ea typeface="宋体" panose="02010600030101010101" pitchFamily="2" charset="-122"/>
                <a:cs typeface="宋体" panose="02010600030101010101" pitchFamily="2" charset="-122"/>
              </a:rPr>
              <a:t>适用范围</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en-US" altLang="en-US" sz="2800">
                <a:latin typeface="宋体" panose="02010600030101010101" pitchFamily="2" charset="-122"/>
                <a:ea typeface="宋体" panose="02010600030101010101" pitchFamily="2" charset="-122"/>
                <a:cs typeface="宋体" panose="02010600030101010101" pitchFamily="2" charset="-122"/>
              </a:rPr>
              <a:t>①</a:t>
            </a:r>
            <a:r>
              <a:rPr lang="zh-CN" altLang="en-US" sz="2800">
                <a:latin typeface="宋体" panose="02010600030101010101" pitchFamily="2" charset="-122"/>
                <a:ea typeface="宋体" panose="02010600030101010101" pitchFamily="2" charset="-122"/>
                <a:cs typeface="宋体" panose="02010600030101010101" pitchFamily="2" charset="-122"/>
              </a:rPr>
              <a:t>金属导电和电解液导电</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对气体导电不适用</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en-US" altLang="en-US" sz="2800">
                <a:latin typeface="宋体" panose="02010600030101010101" pitchFamily="2" charset="-122"/>
                <a:ea typeface="宋体" panose="02010600030101010101" pitchFamily="2" charset="-122"/>
                <a:cs typeface="宋体" panose="02010600030101010101" pitchFamily="2" charset="-122"/>
              </a:rPr>
              <a:t>②</a:t>
            </a:r>
            <a:r>
              <a:rPr lang="zh-CN" altLang="en-US" sz="2800">
                <a:latin typeface="宋体" panose="02010600030101010101" pitchFamily="2" charset="-122"/>
                <a:ea typeface="宋体" panose="02010600030101010101" pitchFamily="2" charset="-122"/>
                <a:cs typeface="宋体" panose="02010600030101010101" pitchFamily="2" charset="-122"/>
              </a:rPr>
              <a:t>纯电阻电路</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不含电动机、电解槽等的电路</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
        <p:nvSpPr>
          <p:cNvPr id="32" name="文本框 31"/>
          <p:cNvSpPr txBox="1"/>
          <p:nvPr/>
        </p:nvSpPr>
        <p:spPr>
          <a:xfrm>
            <a:off x="726440" y="753110"/>
            <a:ext cx="5666740" cy="548005"/>
          </a:xfrm>
          <a:prstGeom prst="rect">
            <a:avLst/>
          </a:prstGeom>
          <a:noFill/>
        </p:spPr>
        <p:txBody>
          <a:bodyPr wrap="square" rtlCol="0">
            <a:noAutofit/>
          </a:bodyPr>
          <a:p>
            <a:r>
              <a:rPr lang="en-US" altLang="zh-CN" sz="3200" b="1" dirty="0">
                <a:solidFill>
                  <a:srgbClr val="E81818"/>
                </a:solidFill>
                <a:latin typeface="黑体" panose="02010609060101010101" charset="-122"/>
                <a:ea typeface="黑体" panose="02010609060101010101" charset="-122"/>
                <a:cs typeface="黑体" panose="02010609060101010101" charset="-122"/>
              </a:rPr>
              <a:t>    </a:t>
            </a:r>
            <a:r>
              <a:rPr lang="zh-CN" altLang="en-US" sz="3200" b="1" dirty="0">
                <a:solidFill>
                  <a:srgbClr val="E81818"/>
                </a:solidFill>
                <a:latin typeface="黑体" panose="02010609060101010101" charset="-122"/>
                <a:ea typeface="黑体" panose="02010609060101010101" charset="-122"/>
                <a:cs typeface="黑体" panose="02010609060101010101" charset="-122"/>
              </a:rPr>
              <a:t>伏安特性曲线</a:t>
            </a:r>
            <a:endParaRPr lang="zh-CN" altLang="en-US" sz="3200" b="1" dirty="0">
              <a:solidFill>
                <a:srgbClr val="E81818"/>
              </a:solidFill>
              <a:latin typeface="黑体" panose="02010609060101010101" charset="-122"/>
              <a:ea typeface="黑体" panose="02010609060101010101" charset="-122"/>
              <a:cs typeface="黑体" panose="02010609060101010101" charset="-122"/>
            </a:endParaRPr>
          </a:p>
          <a:p>
            <a:endParaRPr lang="zh-CN" altLang="en-US" sz="3200" b="1" dirty="0">
              <a:solidFill>
                <a:srgbClr val="E81818"/>
              </a:solidFill>
              <a:latin typeface="黑体" panose="02010609060101010101" charset="-122"/>
              <a:ea typeface="黑体" panose="02010609060101010101" charset="-122"/>
              <a:cs typeface="黑体" panose="02010609060101010101" charset="-122"/>
            </a:endParaRPr>
          </a:p>
        </p:txBody>
      </p:sp>
      <p:pic>
        <p:nvPicPr>
          <p:cNvPr id="1348" name="IM 1348"/>
          <p:cNvPicPr/>
          <p:nvPr/>
        </p:nvPicPr>
        <p:blipFill>
          <a:blip r:embed="rId1"/>
          <a:stretch>
            <a:fillRect/>
          </a:stretch>
        </p:blipFill>
        <p:spPr>
          <a:xfrm>
            <a:off x="3561715" y="3880485"/>
            <a:ext cx="862330" cy="580390"/>
          </a:xfrm>
          <a:prstGeom prst="rect">
            <a:avLst/>
          </a:prstGeom>
        </p:spPr>
      </p:pic>
    </p:spTree>
  </p:cSld>
  <p:clrMapOvr>
    <a:masterClrMapping/>
  </p:clrMapOvr>
  <p:transition spd="med">
    <p:pull/>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mc:AlternateContent xmlns:mc="http://schemas.openxmlformats.org/markup-compatibility/2006">
        <mc:Choice xmlns:a14="http://schemas.microsoft.com/office/drawing/2010/main" Requires="a14">
          <p:sp>
            <p:nvSpPr>
              <p:cNvPr id="31" name="文本框 30"/>
              <p:cNvSpPr txBox="1"/>
              <p:nvPr/>
            </p:nvSpPr>
            <p:spPr>
              <a:xfrm>
                <a:off x="560705" y="281940"/>
                <a:ext cx="10958195" cy="5895975"/>
              </a:xfrm>
              <a:prstGeom prst="rect">
                <a:avLst/>
              </a:prstGeom>
              <a:noFill/>
            </p:spPr>
            <p:txBody>
              <a:bodyPr wrap="square" rtlCol="0">
                <a:noAutofit/>
              </a:bodyPr>
              <a:p>
                <a:pPr algn="just">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2.</a:t>
                </a:r>
                <a:r>
                  <a:rPr lang="zh-CN" altLang="en-US" sz="2800">
                    <a:latin typeface="宋体" panose="02010600030101010101" pitchFamily="2" charset="-122"/>
                    <a:ea typeface="宋体" panose="02010600030101010101" pitchFamily="2" charset="-122"/>
                    <a:cs typeface="宋体" panose="02010600030101010101" pitchFamily="2" charset="-122"/>
                  </a:rPr>
                  <a:t>导体的伏安特性曲线</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(1)</a:t>
                </a:r>
                <a:r>
                  <a:rPr lang="zh-CN" altLang="en-US" sz="2800">
                    <a:latin typeface="宋体" panose="02010600030101010101" pitchFamily="2" charset="-122"/>
                    <a:ea typeface="宋体" panose="02010600030101010101" pitchFamily="2" charset="-122"/>
                    <a:cs typeface="宋体" panose="02010600030101010101" pitchFamily="2" charset="-122"/>
                  </a:rPr>
                  <a:t>伏安特性曲线的定义</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在实际应用中</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常用纵坐标表示</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 </m:t>
                    </m:r>
                    <m:r>
                      <a:rPr lang="en-US" altLang="zh-CN" sz="2800" i="1">
                        <a:latin typeface="Cambria Math" panose="02040503050406030204" charset="0"/>
                        <a:ea typeface="宋体" panose="02010600030101010101" pitchFamily="2" charset="-122"/>
                        <a:cs typeface="Cambria Math" panose="02040503050406030204" charset="0"/>
                      </a:rPr>
                      <m:t>𝐼</m:t>
                    </m:r>
                    <m:r>
                      <a:rPr lang="en-US" altLang="zh-CN" sz="2800" i="1">
                        <a:latin typeface="Cambria Math" panose="02040503050406030204" charset="0"/>
                        <a:ea typeface="宋体" panose="02010600030101010101" pitchFamily="2" charset="-122"/>
                        <a:cs typeface="Cambria Math" panose="02040503050406030204" charset="0"/>
                      </a:rPr>
                      <m:t> </m:t>
                    </m:r>
                  </m:oMath>
                </a14:m>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横坐标表示</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 </m:t>
                    </m:r>
                    <m:r>
                      <a:rPr lang="en-US" altLang="zh-CN" sz="2800" i="1">
                        <a:latin typeface="Cambria Math" panose="02040503050406030204" charset="0"/>
                        <a:ea typeface="宋体" panose="02010600030101010101" pitchFamily="2" charset="-122"/>
                        <a:cs typeface="Cambria Math" panose="02040503050406030204" charset="0"/>
                      </a:rPr>
                      <m:t>𝑈</m:t>
                    </m:r>
                    <m:r>
                      <a:rPr lang="en-US" altLang="zh-CN" sz="2800" i="1">
                        <a:latin typeface="Cambria Math" panose="02040503050406030204" charset="0"/>
                        <a:ea typeface="宋体" panose="02010600030101010101" pitchFamily="2" charset="-122"/>
                        <a:cs typeface="Cambria Math" panose="02040503050406030204" charset="0"/>
                      </a:rPr>
                      <m:t> </m:t>
                    </m:r>
                  </m:oMath>
                </a14:m>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这样画出的</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𝐼</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𝑈</m:t>
                    </m:r>
                  </m:oMath>
                </a14:m>
                <a:r>
                  <a:rPr lang="zh-CN" altLang="en-US" sz="2800">
                    <a:latin typeface="宋体" panose="02010600030101010101" pitchFamily="2" charset="-122"/>
                    <a:ea typeface="宋体" panose="02010600030101010101" pitchFamily="2" charset="-122"/>
                    <a:cs typeface="宋体" panose="02010600030101010101" pitchFamily="2" charset="-122"/>
                  </a:rPr>
                  <a:t>图像叫作导体的伏安特性曲线。</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(2)</a:t>
                </a:r>
                <a:r>
                  <a:rPr lang="zh-CN" altLang="en-US" sz="2800">
                    <a:latin typeface="宋体" panose="02010600030101010101" pitchFamily="2" charset="-122"/>
                    <a:ea typeface="宋体" panose="02010600030101010101" pitchFamily="2" charset="-122"/>
                    <a:cs typeface="宋体" panose="02010600030101010101" pitchFamily="2" charset="-122"/>
                  </a:rPr>
                  <a:t>线性元件和非线性元件</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金属导体在温度没有显著变化时</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电阻几乎是不变的</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它的伏安特性曲线是直线</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具有这种伏安特性的电学元件叫作线性元件。反之</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叫作非线性元件</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例如</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气体和半导体</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。图</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甲</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为线性元件的伏安特性曲线</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图</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乙</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为非线性元件的伏安特性曲线。</a:t>
                </a:r>
                <a:endParaRPr lang="en-US" sz="2800">
                  <a:latin typeface="宋体" panose="02010600030101010101" pitchFamily="2" charset="-122"/>
                  <a:ea typeface="宋体" panose="02010600030101010101" pitchFamily="2" charset="-122"/>
                  <a:cs typeface="宋体" panose="02010600030101010101" pitchFamily="2" charset="-122"/>
                </a:endParaRPr>
              </a:p>
            </p:txBody>
          </p:sp>
        </mc:Choice>
        <mc:Fallback>
          <p:sp>
            <p:nvSpPr>
              <p:cNvPr id="31" name="文本框 30"/>
              <p:cNvSpPr txBox="1">
                <a:spLocks noRot="1" noChangeAspect="1" noMove="1" noResize="1" noEditPoints="1" noAdjustHandles="1" noChangeArrowheads="1" noChangeShapeType="1" noTextEdit="1"/>
              </p:cNvSpPr>
              <p:nvPr/>
            </p:nvSpPr>
            <p:spPr>
              <a:xfrm>
                <a:off x="560705" y="281940"/>
                <a:ext cx="10958195" cy="5895975"/>
              </a:xfrm>
              <a:prstGeom prst="rect">
                <a:avLst/>
              </a:prstGeom>
              <a:blipFill rotWithShape="1">
                <a:blip r:embed="rId1"/>
                <a:stretch>
                  <a:fillRect/>
                </a:stretch>
              </a:blipFill>
            </p:spPr>
            <p:txBody>
              <a:bodyPr/>
              <a:lstStyle/>
              <a:p>
                <a:r>
                  <a:rPr lang="zh-CN" altLang="en-US">
                    <a:noFill/>
                  </a:rPr>
                  <a:t> </a:t>
                </a:r>
              </a:p>
            </p:txBody>
          </p:sp>
        </mc:Fallback>
      </mc:AlternateContent>
      <p:pic>
        <p:nvPicPr>
          <p:cNvPr id="2" name="图片 1"/>
          <p:cNvPicPr>
            <a:picLocks noChangeAspect="1"/>
          </p:cNvPicPr>
          <p:nvPr/>
        </p:nvPicPr>
        <p:blipFill>
          <a:blip r:embed="rId2"/>
          <a:stretch>
            <a:fillRect/>
          </a:stretch>
        </p:blipFill>
        <p:spPr>
          <a:xfrm>
            <a:off x="3314700" y="4319270"/>
            <a:ext cx="1878965" cy="1858645"/>
          </a:xfrm>
          <a:prstGeom prst="rect">
            <a:avLst/>
          </a:prstGeom>
        </p:spPr>
      </p:pic>
      <p:pic>
        <p:nvPicPr>
          <p:cNvPr id="3" name="图片 2"/>
          <p:cNvPicPr>
            <a:picLocks noChangeAspect="1"/>
          </p:cNvPicPr>
          <p:nvPr/>
        </p:nvPicPr>
        <p:blipFill>
          <a:blip r:embed="rId3"/>
          <a:stretch>
            <a:fillRect/>
          </a:stretch>
        </p:blipFill>
        <p:spPr>
          <a:xfrm>
            <a:off x="6555105" y="4319270"/>
            <a:ext cx="1840865" cy="1821180"/>
          </a:xfrm>
          <a:prstGeom prst="rect">
            <a:avLst/>
          </a:prstGeom>
        </p:spPr>
      </p:pic>
      <p:sp>
        <p:nvSpPr>
          <p:cNvPr id="4" name="文本框 3"/>
          <p:cNvSpPr txBox="1"/>
          <p:nvPr/>
        </p:nvSpPr>
        <p:spPr>
          <a:xfrm>
            <a:off x="3709670" y="6215380"/>
            <a:ext cx="1088390" cy="521970"/>
          </a:xfrm>
          <a:prstGeom prst="rect">
            <a:avLst/>
          </a:prstGeom>
          <a:noFill/>
        </p:spPr>
        <p:txBody>
          <a:bodyPr wrap="square" rtlCol="0">
            <a:spAutoFit/>
          </a:bodyPr>
          <a:p>
            <a:r>
              <a:rPr lang="zh-CN" altLang="en-US" sz="2800">
                <a:latin typeface="宋体" panose="02010600030101010101" pitchFamily="2" charset="-122"/>
                <a:ea typeface="宋体" panose="02010600030101010101" pitchFamily="2" charset="-122"/>
                <a:cs typeface="宋体" panose="02010600030101010101" pitchFamily="2" charset="-122"/>
                <a:sym typeface="+mn-ea"/>
              </a:rPr>
              <a:t>（甲）</a:t>
            </a:r>
            <a:r>
              <a:rPr lang="en-US" altLang="zh-CN">
                <a:latin typeface="宋体" panose="02010600030101010101" pitchFamily="2" charset="-122"/>
                <a:ea typeface="宋体" panose="02010600030101010101" pitchFamily="2" charset="-122"/>
                <a:cs typeface="宋体" panose="02010600030101010101" pitchFamily="2" charset="-122"/>
                <a:sym typeface="+mn-ea"/>
              </a:rPr>
              <a:t> </a:t>
            </a:r>
            <a:endParaRPr lang="zh-CN" altLang="en-US"/>
          </a:p>
        </p:txBody>
      </p:sp>
      <p:sp>
        <p:nvSpPr>
          <p:cNvPr id="5" name="文本框 4"/>
          <p:cNvSpPr txBox="1"/>
          <p:nvPr/>
        </p:nvSpPr>
        <p:spPr>
          <a:xfrm>
            <a:off x="6871970" y="6215380"/>
            <a:ext cx="1088390" cy="521970"/>
          </a:xfrm>
          <a:prstGeom prst="rect">
            <a:avLst/>
          </a:prstGeom>
          <a:noFill/>
        </p:spPr>
        <p:txBody>
          <a:bodyPr wrap="square" rtlCol="0">
            <a:spAutoFit/>
          </a:bodyPr>
          <a:p>
            <a:r>
              <a:rPr lang="zh-CN" altLang="en-US" sz="280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乙）</a:t>
            </a:r>
            <a:r>
              <a:rPr lang="en-US" altLang="zh-CN">
                <a:latin typeface="宋体" panose="02010600030101010101" pitchFamily="2" charset="-122"/>
                <a:ea typeface="宋体" panose="02010600030101010101" pitchFamily="2" charset="-122"/>
                <a:cs typeface="宋体" panose="02010600030101010101" pitchFamily="2" charset="-122"/>
                <a:sym typeface="+mn-ea"/>
              </a:rPr>
              <a:t> </a:t>
            </a:r>
            <a:endParaRPr lang="zh-CN" altLang="en-US"/>
          </a:p>
        </p:txBody>
      </p:sp>
    </p:spTree>
  </p:cSld>
  <p:clrMapOvr>
    <a:masterClrMapping/>
  </p:clrMapOvr>
  <p:transition spd="med">
    <p:pull/>
  </p:transition>
  <p:timing>
    <p:tnLst>
      <p:par>
        <p:cTn id="1" dur="indefinite" restart="never" nodeType="tmRoot"/>
      </p:par>
    </p:tnLst>
  </p:timing>
</p:sld>
</file>

<file path=ppt/tags/tag1.xml><?xml version="1.0" encoding="utf-8"?>
<p:tagLst xmlns:p="http://schemas.openxmlformats.org/presentationml/2006/main">
  <p:tag name="KSO_WM_BEAUTIFY_FLAG" val="#fgm#"/>
  <p:tag name="KSO_WM_FIGMA_FLAG" val="#fgm#"/>
  <p:tag name="KSO_WM_UNIT_INDEX" val="1"/>
  <p:tag name="KSO_WM_UNIT_TYPE" val="a"/>
  <p:tag name="KSO_WM_LAYOUT_CHECK_HASH" val="ec5125cdc921eb88b0df3e391cdaccc7e81bf0d6"/>
  <p:tag name="KSO_WM_NEWLAYOUT_ID" val="10"/>
</p:tagLst>
</file>

<file path=ppt/tags/tag2.xml><?xml version="1.0" encoding="utf-8"?>
<p:tagLst xmlns:p="http://schemas.openxmlformats.org/presentationml/2006/main">
  <p:tag name="KSO_WM_BEAUTIFY_FLAG" val="#fgm#"/>
  <p:tag name="KSO_WM_DIAGRAM_GROUP_CODE" val="1"/>
  <p:tag name="KSO_WM_FIGMA_FLAG" val="#fgm#"/>
  <p:tag name="KSO_WM_UNIT_INDEX" val="1"/>
  <p:tag name="KSO_WM_UNIT_TYPE" val="f"/>
</p:tagLst>
</file>

<file path=ppt/tags/tag3.xml><?xml version="1.0" encoding="utf-8"?>
<p:tagLst xmlns:p="http://schemas.openxmlformats.org/presentationml/2006/main">
  <p:tag name="KSO_WM_BEAUTIFY_FLAG" val="#fgm#"/>
  <p:tag name="KSO_WM_FIGMA_FLAG" val="#fgm#"/>
  <p:tag name="KSO_WM_UNIT_INDEX" val="1"/>
  <p:tag name="KSO_WM_UNIT_TYPE" val="a"/>
  <p:tag name="KSO_WM_LAYOUT_CHECK_HASH" val="ec5125cdc921eb88b0df3e391cdaccc7e81bf0d6"/>
  <p:tag name="KSO_WM_NEWLAYOUT_ID" val="10"/>
</p:tagLst>
</file>

<file path=ppt/tags/tag4.xml><?xml version="1.0" encoding="utf-8"?>
<p:tagLst xmlns:p="http://schemas.openxmlformats.org/presentationml/2006/main">
  <p:tag name="KSO_WM_BEAUTIFY_FLAG" val="#fgm#"/>
  <p:tag name="KSO_WM_DIAGRAM_GROUP_CODE" val="1"/>
  <p:tag name="KSO_WM_FIGMA_FLAG" val="#fgm#"/>
  <p:tag name="KSO_WM_UNIT_INDEX" val="1"/>
  <p:tag name="KSO_WM_UNIT_TYPE" val="f"/>
</p:tagLst>
</file>

<file path=ppt/tags/tag5.xml><?xml version="1.0" encoding="utf-8"?>
<p:tagLst xmlns:p="http://schemas.openxmlformats.org/presentationml/2006/main">
  <p:tag name="resource_record_key" val="{&quot;13&quot;:[4563121,4663482,20481688,4364912,4364878],&quot;71&quot;:[76235680068]}"/>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自定义设计方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2_自定义设计方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3_自定义设计方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4_自定义设计方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5_自定义设计方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6_自定义设计方案">
  <a:themeElements>
    <a:clrScheme name="">
      <a:dk1>
        <a:srgbClr val="000000"/>
      </a:dk1>
      <a:lt1>
        <a:srgbClr val="FFFFFF"/>
      </a:lt1>
      <a:dk2>
        <a:srgbClr val="352011"/>
      </a:dk2>
      <a:lt2>
        <a:srgbClr val="FCF8F5"/>
      </a:lt2>
      <a:accent1>
        <a:srgbClr val="B27554"/>
      </a:accent1>
      <a:accent2>
        <a:srgbClr val="D4A07B"/>
      </a:accent2>
      <a:accent3>
        <a:srgbClr val="B66E5E"/>
      </a:accent3>
      <a:accent4>
        <a:srgbClr val="D4957B"/>
      </a:accent4>
      <a:accent5>
        <a:srgbClr val="B48B55"/>
      </a:accent5>
      <a:accent6>
        <a:srgbClr val="CCAE76"/>
      </a:accent6>
      <a:hlink>
        <a:srgbClr val="0026E5"/>
      </a:hlink>
      <a:folHlink>
        <a:srgbClr val="7E1FAD"/>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2972</Words>
  <Application>WPS 演示</Application>
  <PresentationFormat>宽屏</PresentationFormat>
  <Paragraphs>154</Paragraphs>
  <Slides>25</Slides>
  <Notes>11</Notes>
  <HiddenSlides>0</HiddenSlides>
  <MMClips>0</MMClips>
  <ScaleCrop>false</ScaleCrop>
  <HeadingPairs>
    <vt:vector size="6" baseType="variant">
      <vt:variant>
        <vt:lpstr>已用的字体</vt:lpstr>
      </vt:variant>
      <vt:variant>
        <vt:i4>12</vt:i4>
      </vt:variant>
      <vt:variant>
        <vt:lpstr>主题</vt:lpstr>
      </vt:variant>
      <vt:variant>
        <vt:i4>8</vt:i4>
      </vt:variant>
      <vt:variant>
        <vt:lpstr>幻灯片标题</vt:lpstr>
      </vt:variant>
      <vt:variant>
        <vt:i4>25</vt:i4>
      </vt:variant>
    </vt:vector>
  </HeadingPairs>
  <TitlesOfParts>
    <vt:vector size="45" baseType="lpstr">
      <vt:lpstr>Arial</vt:lpstr>
      <vt:lpstr>宋体</vt:lpstr>
      <vt:lpstr>Wingdings</vt:lpstr>
      <vt:lpstr>微软雅黑</vt:lpstr>
      <vt:lpstr>方正粗黑宋简体</vt:lpstr>
      <vt:lpstr>黑体</vt:lpstr>
      <vt:lpstr>Cambria Math</vt:lpstr>
      <vt:lpstr>Arial Unicode MS</vt:lpstr>
      <vt:lpstr>等线</vt:lpstr>
      <vt:lpstr>Times New Roman</vt:lpstr>
      <vt:lpstr>等线 Light</vt:lpstr>
      <vt:lpstr>Calibri</vt:lpstr>
      <vt:lpstr>Office 主题​​</vt:lpstr>
      <vt:lpstr>自定义设计方案</vt:lpstr>
      <vt:lpstr>1_自定义设计方案</vt:lpstr>
      <vt:lpstr>2_自定义设计方案</vt:lpstr>
      <vt:lpstr>3_自定义设计方案</vt:lpstr>
      <vt:lpstr>4_自定义设计方案</vt:lpstr>
      <vt:lpstr>5_自定义设计方案</vt:lpstr>
      <vt:lpstr>6_自定义设计方案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Liu Yuffa</dc:creator>
  <cp:lastModifiedBy>Freshhh®</cp:lastModifiedBy>
  <cp:revision>78</cp:revision>
  <dcterms:created xsi:type="dcterms:W3CDTF">2020-06-07T04:28:00Z</dcterms:created>
  <dcterms:modified xsi:type="dcterms:W3CDTF">2025-09-24T03:37:33Z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2052-12.1.0.22525</vt:lpwstr>
  </property>
  <property fmtid="{D5CDD505-2E9C-101B-9397-08002B2CF9AE}" pid="3" name="KSOTemplateUUID">
    <vt:lpwstr>v1.0_mb_Qt8qMb90gXcOVg455GySpw==</vt:lpwstr>
  </property>
  <property fmtid="{D5CDD505-2E9C-101B-9397-08002B2CF9AE}" pid="4" name="ICV">
    <vt:lpwstr>6A793A00BF7547AA9574229B8308BA21_13</vt:lpwstr>
  </property>
</Properties>
</file>