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35"/>
  </p:handoutMasterIdLst>
  <p:sldIdLst>
    <p:sldId id="332" r:id="rId10"/>
    <p:sldId id="298" r:id="rId12"/>
    <p:sldId id="258" r:id="rId13"/>
    <p:sldId id="259" r:id="rId14"/>
    <p:sldId id="299" r:id="rId15"/>
    <p:sldId id="380" r:id="rId16"/>
    <p:sldId id="301" r:id="rId17"/>
    <p:sldId id="387" r:id="rId18"/>
    <p:sldId id="382" r:id="rId19"/>
    <p:sldId id="374" r:id="rId20"/>
    <p:sldId id="340" r:id="rId21"/>
    <p:sldId id="375" r:id="rId22"/>
    <p:sldId id="376" r:id="rId23"/>
    <p:sldId id="377" r:id="rId24"/>
    <p:sldId id="383" r:id="rId25"/>
    <p:sldId id="362" r:id="rId26"/>
    <p:sldId id="384" r:id="rId27"/>
    <p:sldId id="385" r:id="rId28"/>
    <p:sldId id="365" r:id="rId29"/>
    <p:sldId id="364" r:id="rId30"/>
    <p:sldId id="386" r:id="rId31"/>
    <p:sldId id="388" r:id="rId32"/>
    <p:sldId id="276" r:id="rId33"/>
    <p:sldId id="306" r:id="rId34"/>
  </p:sldIdLst>
  <p:sldSz cx="12192000" cy="6858000"/>
  <p:notesSz cx="6858000" cy="9144000"/>
  <p:embeddedFontLst>
    <p:embeddedFont>
      <p:font typeface="微软雅黑" panose="020B0503020204020204" pitchFamily="34" charset="-122"/>
      <p:regular r:id="rId39"/>
    </p:embeddedFont>
    <p:embeddedFont>
      <p:font typeface="方正粗黑宋简体" panose="02000000000000000000" charset="-122"/>
      <p:regular r:id="rId40"/>
    </p:embeddedFont>
    <p:embeddedFont>
      <p:font typeface="黑体" panose="02010609060101010101" charset="-122"/>
      <p:regular r:id="rId41"/>
    </p:embeddedFont>
    <p:embeddedFont>
      <p:font typeface="等线" panose="02010600030101010101" charset="-122"/>
      <p:regular r:id="rId42"/>
    </p:embeddedFont>
    <p:embeddedFont>
      <p:font typeface="等线 Light" panose="02010600030101010101" charset="-122"/>
      <p:regular r:id="rId43"/>
    </p:embeddedFont>
    <p:embeddedFont>
      <p:font typeface="Calibri" panose="020F0502020204030204" charset="0"/>
      <p:regular r:id="rId44"/>
      <p:bold r:id="rId45"/>
      <p:italic r:id="rId46"/>
      <p:boldItalic r:id="rId47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8" Type="http://schemas.openxmlformats.org/officeDocument/2006/relationships/tags" Target="tags/tag5.xml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物理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681355" y="3068320"/>
            <a:ext cx="1087564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电</a:t>
            </a:r>
            <a:r>
              <a:rPr lang="en-US" altLang="zh-CN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  </a:t>
            </a:r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磁</a:t>
            </a:r>
            <a:r>
              <a:rPr lang="en-US" altLang="zh-CN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  </a:t>
            </a:r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感</a:t>
            </a:r>
            <a:r>
              <a:rPr lang="en-US" altLang="zh-CN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  </a:t>
            </a:r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应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836930" y="1800225"/>
                <a:ext cx="10518140" cy="42189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磁通量解读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(1)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概念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在磁感应强度为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𝐵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的匀强磁场中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与磁场方向垂直的面积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𝑆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𝐵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的乘积。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(2)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公式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𝛷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𝐵𝑆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。单位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1Wb=1T·m</a:t>
                </a:r>
                <a:r>
                  <a:rPr lang="en-US" altLang="zh-CN" sz="2800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  <a:sym typeface="+mn-ea"/>
                  </a:rPr>
                  <a:t>²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适用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①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匀强磁场。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②</a:t>
                </a:r>
                <a:r>
                  <a:rPr lang="en-US" altLang="en-US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𝑆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为垂直磁场的有效面积。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(4)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意义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:</a:t>
                </a:r>
                <a:r>
                  <a:rPr lang="en-US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①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磁通量可以理解为穿过某一面积的磁感线的条数。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30" y="1800225"/>
                <a:ext cx="10518140" cy="42189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836930" y="845820"/>
            <a:ext cx="4932045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磁通量及变化量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27735" y="1069340"/>
            <a:ext cx="10336530" cy="4612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同一线圈平面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当它跟磁场方向垂直时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磁通量最大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当它跟磁场方向平行时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磁通量为零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当正向穿过线圈平面的磁感线条数和反向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穿过的一样多时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磁通量为零。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三种变化情况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磁场强弱不变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回路面积改变。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回路面积不变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磁场强弱改变。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回路面积和磁场强弱均发生改变。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918970"/>
            <a:ext cx="10607040" cy="38760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电磁感应现象的定义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当穿过闭合导体回路的磁通量发生变化时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闭合导体回路中有感应电流产生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这种利用磁场产生电流的现象叫作电磁感应。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产生感应电流的条件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穿过闭合电路的磁通量发生变化。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闭合电路的一部分导体在磁场中做切割磁感线运动。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6115" y="946785"/>
            <a:ext cx="56667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电磁感应和产生条件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061720"/>
            <a:ext cx="10646410" cy="4486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电磁感应现象的实质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电磁感应的实质是产生感应电动势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如果回路闭合则产生感应电流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如果回路不闭合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则只有感应电动势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而无感应电流。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产生感应电动势的条件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无论回路是否闭合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只要穿过线圈平面的磁通量发生变化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线圈中就有感应电动势产生。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电磁感应中的能量转化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发生电磁感应现象时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机械能或其他形式的能转化为电能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该过程遵循能量守恒定律。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1061720"/>
                <a:ext cx="10646410" cy="44869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4.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判断电磁感应的流程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确定研究的闭合回路。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明确回路内的磁场分布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并确定该回路的磁通量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𝛷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。</m:t>
                    </m:r>
                  </m:oMath>
                </a14:m>
                <a:endPara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1061720"/>
                <a:ext cx="10646410" cy="44869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885" y="3263900"/>
            <a:ext cx="8386445" cy="189039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83565" y="1160780"/>
            <a:ext cx="11080115" cy="38760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主要内容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变化的磁场在周围空间产生电场。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变化的电场在周围空间产生磁场。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推论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均匀变化的磁场在周围空间产生稳定的电场。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周期性变化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振荡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的磁场在周围空间产生同频率的周期性变化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振荡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的电场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周期性变化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振荡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的电场周围也产生同频率周期性变化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振荡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的磁场。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9260" y="447675"/>
            <a:ext cx="56667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麦克斯韦电磁理论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447675"/>
            <a:ext cx="10646410" cy="6139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电磁场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变化的电场和变化的磁场总是相互联系的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形成一个不可分割的统一体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叫电磁场。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电磁波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电磁场由发生区域向远处传播就形成电磁波。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5.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电磁波的特点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以光速传播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麦克斯韦理论预言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赫兹实验验证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具有能量。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可以离开电荷而独立存在。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不需要介质传播。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能产生反射、折射、干涉、衍射等现象。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1061720"/>
                <a:ext cx="10646410" cy="29013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6.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电磁波的周期、频率和波速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     (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频率在这里有时候用希腊字母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ν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来表示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。在真空中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𝑐</m:t>
                    </m:r>
                  </m:oMath>
                </a14:m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=3.0</a:t>
                </a:r>
                <a:r>
                  <a:rPr lang="en-US" altLang="en-US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×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10</a:t>
                </a:r>
                <a:r>
                  <a:rPr lang="en-US" altLang="zh-CN" sz="2800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⁸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m/s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1061720"/>
                <a:ext cx="10646410" cy="290131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06" name="IM 1506"/>
          <p:cNvPicPr/>
          <p:nvPr/>
        </p:nvPicPr>
        <p:blipFill>
          <a:blip r:embed="rId2"/>
          <a:srcRect l="7469" r="6366" b="-19574"/>
          <a:stretch>
            <a:fillRect/>
          </a:stretch>
        </p:blipFill>
        <p:spPr>
          <a:xfrm>
            <a:off x="1689735" y="2063115"/>
            <a:ext cx="1471930" cy="92900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18185" y="205105"/>
            <a:ext cx="56667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电磁学物理学史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918210"/>
            <a:ext cx="11057255" cy="555815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7020" y="2265680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必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修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3</a:t>
            </a:r>
            <a:endParaRPr lang="en-US" altLang="zh-CN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2280" y="4090670"/>
            <a:ext cx="112737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三、电磁感应与电磁波初步</a:t>
            </a:r>
            <a:endParaRPr lang="zh-CN" altLang="en-US" sz="4800" b="1">
              <a:solidFill>
                <a:srgbClr val="F3841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758"/>
          <a:stretch>
            <a:fillRect/>
          </a:stretch>
        </p:blipFill>
        <p:spPr>
          <a:xfrm>
            <a:off x="288925" y="2244090"/>
            <a:ext cx="11614785" cy="234188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818"/>
          <a:stretch>
            <a:fillRect/>
          </a:stretch>
        </p:blipFill>
        <p:spPr>
          <a:xfrm>
            <a:off x="280670" y="1238885"/>
            <a:ext cx="11584305" cy="43097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1844"/>
          <a:stretch>
            <a:fillRect/>
          </a:stretch>
        </p:blipFill>
        <p:spPr>
          <a:xfrm>
            <a:off x="368300" y="1744980"/>
            <a:ext cx="11496675" cy="307530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物理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681355" y="3068320"/>
            <a:ext cx="1087564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磁场的认知和描述</a:t>
            </a:r>
            <a:endParaRPr lang="zh-CN" altLang="en-US" sz="7200" b="1" u="sng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89000" y="1060450"/>
            <a:ext cx="10518140" cy="421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对磁场的认识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重要性质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磁场对处于其中的磁体、电流和运动电荷有磁力的作用。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磁场方向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小磁针的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极所受磁场力的方向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或自由小磁针静止时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极的指向。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磁场的描述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从力的角度看磁感应强度的基本特点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物理意义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描述磁场的强弱和方向。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定义公式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     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通电导线垂直于磁场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75055" y="354330"/>
            <a:ext cx="494665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磁场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66" name="IM 1566"/>
          <p:cNvPicPr/>
          <p:nvPr/>
        </p:nvPicPr>
        <p:blipFill>
          <a:blip r:embed="rId1"/>
          <a:srcRect l="7474" b="-5907"/>
          <a:stretch>
            <a:fillRect/>
          </a:stretch>
        </p:blipFill>
        <p:spPr>
          <a:xfrm>
            <a:off x="3723005" y="5680710"/>
            <a:ext cx="820420" cy="63754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784860" y="962025"/>
                <a:ext cx="10336530" cy="49282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(3)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放入其中的小磁针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N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极的受力方向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即小磁针静止时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N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极的指向。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(4)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单位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特斯拉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符号</a:t>
                </a:r>
                <a:r>
                  <a:rPr lang="en-US" altLang="zh-CN" sz="28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T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(5)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决定因素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磁感应强度由磁场本身决定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因此不能认为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𝐵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𝐹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成正比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𝐼𝐿</m:t>
                    </m:r>
                    <m:r>
                      <a:rPr lang="en-US" altLang="zh-CN" sz="2800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</m:t>
                    </m:r>
                  </m:oMath>
                </a14:m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成反比。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(6)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匀强磁场</a:t>
                </a: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:</a:t>
                </a:r>
                <a:r>
                  <a:rPr lang="zh-CN" altLang="en-US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磁感应强度的大小处处相等、方向处处相同的磁场称为匀强磁场。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endPara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962025"/>
                <a:ext cx="10336530" cy="4928235"/>
              </a:xfrm>
              <a:prstGeom prst="rect">
                <a:avLst/>
              </a:prstGeom>
              <a:blipFill rotWithShape="1">
                <a:blip r:embed="rId1"/>
                <a:stretch>
                  <a:fillRect b="-48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1146175"/>
            <a:ext cx="10336530" cy="5017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磁感线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的角度看磁感线的基本特点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磁感线上某点的切线方向就是该点的磁场方向。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磁感线的疏密程度定性地表示磁场的强弱。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磁感线是闭合曲线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没有起点和终点。磁体外部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极指向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磁体内部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极指向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同一个磁场的磁感线不中断、不相交、不相切。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磁感线是假想的曲线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实际上是不存在的。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84860" y="856615"/>
            <a:ext cx="56667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几种典型的磁场源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005" y="2538095"/>
            <a:ext cx="11349355" cy="215392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84860" y="856615"/>
            <a:ext cx="566674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几种典型的磁场源</a:t>
            </a:r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645795"/>
            <a:ext cx="10792460" cy="58661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27735" y="1600200"/>
            <a:ext cx="10336530" cy="2411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条形磁铁的磁场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U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形磁铁的磁场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地球周围的磁场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1955" y="1473835"/>
            <a:ext cx="2205990" cy="15411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495" y="1414780"/>
            <a:ext cx="2205355" cy="16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3105" y="1473835"/>
            <a:ext cx="2232025" cy="162623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resource_record_key" val="{&quot;13&quot;:[4563121,4663482,20481688,4364912,4364878],&quot;71&quot;:[76235680068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2030</Words>
  <Application>WPS 演示</Application>
  <PresentationFormat>宽屏</PresentationFormat>
  <Paragraphs>125</Paragraphs>
  <Slides>24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24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方正粗黑宋简体</vt:lpstr>
      <vt:lpstr>黑体</vt:lpstr>
      <vt:lpstr>Times New Roman</vt:lpstr>
      <vt:lpstr>Arial Unicode MS</vt:lpstr>
      <vt:lpstr>等线</vt:lpstr>
      <vt:lpstr>Cambria Math</vt:lpstr>
      <vt:lpstr>等线 Light</vt:lpstr>
      <vt:lpstr>Calibri</vt:lpstr>
      <vt:lpstr>MS Mincho</vt:lpstr>
      <vt:lpstr>Segoe Print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Freshhh®</cp:lastModifiedBy>
  <cp:revision>80</cp:revision>
  <dcterms:created xsi:type="dcterms:W3CDTF">2020-06-07T04:28:00Z</dcterms:created>
  <dcterms:modified xsi:type="dcterms:W3CDTF">2025-09-24T03:44:52Z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2052-12.1.0.22525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ABF425F2EA5C440BB9FC82FF71581670_13</vt:lpwstr>
  </property>
</Properties>
</file>